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handoutMasterIdLst>
    <p:handoutMasterId r:id="rId118"/>
  </p:handoutMasterIdLst>
  <p:sldIdLst>
    <p:sldId id="257" r:id="rId2"/>
    <p:sldId id="453" r:id="rId3"/>
    <p:sldId id="306" r:id="rId4"/>
    <p:sldId id="305" r:id="rId5"/>
    <p:sldId id="293" r:id="rId6"/>
    <p:sldId id="294" r:id="rId7"/>
    <p:sldId id="298" r:id="rId8"/>
    <p:sldId id="303" r:id="rId9"/>
    <p:sldId id="308" r:id="rId10"/>
    <p:sldId id="260" r:id="rId11"/>
    <p:sldId id="309" r:id="rId12"/>
    <p:sldId id="296" r:id="rId13"/>
    <p:sldId id="311" r:id="rId14"/>
    <p:sldId id="259" r:id="rId15"/>
    <p:sldId id="263" r:id="rId16"/>
    <p:sldId id="317" r:id="rId17"/>
    <p:sldId id="264" r:id="rId18"/>
    <p:sldId id="307" r:id="rId19"/>
    <p:sldId id="265" r:id="rId20"/>
    <p:sldId id="314" r:id="rId21"/>
    <p:sldId id="313" r:id="rId22"/>
    <p:sldId id="269" r:id="rId23"/>
    <p:sldId id="290" r:id="rId24"/>
    <p:sldId id="433" r:id="rId25"/>
    <p:sldId id="319" r:id="rId26"/>
    <p:sldId id="320" r:id="rId27"/>
    <p:sldId id="270" r:id="rId28"/>
    <p:sldId id="329" r:id="rId29"/>
    <p:sldId id="454" r:id="rId30"/>
    <p:sldId id="274" r:id="rId31"/>
    <p:sldId id="275" r:id="rId32"/>
    <p:sldId id="330" r:id="rId33"/>
    <p:sldId id="276" r:id="rId34"/>
    <p:sldId id="277" r:id="rId35"/>
    <p:sldId id="331" r:id="rId36"/>
    <p:sldId id="336" r:id="rId37"/>
    <p:sldId id="338" r:id="rId38"/>
    <p:sldId id="340" r:id="rId39"/>
    <p:sldId id="286" r:id="rId40"/>
    <p:sldId id="343" r:id="rId41"/>
    <p:sldId id="288" r:id="rId42"/>
    <p:sldId id="322" r:id="rId43"/>
    <p:sldId id="345" r:id="rId44"/>
    <p:sldId id="346" r:id="rId45"/>
    <p:sldId id="321" r:id="rId46"/>
    <p:sldId id="326" r:id="rId47"/>
    <p:sldId id="352" r:id="rId48"/>
    <p:sldId id="355" r:id="rId49"/>
    <p:sldId id="357" r:id="rId50"/>
    <p:sldId id="354" r:id="rId51"/>
    <p:sldId id="366" r:id="rId52"/>
    <p:sldId id="363" r:id="rId53"/>
    <p:sldId id="367" r:id="rId54"/>
    <p:sldId id="370" r:id="rId55"/>
    <p:sldId id="371" r:id="rId56"/>
    <p:sldId id="369" r:id="rId57"/>
    <p:sldId id="368" r:id="rId58"/>
    <p:sldId id="373" r:id="rId59"/>
    <p:sldId id="364" r:id="rId60"/>
    <p:sldId id="374" r:id="rId61"/>
    <p:sldId id="375" r:id="rId62"/>
    <p:sldId id="376" r:id="rId63"/>
    <p:sldId id="455" r:id="rId64"/>
    <p:sldId id="381" r:id="rId65"/>
    <p:sldId id="382" r:id="rId66"/>
    <p:sldId id="383" r:id="rId67"/>
    <p:sldId id="385" r:id="rId68"/>
    <p:sldId id="386" r:id="rId69"/>
    <p:sldId id="387" r:id="rId70"/>
    <p:sldId id="389" r:id="rId71"/>
    <p:sldId id="378" r:id="rId72"/>
    <p:sldId id="391" r:id="rId73"/>
    <p:sldId id="392" r:id="rId74"/>
    <p:sldId id="327" r:id="rId75"/>
    <p:sldId id="394" r:id="rId76"/>
    <p:sldId id="398" r:id="rId77"/>
    <p:sldId id="396" r:id="rId78"/>
    <p:sldId id="393" r:id="rId79"/>
    <p:sldId id="401" r:id="rId80"/>
    <p:sldId id="399" r:id="rId81"/>
    <p:sldId id="403" r:id="rId82"/>
    <p:sldId id="404" r:id="rId83"/>
    <p:sldId id="409" r:id="rId84"/>
    <p:sldId id="412" r:id="rId85"/>
    <p:sldId id="414" r:id="rId86"/>
    <p:sldId id="415" r:id="rId87"/>
    <p:sldId id="418" r:id="rId88"/>
    <p:sldId id="417" r:id="rId89"/>
    <p:sldId id="420" r:id="rId90"/>
    <p:sldId id="419" r:id="rId91"/>
    <p:sldId id="421" r:id="rId92"/>
    <p:sldId id="422" r:id="rId93"/>
    <p:sldId id="423" r:id="rId94"/>
    <p:sldId id="424" r:id="rId95"/>
    <p:sldId id="446" r:id="rId96"/>
    <p:sldId id="447" r:id="rId97"/>
    <p:sldId id="425" r:id="rId98"/>
    <p:sldId id="427" r:id="rId99"/>
    <p:sldId id="426" r:id="rId100"/>
    <p:sldId id="449" r:id="rId101"/>
    <p:sldId id="434" r:id="rId102"/>
    <p:sldId id="435" r:id="rId103"/>
    <p:sldId id="431" r:id="rId104"/>
    <p:sldId id="428" r:id="rId105"/>
    <p:sldId id="429" r:id="rId106"/>
    <p:sldId id="436" r:id="rId107"/>
    <p:sldId id="451" r:id="rId108"/>
    <p:sldId id="438" r:id="rId109"/>
    <p:sldId id="440" r:id="rId110"/>
    <p:sldId id="442" r:id="rId111"/>
    <p:sldId id="444" r:id="rId112"/>
    <p:sldId id="448" r:id="rId113"/>
    <p:sldId id="450" r:id="rId114"/>
    <p:sldId id="452" r:id="rId115"/>
    <p:sldId id="441" r:id="rId1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ster, Gina L" initials="FGL"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98B"/>
    <a:srgbClr val="A8D3E8"/>
    <a:srgbClr val="D39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5" autoAdjust="0"/>
    <p:restoredTop sz="73373" autoAdjust="0"/>
  </p:normalViewPr>
  <p:slideViewPr>
    <p:cSldViewPr snapToGrid="0">
      <p:cViewPr>
        <p:scale>
          <a:sx n="100" d="100"/>
          <a:sy n="100" d="100"/>
        </p:scale>
        <p:origin x="-246"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286ED06-3DBB-4125-9B16-1605B7695119}" type="datetimeFigureOut">
              <a:rPr lang="en-US" smtClean="0"/>
              <a:t>4/29/2016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5A76247-C917-470D-97FA-2710E108CC64}" type="slidenum">
              <a:rPr lang="en-US" smtClean="0"/>
              <a:t>‹#›</a:t>
            </a:fld>
            <a:endParaRPr lang="en-US"/>
          </a:p>
        </p:txBody>
      </p:sp>
    </p:spTree>
    <p:extLst>
      <p:ext uri="{BB962C8B-B14F-4D97-AF65-F5344CB8AC3E}">
        <p14:creationId xmlns:p14="http://schemas.microsoft.com/office/powerpoint/2010/main" val="2002717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2BAB54-7563-4B22-8ECC-9722DA793E98}" type="datetimeFigureOut">
              <a:rPr lang="en-US" smtClean="0"/>
              <a:t>4/29/2016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76C72A8-8638-454D-ACC6-498FCF674C20}" type="slidenum">
              <a:rPr lang="en-US" smtClean="0"/>
              <a:t>‹#›</a:t>
            </a:fld>
            <a:endParaRPr lang="en-US"/>
          </a:p>
        </p:txBody>
      </p:sp>
    </p:spTree>
    <p:extLst>
      <p:ext uri="{BB962C8B-B14F-4D97-AF65-F5344CB8AC3E}">
        <p14:creationId xmlns:p14="http://schemas.microsoft.com/office/powerpoint/2010/main" val="141165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ciencedirect.com/science/article/pii/S0092867407012068#bib3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sciencedirect.com/science/article/pii/S0092867407012068#bib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ciencedirect.com/science/article/pii/S0092867407012068#bib3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nature.com/neuro/journal/v17/n1/fig_tab/nn.3591_SF10.htm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ature.com/nrn/journal/v14/n9/full/nrn3381.html#f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a:t>
            </a:fld>
            <a:endParaRPr lang="en-US" dirty="0"/>
          </a:p>
        </p:txBody>
      </p:sp>
    </p:spTree>
    <p:extLst>
      <p:ext uri="{BB962C8B-B14F-4D97-AF65-F5344CB8AC3E}">
        <p14:creationId xmlns:p14="http://schemas.microsoft.com/office/powerpoint/2010/main" val="1621646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lvl="0" indent="0">
              <a:buFont typeface="Arial" panose="020B0604020202020204" pitchFamily="34" charset="0"/>
              <a:buNone/>
            </a:pPr>
            <a:r>
              <a:rPr lang="en-US" sz="1200" kern="1200" baseline="0" dirty="0" smtClean="0">
                <a:solidFill>
                  <a:schemeClr val="tx1"/>
                </a:solidFill>
                <a:effectLst/>
                <a:latin typeface="+mn-lt"/>
                <a:ea typeface="+mn-ea"/>
                <a:cs typeface="+mn-cs"/>
                <a:sym typeface="Wingdings" panose="05000000000000000000" pitchFamily="2" charset="2"/>
              </a:rPr>
              <a:t>Chronic Social Defeat Stress Induces Depression in Humans and Rodents</a:t>
            </a:r>
          </a:p>
          <a:p>
            <a:pPr marL="0" lvl="0" indent="0">
              <a:buFont typeface="Arial" panose="020B0604020202020204" pitchFamily="34" charset="0"/>
              <a:buNone/>
            </a:pPr>
            <a:r>
              <a:rPr lang="en-US" sz="1200" kern="1200" baseline="0" dirty="0" err="1" smtClean="0">
                <a:solidFill>
                  <a:schemeClr val="tx1"/>
                </a:solidFill>
                <a:effectLst/>
                <a:latin typeface="+mn-lt"/>
                <a:ea typeface="+mn-ea"/>
                <a:cs typeface="+mn-cs"/>
                <a:sym typeface="Wingdings" panose="05000000000000000000" pitchFamily="2" charset="2"/>
              </a:rPr>
              <a:t>Dipesh</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err="1" smtClean="0">
                <a:solidFill>
                  <a:schemeClr val="tx1"/>
                </a:solidFill>
                <a:effectLst/>
                <a:latin typeface="+mn-lt"/>
                <a:ea typeface="+mn-ea"/>
                <a:cs typeface="+mn-cs"/>
                <a:sym typeface="Wingdings" panose="05000000000000000000" pitchFamily="2" charset="2"/>
              </a:rPr>
              <a:t>Chaudhury’s</a:t>
            </a:r>
            <a:r>
              <a:rPr lang="en-US" sz="1200" kern="1200" baseline="0" dirty="0" smtClean="0">
                <a:solidFill>
                  <a:schemeClr val="tx1"/>
                </a:solidFill>
                <a:effectLst/>
                <a:latin typeface="+mn-lt"/>
                <a:ea typeface="+mn-ea"/>
                <a:cs typeface="+mn-cs"/>
                <a:sym typeface="Wingdings" panose="05000000000000000000" pitchFamily="2" charset="2"/>
              </a:rPr>
              <a:t> 2013 article “rapid regulation of depression-related behaviors by control of midbrain dopamine neurons” – out of MH Han’s lab in collaboration with Eric </a:t>
            </a:r>
            <a:r>
              <a:rPr lang="en-US" sz="1200" kern="1200" baseline="0" dirty="0" err="1" smtClean="0">
                <a:solidFill>
                  <a:schemeClr val="tx1"/>
                </a:solidFill>
                <a:effectLst/>
                <a:latin typeface="+mn-lt"/>
                <a:ea typeface="+mn-ea"/>
                <a:cs typeface="+mn-cs"/>
                <a:sym typeface="Wingdings" panose="05000000000000000000" pitchFamily="2" charset="2"/>
              </a:rPr>
              <a:t>Nestler</a:t>
            </a:r>
            <a:r>
              <a:rPr lang="en-US" sz="1200" kern="1200" baseline="0" dirty="0" smtClean="0">
                <a:solidFill>
                  <a:schemeClr val="tx1"/>
                </a:solidFill>
                <a:effectLst/>
                <a:latin typeface="+mn-lt"/>
                <a:ea typeface="+mn-ea"/>
                <a:cs typeface="+mn-cs"/>
                <a:sym typeface="Wingdings" panose="05000000000000000000" pitchFamily="2" charset="2"/>
              </a:rPr>
              <a:t> – which adapted from Krishnan 2007 a </a:t>
            </a:r>
            <a:r>
              <a:rPr lang="en-US" sz="1200" b="1" u="sng" kern="1200" baseline="0" dirty="0" smtClean="0">
                <a:solidFill>
                  <a:srgbClr val="002060"/>
                </a:solidFill>
                <a:effectLst/>
                <a:latin typeface="+mn-lt"/>
                <a:ea typeface="+mn-ea"/>
                <a:cs typeface="+mn-cs"/>
                <a:sym typeface="Wingdings" panose="05000000000000000000" pitchFamily="2" charset="2"/>
              </a:rPr>
              <a:t>Subthreshold social defeat paradigm </a:t>
            </a:r>
            <a:r>
              <a:rPr lang="en-US" sz="1200" kern="1200" baseline="0" dirty="0" smtClean="0">
                <a:solidFill>
                  <a:schemeClr val="tx1"/>
                </a:solidFill>
                <a:effectLst/>
                <a:latin typeface="+mn-lt"/>
                <a:ea typeface="+mn-ea"/>
                <a:cs typeface="+mn-cs"/>
                <a:sym typeface="Wingdings" panose="05000000000000000000" pitchFamily="2" charset="2"/>
              </a:rPr>
              <a:t>– that also produced susceptible and </a:t>
            </a:r>
            <a:r>
              <a:rPr lang="en-US" sz="1200" kern="1200" baseline="0" dirty="0" err="1" smtClean="0">
                <a:solidFill>
                  <a:schemeClr val="tx1"/>
                </a:solidFill>
                <a:effectLst/>
                <a:latin typeface="+mn-lt"/>
                <a:ea typeface="+mn-ea"/>
                <a:cs typeface="+mn-cs"/>
                <a:sym typeface="Wingdings" panose="05000000000000000000" pitchFamily="2" charset="2"/>
              </a:rPr>
              <a:t>resiliant</a:t>
            </a:r>
            <a:r>
              <a:rPr lang="en-US" sz="1200" kern="1200" baseline="0" dirty="0" smtClean="0">
                <a:solidFill>
                  <a:schemeClr val="tx1"/>
                </a:solidFill>
                <a:effectLst/>
                <a:latin typeface="+mn-lt"/>
                <a:ea typeface="+mn-ea"/>
                <a:cs typeface="+mn-cs"/>
                <a:sym typeface="Wingdings" panose="05000000000000000000" pitchFamily="2" charset="2"/>
              </a:rPr>
              <a:t> “depression-related” phenotypes and incorporates </a:t>
            </a:r>
            <a:r>
              <a:rPr lang="en-US" sz="1200" kern="1200" baseline="0" dirty="0" err="1" smtClean="0">
                <a:solidFill>
                  <a:schemeClr val="tx1"/>
                </a:solidFill>
                <a:effectLst/>
                <a:latin typeface="+mn-lt"/>
                <a:ea typeface="+mn-ea"/>
                <a:cs typeface="+mn-cs"/>
                <a:sym typeface="Wingdings" panose="05000000000000000000" pitchFamily="2" charset="2"/>
              </a:rPr>
              <a:t>optigenetic</a:t>
            </a:r>
            <a:r>
              <a:rPr lang="en-US" sz="1200" kern="1200" baseline="0" dirty="0" smtClean="0">
                <a:solidFill>
                  <a:schemeClr val="tx1"/>
                </a:solidFill>
                <a:effectLst/>
                <a:latin typeface="+mn-lt"/>
                <a:ea typeface="+mn-ea"/>
                <a:cs typeface="+mn-cs"/>
                <a:sym typeface="Wingdings" panose="05000000000000000000" pitchFamily="2" charset="2"/>
              </a:rPr>
              <a:t> techniques. </a:t>
            </a:r>
          </a:p>
          <a:p>
            <a:endParaRPr lang="en-US" sz="1200" kern="1200" dirty="0" smtClean="0">
              <a:solidFill>
                <a:schemeClr val="tx1"/>
              </a:solidFill>
              <a:effectLst/>
              <a:latin typeface="+mn-lt"/>
              <a:ea typeface="+mn-ea"/>
              <a:cs typeface="+mn-cs"/>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dirty="0" smtClean="0"/>
          </a:p>
        </p:txBody>
      </p:sp>
    </p:spTree>
    <p:extLst>
      <p:ext uri="{BB962C8B-B14F-4D97-AF65-F5344CB8AC3E}">
        <p14:creationId xmlns:p14="http://schemas.microsoft.com/office/powerpoint/2010/main" val="4004164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200" dirty="0" smtClean="0">
              <a:effectLst/>
            </a:endParaRPr>
          </a:p>
        </p:txBody>
      </p:sp>
      <p:sp>
        <p:nvSpPr>
          <p:cNvPr id="4" name="Slide Number Placeholder 3"/>
          <p:cNvSpPr>
            <a:spLocks noGrp="1"/>
          </p:cNvSpPr>
          <p:nvPr>
            <p:ph type="sldNum" sz="quarter" idx="10"/>
          </p:nvPr>
        </p:nvSpPr>
        <p:spPr/>
        <p:txBody>
          <a:bodyPr/>
          <a:lstStyle/>
          <a:p>
            <a:fld id="{65AB2213-ACF9-4DF2-AA5C-D99F4D58B39E}" type="slidenum">
              <a:rPr lang="en-US" smtClean="0"/>
              <a:pPr/>
              <a:t>101</a:t>
            </a:fld>
            <a:endParaRPr lang="en-US" dirty="0"/>
          </a:p>
        </p:txBody>
      </p:sp>
    </p:spTree>
    <p:extLst>
      <p:ext uri="{BB962C8B-B14F-4D97-AF65-F5344CB8AC3E}">
        <p14:creationId xmlns:p14="http://schemas.microsoft.com/office/powerpoint/2010/main" val="5082123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2. Increased NAc BDNF: A Molecular Signature of Susceptibility</a:t>
            </a:r>
          </a:p>
          <a:p>
            <a:r>
              <a:rPr lang="en-US" dirty="0" smtClean="0"/>
              <a:t>(A) Results from immunoblotting experiments showing a 90% increase in BDNF levels in Susceptible mice compared to controls, without any changes in Unsusceptible mice and without changes in levels of </a:t>
            </a:r>
            <a:r>
              <a:rPr lang="en-US" dirty="0" err="1" smtClean="0"/>
              <a:t>phospho-TrkB.F</a:t>
            </a:r>
            <a:r>
              <a:rPr lang="en-US" dirty="0" smtClean="0"/>
              <a:t> (</a:t>
            </a:r>
            <a:r>
              <a:rPr lang="en-US" dirty="0" err="1" smtClean="0"/>
              <a:t>pTrkB.F</a:t>
            </a:r>
            <a:r>
              <a:rPr lang="en-US" dirty="0" smtClean="0"/>
              <a:t>) or total </a:t>
            </a:r>
            <a:r>
              <a:rPr lang="en-US" dirty="0" err="1" smtClean="0"/>
              <a:t>TrkB.F</a:t>
            </a:r>
            <a:r>
              <a:rPr lang="en-US" dirty="0" smtClean="0"/>
              <a:t> or </a:t>
            </a:r>
            <a:r>
              <a:rPr lang="en-US" dirty="0" err="1" smtClean="0"/>
              <a:t>TrkB.T</a:t>
            </a:r>
            <a:r>
              <a:rPr lang="en-US" dirty="0" smtClean="0"/>
              <a:t> (B). (C) Increases in NAc BDNF levels in Susceptible mice are accompanied by the significant activation of downstream signaling molecules, including </a:t>
            </a:r>
            <a:r>
              <a:rPr lang="en-US" dirty="0" err="1" smtClean="0"/>
              <a:t>Akt</a:t>
            </a:r>
            <a:r>
              <a:rPr lang="en-US" dirty="0" smtClean="0"/>
              <a:t>, Gsk-3</a:t>
            </a:r>
            <a:r>
              <a:rPr lang="el-GR" dirty="0" smtClean="0"/>
              <a:t>β, </a:t>
            </a:r>
            <a:r>
              <a:rPr lang="en-US" dirty="0" smtClean="0"/>
              <a:t>and p44/42 MAPK/ERK1,2. Mammalian target of rapamycin (</a:t>
            </a:r>
            <a:r>
              <a:rPr lang="en-US" dirty="0" err="1" smtClean="0"/>
              <a:t>mTOR</a:t>
            </a:r>
            <a:r>
              <a:rPr lang="en-US" dirty="0" smtClean="0"/>
              <a:t>) and </a:t>
            </a:r>
            <a:r>
              <a:rPr lang="en-US" dirty="0" err="1" smtClean="0"/>
              <a:t>phosphoinositol</a:t>
            </a:r>
            <a:r>
              <a:rPr lang="en-US" dirty="0" smtClean="0"/>
              <a:t> dependent kinase-1 (PDK1) proteins were not significantly activated. (D)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102</a:t>
            </a:fld>
            <a:endParaRPr lang="en-US" dirty="0"/>
          </a:p>
        </p:txBody>
      </p:sp>
    </p:spTree>
    <p:extLst>
      <p:ext uri="{BB962C8B-B14F-4D97-AF65-F5344CB8AC3E}">
        <p14:creationId xmlns:p14="http://schemas.microsoft.com/office/powerpoint/2010/main" val="17099103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5 Cell type–specific extracellular signal-regulated kinase phosphorylation (</a:t>
            </a:r>
            <a:r>
              <a:rPr lang="en-US" dirty="0" err="1" smtClean="0"/>
              <a:t>pERK</a:t>
            </a:r>
            <a:r>
              <a:rPr lang="en-US" dirty="0" smtClean="0"/>
              <a:t>) by chronic social stress. </a:t>
            </a:r>
            <a:r>
              <a:rPr lang="en-US" b="1" dirty="0" smtClean="0"/>
              <a:t>(A) </a:t>
            </a:r>
            <a:r>
              <a:rPr lang="en-US" dirty="0" smtClean="0"/>
              <a:t>Chronic social defeat stress induces social avoidance in susceptible, but not resilient, </a:t>
            </a:r>
            <a:r>
              <a:rPr lang="en-US" i="1" dirty="0" smtClean="0"/>
              <a:t>Drd2 </a:t>
            </a:r>
            <a:r>
              <a:rPr lang="en-US" dirty="0" smtClean="0"/>
              <a:t>(D </a:t>
            </a:r>
            <a:r>
              <a:rPr lang="en-US" baseline="-25000" dirty="0" smtClean="0"/>
              <a:t>2 </a:t>
            </a:r>
            <a:r>
              <a:rPr lang="en-US" dirty="0" smtClean="0"/>
              <a:t>) mice expressing green fluorescent protein (GFP) (one-way analysis of variance [ </a:t>
            </a:r>
            <a:r>
              <a:rPr lang="en-US" i="1" dirty="0" smtClean="0"/>
              <a:t>F </a:t>
            </a:r>
            <a:r>
              <a:rPr lang="en-US" baseline="-25000" dirty="0" smtClean="0"/>
              <a:t>2,9 </a:t>
            </a:r>
            <a:r>
              <a:rPr lang="en-US" dirty="0" smtClean="0"/>
              <a:t>= 30.665, </a:t>
            </a:r>
            <a:r>
              <a:rPr lang="en-US" i="1" dirty="0" smtClean="0"/>
              <a:t>p </a:t>
            </a:r>
            <a:r>
              <a:rPr lang="en-US" dirty="0" smtClean="0"/>
              <a:t>&lt; .001, </a:t>
            </a:r>
            <a:r>
              <a:rPr lang="en-US" i="1" dirty="0" smtClean="0"/>
              <a:t>n </a:t>
            </a:r>
            <a:r>
              <a:rPr lang="en-US" dirty="0" smtClean="0"/>
              <a:t>= 4]). </a:t>
            </a:r>
            <a:r>
              <a:rPr lang="en-US" b="1" dirty="0" smtClean="0"/>
              <a:t>(B) </a:t>
            </a:r>
            <a:r>
              <a:rPr lang="en-US" dirty="0" smtClean="0"/>
              <a:t>Schematic of coronal sections of nucleus accumbens (NAc), with insets showing representative counting zone (200 μm × 200 μm) of GFP immune-positive D </a:t>
            </a:r>
            <a:r>
              <a:rPr lang="en-US" baseline="-25000" dirty="0" smtClean="0"/>
              <a:t>2 </a:t>
            </a:r>
            <a:r>
              <a:rPr lang="en-US" dirty="0" smtClean="0"/>
              <a:t>medium spiny neurons. </a:t>
            </a:r>
            <a:r>
              <a:rPr lang="en-US" b="1" dirty="0" smtClean="0"/>
              <a:t>(C) </a:t>
            </a:r>
            <a:r>
              <a:rPr lang="en-US" dirty="0" smtClean="0"/>
              <a:t>Confocal images showing D </a:t>
            </a:r>
            <a:r>
              <a:rPr lang="en-US" baseline="-25000" dirty="0" smtClean="0"/>
              <a:t>2 </a:t>
            </a:r>
            <a:r>
              <a:rPr lang="en-US" dirty="0" smtClean="0"/>
              <a:t>GFP immune-positive medium spiny neurons in NAc core and shell with insets showing representative counting zones. Scale bar = 100 μm. </a:t>
            </a:r>
            <a:r>
              <a:rPr lang="en-US" b="1" dirty="0" smtClean="0"/>
              <a:t>(D) </a:t>
            </a:r>
            <a:r>
              <a:rPr lang="en-US" dirty="0" smtClean="0"/>
              <a:t>Representative confocal images showing </a:t>
            </a:r>
            <a:r>
              <a:rPr lang="en-US" dirty="0" err="1" smtClean="0"/>
              <a:t>pERK</a:t>
            </a:r>
            <a:r>
              <a:rPr lang="en-US" dirty="0" smtClean="0"/>
              <a:t>-positive (red) cells and D </a:t>
            </a:r>
            <a:r>
              <a:rPr lang="en-US" baseline="-25000" dirty="0" smtClean="0"/>
              <a:t>2 </a:t>
            </a:r>
            <a:r>
              <a:rPr lang="en-US" dirty="0" smtClean="0"/>
              <a:t>-GFP-positive neurons (green) in NAc shell. Scale bar = 100 μm. </a:t>
            </a:r>
            <a:r>
              <a:rPr lang="en-US" b="1" dirty="0" smtClean="0"/>
              <a:t>(E) </a:t>
            </a:r>
            <a:r>
              <a:rPr lang="en-US" dirty="0" smtClean="0"/>
              <a:t>Number of </a:t>
            </a:r>
            <a:r>
              <a:rPr lang="en-US" dirty="0" err="1" smtClean="0"/>
              <a:t>pERK</a:t>
            </a:r>
            <a:r>
              <a:rPr lang="en-US" dirty="0" smtClean="0"/>
              <a:t>-positive/D </a:t>
            </a:r>
            <a:r>
              <a:rPr lang="en-US" baseline="-25000" dirty="0" smtClean="0"/>
              <a:t>2 </a:t>
            </a:r>
            <a:r>
              <a:rPr lang="en-US" dirty="0" smtClean="0"/>
              <a:t>-negative cells in NAc shell of susceptible mice was higher than that seen in resilient and stress-naïve mice ( </a:t>
            </a:r>
            <a:r>
              <a:rPr lang="en-US" i="1" dirty="0" smtClean="0"/>
              <a:t>F </a:t>
            </a:r>
            <a:r>
              <a:rPr lang="en-US" baseline="-25000" dirty="0" smtClean="0"/>
              <a:t>2,9 </a:t>
            </a:r>
            <a:r>
              <a:rPr lang="en-US" dirty="0" smtClean="0"/>
              <a:t>= 5.517, </a:t>
            </a:r>
            <a:r>
              <a:rPr lang="en-US" i="1" dirty="0" smtClean="0"/>
              <a:t>p </a:t>
            </a:r>
            <a:r>
              <a:rPr lang="en-US" dirty="0" smtClean="0"/>
              <a:t>&lt; .05). The number of </a:t>
            </a:r>
            <a:r>
              <a:rPr lang="en-US" dirty="0" err="1" smtClean="0"/>
              <a:t>pERK</a:t>
            </a:r>
            <a:r>
              <a:rPr lang="en-US" dirty="0" smtClean="0"/>
              <a:t>-positive cells is comparable to the number reported previously for this brain region ( </a:t>
            </a:r>
          </a:p>
          <a:p>
            <a:r>
              <a:rPr lang="en-US" dirty="0" smtClean="0"/>
              <a:t>). </a:t>
            </a:r>
            <a:r>
              <a:rPr lang="en-US" b="1" dirty="0" smtClean="0"/>
              <a:t>(F) </a:t>
            </a:r>
            <a:r>
              <a:rPr lang="en-US" dirty="0" smtClean="0"/>
              <a:t>However, there was no difference in number of </a:t>
            </a:r>
            <a:r>
              <a:rPr lang="en-US" dirty="0" err="1" smtClean="0"/>
              <a:t>pERK</a:t>
            </a:r>
            <a:r>
              <a:rPr lang="en-US" dirty="0" smtClean="0"/>
              <a:t>-positive/D </a:t>
            </a:r>
            <a:r>
              <a:rPr lang="en-US" baseline="-25000" dirty="0" smtClean="0"/>
              <a:t>2 </a:t>
            </a:r>
            <a:r>
              <a:rPr lang="en-US" dirty="0" smtClean="0"/>
              <a:t>-positive cells in NAc shell ( </a:t>
            </a:r>
            <a:r>
              <a:rPr lang="en-US" i="1" dirty="0" smtClean="0"/>
              <a:t>F </a:t>
            </a:r>
            <a:r>
              <a:rPr lang="en-US" baseline="-25000" dirty="0" smtClean="0"/>
              <a:t>2,9 </a:t>
            </a:r>
            <a:r>
              <a:rPr lang="en-US" dirty="0" smtClean="0"/>
              <a:t>= .0796, </a:t>
            </a:r>
            <a:r>
              <a:rPr lang="en-US" i="1" dirty="0" smtClean="0"/>
              <a:t>p </a:t>
            </a:r>
            <a:r>
              <a:rPr lang="en-US" dirty="0" smtClean="0"/>
              <a:t>= not significant). One-way analysis of variance with Fisher’s protected least significant difference post hoc tests, * </a:t>
            </a:r>
            <a:r>
              <a:rPr lang="en-US" i="1" dirty="0" smtClean="0"/>
              <a:t>p </a:t>
            </a:r>
            <a:r>
              <a:rPr lang="en-US" dirty="0" smtClean="0"/>
              <a:t>&lt; .05, and ** </a:t>
            </a:r>
            <a:r>
              <a:rPr lang="en-US" i="1" dirty="0" smtClean="0"/>
              <a:t>p </a:t>
            </a:r>
            <a:r>
              <a:rPr lang="en-US" dirty="0" smtClean="0"/>
              <a:t>&lt; .01 compared with control group; </a:t>
            </a:r>
            <a:r>
              <a:rPr lang="en-US" baseline="30000" dirty="0" smtClean="0"/>
              <a:t># </a:t>
            </a:r>
            <a:r>
              <a:rPr lang="en-US" i="1" dirty="0" smtClean="0"/>
              <a:t>p </a:t>
            </a:r>
            <a:r>
              <a:rPr lang="en-US" dirty="0" smtClean="0"/>
              <a:t>&lt; .05 compared with susceptible group. Bar graphs show mean ± SEM. aca, anterior part of anterior commissure; CTRL, control; </a:t>
            </a:r>
            <a:r>
              <a:rPr lang="en-US" dirty="0" err="1" smtClean="0"/>
              <a:t>Dstr</a:t>
            </a:r>
            <a:r>
              <a:rPr lang="en-US" dirty="0" smtClean="0"/>
              <a:t>, dorsal striatum.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103</a:t>
            </a:fld>
            <a:endParaRPr lang="en-US" dirty="0"/>
          </a:p>
        </p:txBody>
      </p:sp>
    </p:spTree>
    <p:extLst>
      <p:ext uri="{BB962C8B-B14F-4D97-AF65-F5344CB8AC3E}">
        <p14:creationId xmlns:p14="http://schemas.microsoft.com/office/powerpoint/2010/main" val="25149760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5 Cell type–specific extracellular signal-regulated kinase phosphorylation (</a:t>
            </a:r>
            <a:r>
              <a:rPr lang="en-US" dirty="0" err="1" smtClean="0"/>
              <a:t>pERK</a:t>
            </a:r>
            <a:r>
              <a:rPr lang="en-US" dirty="0" smtClean="0"/>
              <a:t>) by chronic social stress. </a:t>
            </a:r>
            <a:r>
              <a:rPr lang="en-US" b="1" dirty="0" smtClean="0"/>
              <a:t>(A) </a:t>
            </a:r>
            <a:r>
              <a:rPr lang="en-US" dirty="0" smtClean="0"/>
              <a:t>Chronic social defeat stress induces social avoidance in susceptible, but not resilient, </a:t>
            </a:r>
            <a:r>
              <a:rPr lang="en-US" i="1" dirty="0" smtClean="0"/>
              <a:t>Drd2 </a:t>
            </a:r>
            <a:r>
              <a:rPr lang="en-US" dirty="0" smtClean="0"/>
              <a:t>(D </a:t>
            </a:r>
            <a:r>
              <a:rPr lang="en-US" baseline="-25000" dirty="0" smtClean="0"/>
              <a:t>2 </a:t>
            </a:r>
            <a:r>
              <a:rPr lang="en-US" dirty="0" smtClean="0"/>
              <a:t>) mice expressing green fluorescent protein (GFP) (one-way analysis of variance [ </a:t>
            </a:r>
            <a:r>
              <a:rPr lang="en-US" i="1" dirty="0" smtClean="0"/>
              <a:t>F </a:t>
            </a:r>
            <a:r>
              <a:rPr lang="en-US" baseline="-25000" dirty="0" smtClean="0"/>
              <a:t>2,9 </a:t>
            </a:r>
            <a:r>
              <a:rPr lang="en-US" dirty="0" smtClean="0"/>
              <a:t>= 30.665, </a:t>
            </a:r>
            <a:r>
              <a:rPr lang="en-US" i="1" dirty="0" smtClean="0"/>
              <a:t>p </a:t>
            </a:r>
            <a:r>
              <a:rPr lang="en-US" dirty="0" smtClean="0"/>
              <a:t>&lt; .001, </a:t>
            </a:r>
            <a:r>
              <a:rPr lang="en-US" i="1" dirty="0" smtClean="0"/>
              <a:t>n </a:t>
            </a:r>
            <a:r>
              <a:rPr lang="en-US" dirty="0" smtClean="0"/>
              <a:t>= 4]). </a:t>
            </a:r>
            <a:r>
              <a:rPr lang="en-US" b="1" dirty="0" smtClean="0"/>
              <a:t>(B) </a:t>
            </a:r>
            <a:r>
              <a:rPr lang="en-US" dirty="0" smtClean="0"/>
              <a:t>Schematic of coronal sections of nucleus accumbens (NAc), with insets showing representative counting zone (200 μm × 200 μm) of GFP immune-positive D </a:t>
            </a:r>
            <a:r>
              <a:rPr lang="en-US" baseline="-25000" dirty="0" smtClean="0"/>
              <a:t>2 </a:t>
            </a:r>
            <a:r>
              <a:rPr lang="en-US" dirty="0" smtClean="0"/>
              <a:t>medium spiny neurons. </a:t>
            </a:r>
            <a:r>
              <a:rPr lang="en-US" b="1" dirty="0" smtClean="0"/>
              <a:t>(C) </a:t>
            </a:r>
            <a:r>
              <a:rPr lang="en-US" dirty="0" smtClean="0"/>
              <a:t>Confocal images showing D </a:t>
            </a:r>
            <a:r>
              <a:rPr lang="en-US" baseline="-25000" dirty="0" smtClean="0"/>
              <a:t>2 </a:t>
            </a:r>
            <a:r>
              <a:rPr lang="en-US" dirty="0" smtClean="0"/>
              <a:t>GFP immune-positive medium spiny neurons in NAc core and shell with insets showing representative counting zones. Scale bar = 100 μm. </a:t>
            </a:r>
            <a:r>
              <a:rPr lang="en-US" b="1" dirty="0" smtClean="0"/>
              <a:t>(D) </a:t>
            </a:r>
            <a:r>
              <a:rPr lang="en-US" dirty="0" smtClean="0"/>
              <a:t>Representative confocal images showing </a:t>
            </a:r>
            <a:r>
              <a:rPr lang="en-US" dirty="0" err="1" smtClean="0"/>
              <a:t>pERK</a:t>
            </a:r>
            <a:r>
              <a:rPr lang="en-US" dirty="0" smtClean="0"/>
              <a:t>-positive (red) cells and D </a:t>
            </a:r>
            <a:r>
              <a:rPr lang="en-US" baseline="-25000" dirty="0" smtClean="0"/>
              <a:t>2 </a:t>
            </a:r>
            <a:r>
              <a:rPr lang="en-US" dirty="0" smtClean="0"/>
              <a:t>-GFP-positive neurons (green) in NAc shell. Scale bar = 100 μm. </a:t>
            </a:r>
            <a:r>
              <a:rPr lang="en-US" b="1" dirty="0" smtClean="0"/>
              <a:t>(E) </a:t>
            </a:r>
            <a:r>
              <a:rPr lang="en-US" dirty="0" smtClean="0"/>
              <a:t>Number of </a:t>
            </a:r>
            <a:r>
              <a:rPr lang="en-US" dirty="0" err="1" smtClean="0"/>
              <a:t>pERK</a:t>
            </a:r>
            <a:r>
              <a:rPr lang="en-US" dirty="0" smtClean="0"/>
              <a:t>-positive/D </a:t>
            </a:r>
            <a:r>
              <a:rPr lang="en-US" baseline="-25000" dirty="0" smtClean="0"/>
              <a:t>2 </a:t>
            </a:r>
            <a:r>
              <a:rPr lang="en-US" dirty="0" smtClean="0"/>
              <a:t>-negative cells in NAc shell of susceptible mice was higher than that seen in resilient and stress-naïve mice ( </a:t>
            </a:r>
            <a:r>
              <a:rPr lang="en-US" i="1" dirty="0" smtClean="0"/>
              <a:t>F </a:t>
            </a:r>
            <a:r>
              <a:rPr lang="en-US" baseline="-25000" dirty="0" smtClean="0"/>
              <a:t>2,9 </a:t>
            </a:r>
            <a:r>
              <a:rPr lang="en-US" dirty="0" smtClean="0"/>
              <a:t>= 5.517, </a:t>
            </a:r>
            <a:r>
              <a:rPr lang="en-US" i="1" dirty="0" smtClean="0"/>
              <a:t>p </a:t>
            </a:r>
            <a:r>
              <a:rPr lang="en-US" dirty="0" smtClean="0"/>
              <a:t>&lt; .05). The number of </a:t>
            </a:r>
            <a:r>
              <a:rPr lang="en-US" dirty="0" err="1" smtClean="0"/>
              <a:t>pERK</a:t>
            </a:r>
            <a:r>
              <a:rPr lang="en-US" dirty="0" smtClean="0"/>
              <a:t>-positive cells is comparable to the number reported previously for this brain region ( </a:t>
            </a:r>
          </a:p>
          <a:p>
            <a:r>
              <a:rPr lang="en-US" dirty="0" smtClean="0"/>
              <a:t>). </a:t>
            </a:r>
            <a:r>
              <a:rPr lang="en-US" b="1" dirty="0" smtClean="0"/>
              <a:t>(F) </a:t>
            </a:r>
            <a:r>
              <a:rPr lang="en-US" dirty="0" smtClean="0"/>
              <a:t>However, there was no difference in number of </a:t>
            </a:r>
            <a:r>
              <a:rPr lang="en-US" dirty="0" err="1" smtClean="0"/>
              <a:t>pERK</a:t>
            </a:r>
            <a:r>
              <a:rPr lang="en-US" dirty="0" smtClean="0"/>
              <a:t>-positive/D </a:t>
            </a:r>
            <a:r>
              <a:rPr lang="en-US" baseline="-25000" dirty="0" smtClean="0"/>
              <a:t>2 </a:t>
            </a:r>
            <a:r>
              <a:rPr lang="en-US" dirty="0" smtClean="0"/>
              <a:t>-positive cells in NAc shell ( </a:t>
            </a:r>
            <a:r>
              <a:rPr lang="en-US" i="1" dirty="0" smtClean="0"/>
              <a:t>F </a:t>
            </a:r>
            <a:r>
              <a:rPr lang="en-US" baseline="-25000" dirty="0" smtClean="0"/>
              <a:t>2,9 </a:t>
            </a:r>
            <a:r>
              <a:rPr lang="en-US" dirty="0" smtClean="0"/>
              <a:t>= .0796, </a:t>
            </a:r>
            <a:r>
              <a:rPr lang="en-US" i="1" dirty="0" smtClean="0"/>
              <a:t>p </a:t>
            </a:r>
            <a:r>
              <a:rPr lang="en-US" dirty="0" smtClean="0"/>
              <a:t>= not significant). One-way analysis of variance with Fisher’s protected least significant difference post hoc tests, * </a:t>
            </a:r>
            <a:r>
              <a:rPr lang="en-US" i="1" dirty="0" smtClean="0"/>
              <a:t>p </a:t>
            </a:r>
            <a:r>
              <a:rPr lang="en-US" dirty="0" smtClean="0"/>
              <a:t>&lt; .05, and ** </a:t>
            </a:r>
            <a:r>
              <a:rPr lang="en-US" i="1" dirty="0" smtClean="0"/>
              <a:t>p </a:t>
            </a:r>
            <a:r>
              <a:rPr lang="en-US" dirty="0" smtClean="0"/>
              <a:t>&lt; .01 compared with control group; </a:t>
            </a:r>
            <a:r>
              <a:rPr lang="en-US" baseline="30000" dirty="0" smtClean="0"/>
              <a:t># </a:t>
            </a:r>
            <a:r>
              <a:rPr lang="en-US" i="1" dirty="0" smtClean="0"/>
              <a:t>p </a:t>
            </a:r>
            <a:r>
              <a:rPr lang="en-US" dirty="0" smtClean="0"/>
              <a:t>&lt; .05 compared with susceptible group. Bar graphs show mean ± SEM. aca, anterior part of anterior commissure; CTRL, control; </a:t>
            </a:r>
            <a:r>
              <a:rPr lang="en-US" dirty="0" err="1" smtClean="0"/>
              <a:t>Dstr</a:t>
            </a:r>
            <a:r>
              <a:rPr lang="en-US" dirty="0" smtClean="0"/>
              <a:t>, dorsal striatum.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104</a:t>
            </a:fld>
            <a:endParaRPr lang="en-US" dirty="0"/>
          </a:p>
        </p:txBody>
      </p:sp>
    </p:spTree>
    <p:extLst>
      <p:ext uri="{BB962C8B-B14F-4D97-AF65-F5344CB8AC3E}">
        <p14:creationId xmlns:p14="http://schemas.microsoft.com/office/powerpoint/2010/main" val="8671340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5 Cell type–specific extracellular signal-regulated kinase phosphorylation (</a:t>
            </a:r>
            <a:r>
              <a:rPr lang="en-US" dirty="0" err="1" smtClean="0"/>
              <a:t>pERK</a:t>
            </a:r>
            <a:r>
              <a:rPr lang="en-US" dirty="0" smtClean="0"/>
              <a:t>) by chronic social stress. </a:t>
            </a:r>
            <a:r>
              <a:rPr lang="en-US" b="1" dirty="0" smtClean="0"/>
              <a:t>(A) </a:t>
            </a:r>
            <a:r>
              <a:rPr lang="en-US" dirty="0" smtClean="0"/>
              <a:t>Chronic social defeat stress induces social avoidance in susceptible, but not resilient, </a:t>
            </a:r>
            <a:r>
              <a:rPr lang="en-US" i="1" dirty="0" smtClean="0"/>
              <a:t>Drd2 </a:t>
            </a:r>
            <a:r>
              <a:rPr lang="en-US" dirty="0" smtClean="0"/>
              <a:t>(D </a:t>
            </a:r>
            <a:r>
              <a:rPr lang="en-US" baseline="-25000" dirty="0" smtClean="0"/>
              <a:t>2 </a:t>
            </a:r>
            <a:r>
              <a:rPr lang="en-US" dirty="0" smtClean="0"/>
              <a:t>) mice expressing green fluorescent protein (GFP) (one-way analysis of variance [ </a:t>
            </a:r>
            <a:r>
              <a:rPr lang="en-US" i="1" dirty="0" smtClean="0"/>
              <a:t>F </a:t>
            </a:r>
            <a:r>
              <a:rPr lang="en-US" baseline="-25000" dirty="0" smtClean="0"/>
              <a:t>2,9 </a:t>
            </a:r>
            <a:r>
              <a:rPr lang="en-US" dirty="0" smtClean="0"/>
              <a:t>= 30.665, </a:t>
            </a:r>
            <a:r>
              <a:rPr lang="en-US" i="1" dirty="0" smtClean="0"/>
              <a:t>p </a:t>
            </a:r>
            <a:r>
              <a:rPr lang="en-US" dirty="0" smtClean="0"/>
              <a:t>&lt; .001, </a:t>
            </a:r>
            <a:r>
              <a:rPr lang="en-US" i="1" dirty="0" smtClean="0"/>
              <a:t>n </a:t>
            </a:r>
            <a:r>
              <a:rPr lang="en-US" dirty="0" smtClean="0"/>
              <a:t>= 4]). </a:t>
            </a:r>
            <a:endParaRPr lang="en-US" b="1" dirty="0" smtClean="0"/>
          </a:p>
          <a:p>
            <a:endParaRPr lang="en-US" b="1" dirty="0" smtClean="0"/>
          </a:p>
          <a:p>
            <a:r>
              <a:rPr lang="en-US" b="1" dirty="0" smtClean="0"/>
              <a:t>(E) </a:t>
            </a:r>
            <a:r>
              <a:rPr lang="en-US" dirty="0" smtClean="0"/>
              <a:t>Number of </a:t>
            </a:r>
            <a:r>
              <a:rPr lang="en-US" dirty="0" err="1" smtClean="0"/>
              <a:t>pERK</a:t>
            </a:r>
            <a:r>
              <a:rPr lang="en-US" dirty="0" smtClean="0"/>
              <a:t>-positive/D </a:t>
            </a:r>
            <a:r>
              <a:rPr lang="en-US" baseline="-25000" dirty="0" smtClean="0"/>
              <a:t>2 </a:t>
            </a:r>
            <a:r>
              <a:rPr lang="en-US" dirty="0" smtClean="0"/>
              <a:t>-negative cells in NAc shell of susceptible mice was higher than that seen in resilient and stress-naïve mice ( </a:t>
            </a:r>
            <a:r>
              <a:rPr lang="en-US" i="1" dirty="0" smtClean="0"/>
              <a:t>F </a:t>
            </a:r>
            <a:r>
              <a:rPr lang="en-US" baseline="-25000" dirty="0" smtClean="0"/>
              <a:t>2,9 </a:t>
            </a:r>
            <a:r>
              <a:rPr lang="en-US" dirty="0" smtClean="0"/>
              <a:t>= 5.517, </a:t>
            </a:r>
            <a:r>
              <a:rPr lang="en-US" i="1" dirty="0" smtClean="0"/>
              <a:t>p </a:t>
            </a:r>
            <a:r>
              <a:rPr lang="en-US" dirty="0" smtClean="0"/>
              <a:t>&lt; .05). The number of </a:t>
            </a:r>
            <a:r>
              <a:rPr lang="en-US" dirty="0" err="1" smtClean="0"/>
              <a:t>pERK</a:t>
            </a:r>
            <a:r>
              <a:rPr lang="en-US" dirty="0" smtClean="0"/>
              <a:t>-positive cells is comparable to the number reported previously for this brain region ( ). </a:t>
            </a:r>
          </a:p>
          <a:p>
            <a:endParaRPr lang="en-US" b="1" dirty="0" smtClean="0"/>
          </a:p>
          <a:p>
            <a:r>
              <a:rPr lang="en-US" b="1" dirty="0" smtClean="0"/>
              <a:t>(F) </a:t>
            </a:r>
            <a:r>
              <a:rPr lang="en-US" dirty="0" smtClean="0"/>
              <a:t>However, there was no difference in number of </a:t>
            </a:r>
            <a:r>
              <a:rPr lang="en-US" dirty="0" err="1" smtClean="0"/>
              <a:t>pERK</a:t>
            </a:r>
            <a:r>
              <a:rPr lang="en-US" dirty="0" smtClean="0"/>
              <a:t>-positive/D </a:t>
            </a:r>
            <a:r>
              <a:rPr lang="en-US" baseline="-25000" dirty="0" smtClean="0"/>
              <a:t>2 </a:t>
            </a:r>
            <a:r>
              <a:rPr lang="en-US" dirty="0" smtClean="0"/>
              <a:t>-positive cells in NAc shell ( </a:t>
            </a:r>
            <a:r>
              <a:rPr lang="en-US" i="1" dirty="0" smtClean="0"/>
              <a:t>F </a:t>
            </a:r>
            <a:r>
              <a:rPr lang="en-US" baseline="-25000" dirty="0" smtClean="0"/>
              <a:t>2,9 </a:t>
            </a:r>
            <a:r>
              <a:rPr lang="en-US" dirty="0" smtClean="0"/>
              <a:t>= .0796, </a:t>
            </a:r>
            <a:r>
              <a:rPr lang="en-US" i="1" dirty="0" smtClean="0"/>
              <a:t>p </a:t>
            </a:r>
            <a:r>
              <a:rPr lang="en-US" dirty="0" smtClean="0"/>
              <a:t>= not significant). One-way analysis of variance with Fisher’s protected least significant difference post hoc tests, * </a:t>
            </a:r>
            <a:r>
              <a:rPr lang="en-US" i="1" dirty="0" smtClean="0"/>
              <a:t>p </a:t>
            </a:r>
            <a:r>
              <a:rPr lang="en-US" dirty="0" smtClean="0"/>
              <a:t>&lt; .05, and ** </a:t>
            </a:r>
            <a:r>
              <a:rPr lang="en-US" i="1" dirty="0" smtClean="0"/>
              <a:t>p </a:t>
            </a:r>
            <a:r>
              <a:rPr lang="en-US" dirty="0" smtClean="0"/>
              <a:t>&lt; .01 compared with control group; </a:t>
            </a:r>
            <a:r>
              <a:rPr lang="en-US" baseline="30000" dirty="0" smtClean="0"/>
              <a:t># </a:t>
            </a:r>
            <a:r>
              <a:rPr lang="en-US" i="1" dirty="0" smtClean="0"/>
              <a:t>p </a:t>
            </a:r>
            <a:r>
              <a:rPr lang="en-US" dirty="0" smtClean="0"/>
              <a:t>&lt; .05 compared with susceptible group. Bar graphs show mean ± SEM. aca, anterior part of anterior commissure; CTRL, control; </a:t>
            </a:r>
            <a:r>
              <a:rPr lang="en-US" dirty="0" err="1" smtClean="0"/>
              <a:t>Dstr</a:t>
            </a:r>
            <a:r>
              <a:rPr lang="en-US" dirty="0" smtClean="0"/>
              <a:t>, dorsal striatum.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105</a:t>
            </a:fld>
            <a:endParaRPr lang="en-US" dirty="0"/>
          </a:p>
        </p:txBody>
      </p:sp>
    </p:spTree>
    <p:extLst>
      <p:ext uri="{BB962C8B-B14F-4D97-AF65-F5344CB8AC3E}">
        <p14:creationId xmlns:p14="http://schemas.microsoft.com/office/powerpoint/2010/main" val="38940940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5 Cell type–specific extracellular signal-regulated kinase phosphorylation (</a:t>
            </a:r>
            <a:r>
              <a:rPr lang="en-US" dirty="0" err="1" smtClean="0"/>
              <a:t>pERK</a:t>
            </a:r>
            <a:r>
              <a:rPr lang="en-US" dirty="0" smtClean="0"/>
              <a:t>) by chronic social stress. </a:t>
            </a:r>
            <a:r>
              <a:rPr lang="en-US" b="1" dirty="0" smtClean="0"/>
              <a:t>(A) </a:t>
            </a:r>
            <a:r>
              <a:rPr lang="en-US" dirty="0" smtClean="0"/>
              <a:t>Chronic social defeat stress induces social avoidance in susceptible, but not resilient, </a:t>
            </a:r>
            <a:r>
              <a:rPr lang="en-US" i="1" dirty="0" smtClean="0"/>
              <a:t>Drd2 </a:t>
            </a:r>
            <a:r>
              <a:rPr lang="en-US" dirty="0" smtClean="0"/>
              <a:t>(D </a:t>
            </a:r>
            <a:r>
              <a:rPr lang="en-US" baseline="-25000" dirty="0" smtClean="0"/>
              <a:t>2 </a:t>
            </a:r>
            <a:r>
              <a:rPr lang="en-US" dirty="0" smtClean="0"/>
              <a:t>) mice expressing green fluorescent protein (GFP) (one-way analysis of variance [ </a:t>
            </a:r>
            <a:r>
              <a:rPr lang="en-US" i="1" dirty="0" smtClean="0"/>
              <a:t>F </a:t>
            </a:r>
            <a:r>
              <a:rPr lang="en-US" baseline="-25000" dirty="0" smtClean="0"/>
              <a:t>2,9 </a:t>
            </a:r>
            <a:r>
              <a:rPr lang="en-US" dirty="0" smtClean="0"/>
              <a:t>= 30.665, </a:t>
            </a:r>
            <a:r>
              <a:rPr lang="en-US" i="1" dirty="0" smtClean="0"/>
              <a:t>p </a:t>
            </a:r>
            <a:r>
              <a:rPr lang="en-US" dirty="0" smtClean="0"/>
              <a:t>&lt; .001, </a:t>
            </a:r>
            <a:r>
              <a:rPr lang="en-US" i="1" dirty="0" smtClean="0"/>
              <a:t>n </a:t>
            </a:r>
            <a:r>
              <a:rPr lang="en-US" dirty="0" smtClean="0"/>
              <a:t>= 4</a:t>
            </a:r>
            <a:r>
              <a:rPr lang="en-US" smtClean="0"/>
              <a:t>]). </a:t>
            </a:r>
            <a:endParaRPr lang="en-US" b="1" dirty="0" smtClean="0"/>
          </a:p>
          <a:p>
            <a:endParaRPr lang="en-US" b="1" dirty="0" smtClean="0"/>
          </a:p>
          <a:p>
            <a:r>
              <a:rPr lang="en-US" b="1" dirty="0" smtClean="0"/>
              <a:t>(E) </a:t>
            </a:r>
            <a:r>
              <a:rPr lang="en-US" dirty="0" smtClean="0"/>
              <a:t>Number of </a:t>
            </a:r>
            <a:r>
              <a:rPr lang="en-US" dirty="0" err="1" smtClean="0"/>
              <a:t>pERK</a:t>
            </a:r>
            <a:r>
              <a:rPr lang="en-US" dirty="0" smtClean="0"/>
              <a:t>-positive/D </a:t>
            </a:r>
            <a:r>
              <a:rPr lang="en-US" baseline="-25000" dirty="0" smtClean="0"/>
              <a:t>2 </a:t>
            </a:r>
            <a:r>
              <a:rPr lang="en-US" dirty="0" smtClean="0"/>
              <a:t>-negative cells in NAc shell of susceptible mice was higher than that seen in resilient and stress-naïve mice ( </a:t>
            </a:r>
            <a:r>
              <a:rPr lang="en-US" i="1" dirty="0" smtClean="0"/>
              <a:t>F </a:t>
            </a:r>
            <a:r>
              <a:rPr lang="en-US" baseline="-25000" dirty="0" smtClean="0"/>
              <a:t>2,9 </a:t>
            </a:r>
            <a:r>
              <a:rPr lang="en-US" dirty="0" smtClean="0"/>
              <a:t>= 5.517, </a:t>
            </a:r>
            <a:r>
              <a:rPr lang="en-US" i="1" dirty="0" smtClean="0"/>
              <a:t>p </a:t>
            </a:r>
            <a:r>
              <a:rPr lang="en-US" dirty="0" smtClean="0"/>
              <a:t>&lt; .05). The number of </a:t>
            </a:r>
            <a:r>
              <a:rPr lang="en-US" dirty="0" err="1" smtClean="0"/>
              <a:t>pERK</a:t>
            </a:r>
            <a:r>
              <a:rPr lang="en-US" dirty="0" smtClean="0"/>
              <a:t>-positive cells is comparable to the number reported previously for this brain region ( ). </a:t>
            </a:r>
          </a:p>
          <a:p>
            <a:endParaRPr lang="en-US" b="1" dirty="0" smtClean="0"/>
          </a:p>
          <a:p>
            <a:r>
              <a:rPr lang="en-US" b="1" dirty="0" smtClean="0"/>
              <a:t>(F) </a:t>
            </a:r>
            <a:r>
              <a:rPr lang="en-US" dirty="0" smtClean="0"/>
              <a:t>However, there was no difference in number of </a:t>
            </a:r>
            <a:r>
              <a:rPr lang="en-US" dirty="0" err="1" smtClean="0"/>
              <a:t>pERK</a:t>
            </a:r>
            <a:r>
              <a:rPr lang="en-US" dirty="0" smtClean="0"/>
              <a:t>-positive/D </a:t>
            </a:r>
            <a:r>
              <a:rPr lang="en-US" baseline="-25000" dirty="0" smtClean="0"/>
              <a:t>2 </a:t>
            </a:r>
            <a:r>
              <a:rPr lang="en-US" dirty="0" smtClean="0"/>
              <a:t>-positive cells in NAc shell ( </a:t>
            </a:r>
            <a:r>
              <a:rPr lang="en-US" i="1" dirty="0" smtClean="0"/>
              <a:t>F </a:t>
            </a:r>
            <a:r>
              <a:rPr lang="en-US" baseline="-25000" dirty="0" smtClean="0"/>
              <a:t>2,9 </a:t>
            </a:r>
            <a:r>
              <a:rPr lang="en-US" dirty="0" smtClean="0"/>
              <a:t>= .0796, </a:t>
            </a:r>
            <a:r>
              <a:rPr lang="en-US" i="1" dirty="0" smtClean="0"/>
              <a:t>p </a:t>
            </a:r>
            <a:r>
              <a:rPr lang="en-US" dirty="0" smtClean="0"/>
              <a:t>= not significant). One-way analysis of variance with Fisher’s protected least significant difference post hoc tests, * </a:t>
            </a:r>
            <a:r>
              <a:rPr lang="en-US" i="1" dirty="0" smtClean="0"/>
              <a:t>p </a:t>
            </a:r>
            <a:r>
              <a:rPr lang="en-US" dirty="0" smtClean="0"/>
              <a:t>&lt; .05, and ** </a:t>
            </a:r>
            <a:r>
              <a:rPr lang="en-US" i="1" dirty="0" smtClean="0"/>
              <a:t>p </a:t>
            </a:r>
            <a:r>
              <a:rPr lang="en-US" dirty="0" smtClean="0"/>
              <a:t>&lt; .01 compared with control group; </a:t>
            </a:r>
            <a:r>
              <a:rPr lang="en-US" baseline="30000" dirty="0" smtClean="0"/>
              <a:t># </a:t>
            </a:r>
            <a:r>
              <a:rPr lang="en-US" i="1" dirty="0" smtClean="0"/>
              <a:t>p </a:t>
            </a:r>
            <a:r>
              <a:rPr lang="en-US" dirty="0" smtClean="0"/>
              <a:t>&lt; .05 compared with susceptible group. Bar graphs show mean ± SEM. aca, anterior part of anterior commissure; CTRL, control; </a:t>
            </a:r>
            <a:r>
              <a:rPr lang="en-US" dirty="0" err="1" smtClean="0"/>
              <a:t>Dstr</a:t>
            </a:r>
            <a:r>
              <a:rPr lang="en-US" dirty="0" smtClean="0"/>
              <a:t>, dorsal striatum.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106</a:t>
            </a:fld>
            <a:endParaRPr lang="en-US" dirty="0"/>
          </a:p>
        </p:txBody>
      </p:sp>
    </p:spTree>
    <p:extLst>
      <p:ext uri="{BB962C8B-B14F-4D97-AF65-F5344CB8AC3E}">
        <p14:creationId xmlns:p14="http://schemas.microsoft.com/office/powerpoint/2010/main" val="5630617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107</a:t>
            </a:fld>
            <a:endParaRPr lang="en-US" dirty="0"/>
          </a:p>
        </p:txBody>
      </p:sp>
    </p:spTree>
    <p:extLst>
      <p:ext uri="{BB962C8B-B14F-4D97-AF65-F5344CB8AC3E}">
        <p14:creationId xmlns:p14="http://schemas.microsoft.com/office/powerpoint/2010/main" val="21371415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108</a:t>
            </a:fld>
            <a:endParaRPr lang="en-US" dirty="0"/>
          </a:p>
        </p:txBody>
      </p:sp>
    </p:spTree>
    <p:extLst>
      <p:ext uri="{BB962C8B-B14F-4D97-AF65-F5344CB8AC3E}">
        <p14:creationId xmlns:p14="http://schemas.microsoft.com/office/powerpoint/2010/main" val="10096714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109</a:t>
            </a:fld>
            <a:endParaRPr lang="en-US" dirty="0"/>
          </a:p>
        </p:txBody>
      </p:sp>
    </p:spTree>
    <p:extLst>
      <p:ext uri="{BB962C8B-B14F-4D97-AF65-F5344CB8AC3E}">
        <p14:creationId xmlns:p14="http://schemas.microsoft.com/office/powerpoint/2010/main" val="30208195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110</a:t>
            </a:fld>
            <a:endParaRPr lang="en-US" dirty="0"/>
          </a:p>
        </p:txBody>
      </p:sp>
    </p:spTree>
    <p:extLst>
      <p:ext uri="{BB962C8B-B14F-4D97-AF65-F5344CB8AC3E}">
        <p14:creationId xmlns:p14="http://schemas.microsoft.com/office/powerpoint/2010/main" val="3277941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 CD1</a:t>
            </a:r>
            <a:r>
              <a:rPr lang="en-US" baseline="0" dirty="0" smtClean="0"/>
              <a:t> retired breeders (selected on basis of reliable expression of aggressive behaviors) used to physically defeat experimental C57BL/6 mice for 5 min each day, followed by housing (of experimental mice) for remainder of the time (“24h”) in protected sensory contact with the CD1 aggressor through Plexiglas partition. </a:t>
            </a:r>
          </a:p>
          <a:p>
            <a:r>
              <a:rPr lang="en-US" baseline="0" dirty="0" smtClean="0"/>
              <a:t>Controls housed in similar partitioned cages with another C57BL/6 mouse and handled daily</a:t>
            </a:r>
          </a:p>
          <a:p>
            <a:endParaRPr lang="en-US" baseline="0" dirty="0" smtClean="0"/>
          </a:p>
          <a:p>
            <a:r>
              <a:rPr lang="en-US" baseline="0" dirty="0" smtClean="0"/>
              <a:t>Day 11: two-trial social interaction test. Trial 1: 2.5min “target absent” trial (free exploration in dimly lit open field arena containing empty wire mesh cage). Trial 2:2.5m “target present” exploration of same arena with unfamiliar CD1 aggressor in the cage.</a:t>
            </a:r>
          </a:p>
          <a:p>
            <a:r>
              <a:rPr lang="en-US" baseline="0" dirty="0" smtClean="0"/>
              <a:t>Interaction ratios (IR): percentage of time spent in interaction zone (red box) in target-present (relative to target-absent) condition. Vulnerable (IR&lt;100); resilient (IR&gt;/=100), per Krishnan et al., 2007).</a:t>
            </a:r>
            <a:endParaRPr lang="en-US" dirty="0"/>
          </a:p>
        </p:txBody>
      </p:sp>
      <p:sp>
        <p:nvSpPr>
          <p:cNvPr id="4" name="Slide Number Placeholder 3"/>
          <p:cNvSpPr>
            <a:spLocks noGrp="1"/>
          </p:cNvSpPr>
          <p:nvPr>
            <p:ph type="sldNum" sz="quarter" idx="10"/>
          </p:nvPr>
        </p:nvSpPr>
        <p:spPr/>
        <p:txBody>
          <a:bodyPr/>
          <a:lstStyle/>
          <a:p>
            <a:fld id="{5A3A8C8C-41D0-2243-A5DF-8BF2161BEC64}" type="slidenum">
              <a:rPr lang="en-US" smtClean="0"/>
              <a:t>12</a:t>
            </a:fld>
            <a:endParaRPr lang="en-US"/>
          </a:p>
        </p:txBody>
      </p:sp>
    </p:spTree>
    <p:extLst>
      <p:ext uri="{BB962C8B-B14F-4D97-AF65-F5344CB8AC3E}">
        <p14:creationId xmlns:p14="http://schemas.microsoft.com/office/powerpoint/2010/main" val="42548839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111</a:t>
            </a:fld>
            <a:endParaRPr lang="en-US" dirty="0"/>
          </a:p>
        </p:txBody>
      </p:sp>
    </p:spTree>
    <p:extLst>
      <p:ext uri="{BB962C8B-B14F-4D97-AF65-F5344CB8AC3E}">
        <p14:creationId xmlns:p14="http://schemas.microsoft.com/office/powerpoint/2010/main" val="184175741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112</a:t>
            </a:fld>
            <a:endParaRPr lang="en-US" dirty="0"/>
          </a:p>
        </p:txBody>
      </p:sp>
    </p:spTree>
    <p:extLst>
      <p:ext uri="{BB962C8B-B14F-4D97-AF65-F5344CB8AC3E}">
        <p14:creationId xmlns:p14="http://schemas.microsoft.com/office/powerpoint/2010/main" val="1720362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113</a:t>
            </a:fld>
            <a:endParaRPr lang="en-US" dirty="0"/>
          </a:p>
        </p:txBody>
      </p:sp>
    </p:spTree>
    <p:extLst>
      <p:ext uri="{BB962C8B-B14F-4D97-AF65-F5344CB8AC3E}">
        <p14:creationId xmlns:p14="http://schemas.microsoft.com/office/powerpoint/2010/main" val="38472925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114</a:t>
            </a:fld>
            <a:endParaRPr lang="en-US" dirty="0"/>
          </a:p>
        </p:txBody>
      </p:sp>
    </p:spTree>
    <p:extLst>
      <p:ext uri="{BB962C8B-B14F-4D97-AF65-F5344CB8AC3E}">
        <p14:creationId xmlns:p14="http://schemas.microsoft.com/office/powerpoint/2010/main" val="13567019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115</a:t>
            </a:fld>
            <a:endParaRPr lang="en-US" dirty="0"/>
          </a:p>
        </p:txBody>
      </p:sp>
    </p:spTree>
    <p:extLst>
      <p:ext uri="{BB962C8B-B14F-4D97-AF65-F5344CB8AC3E}">
        <p14:creationId xmlns:p14="http://schemas.microsoft.com/office/powerpoint/2010/main" val="256716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Male CD1</a:t>
            </a:r>
            <a:r>
              <a:rPr lang="en-US" baseline="0" dirty="0" smtClean="0"/>
              <a:t> retired breeders (selected on basis of reliable expression of aggressive behaviors) used to physically defeat experimental C57BL/6 mice for 5 min each day, followed by housing (of experimental mice) for remainder of the time (“24h”) in protected sensory contact with the CD1 aggressor through Plexiglas partition. </a:t>
            </a:r>
          </a:p>
          <a:p>
            <a:r>
              <a:rPr lang="en-US" baseline="0" dirty="0" smtClean="0"/>
              <a:t>Controls housed in similar partitioned cages with another C57BL/6 mouse and handled daily</a:t>
            </a:r>
          </a:p>
          <a:p>
            <a:endParaRPr lang="en-US" baseline="0" dirty="0" smtClean="0"/>
          </a:p>
          <a:p>
            <a:r>
              <a:rPr lang="en-US" baseline="0" dirty="0" smtClean="0"/>
              <a:t>Day 11: two-trial social interaction test. Trial 1: 2.5min “target absent” trial (free exploration in dimly lit open field arena containing empty wire mesh cage). Trial 2:2.5m “target present” exploration of same arena with unfamiliar CD1 aggressor in the cage.</a:t>
            </a:r>
          </a:p>
          <a:p>
            <a:r>
              <a:rPr lang="en-US" baseline="0" dirty="0" smtClean="0"/>
              <a:t>Interaction ratios (IR): percentage of time spent in interaction zone (red box) in target-present (relative to target-absent) condition. Vulnerable (IR&lt;100); resilient (IR&gt;/=100), per Krishnan et al., 2007).</a:t>
            </a:r>
            <a:endParaRPr lang="en-US" dirty="0"/>
          </a:p>
        </p:txBody>
      </p:sp>
      <p:sp>
        <p:nvSpPr>
          <p:cNvPr id="4" name="Slide Number Placeholder 3"/>
          <p:cNvSpPr>
            <a:spLocks noGrp="1"/>
          </p:cNvSpPr>
          <p:nvPr>
            <p:ph type="sldNum" sz="quarter" idx="10"/>
          </p:nvPr>
        </p:nvSpPr>
        <p:spPr/>
        <p:txBody>
          <a:bodyPr/>
          <a:lstStyle/>
          <a:p>
            <a:fld id="{5A3A8C8C-41D0-2243-A5DF-8BF2161BEC64}" type="slidenum">
              <a:rPr lang="en-US" smtClean="0"/>
              <a:t>13</a:t>
            </a:fld>
            <a:endParaRPr lang="en-US"/>
          </a:p>
        </p:txBody>
      </p:sp>
    </p:spTree>
    <p:extLst>
      <p:ext uri="{BB962C8B-B14F-4D97-AF65-F5344CB8AC3E}">
        <p14:creationId xmlns:p14="http://schemas.microsoft.com/office/powerpoint/2010/main" val="29209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1. Identification of Susceptible and Unsusceptible Subgroups</a:t>
            </a:r>
          </a:p>
          <a:p>
            <a:r>
              <a:rPr lang="en-US" dirty="0" smtClean="0"/>
              <a:t>(A) Horizontal scatterplot depicting the distribution of interaction ratios for control, Susceptible, and Unsusceptible mice over multiple social defeat experiments (error bars represent mean ± interquartile range). (B) Frequency distribution histogram for the absolute time spent in interaction zone. (C) In response to an aversive CD1 social target, only Susceptible mice avoid the interaction zone (F</a:t>
            </a:r>
            <a:r>
              <a:rPr lang="en-US" baseline="-25000" dirty="0" smtClean="0"/>
              <a:t>2,54</a:t>
            </a:r>
            <a:r>
              <a:rPr lang="en-US" dirty="0" smtClean="0"/>
              <a:t> = 33.20, p &lt; 0.0001) and prefer the corner zones (F</a:t>
            </a:r>
            <a:r>
              <a:rPr lang="en-US" baseline="-25000" dirty="0" smtClean="0"/>
              <a:t>2,54</a:t>
            </a:r>
            <a:r>
              <a:rPr lang="en-US" dirty="0" smtClean="0"/>
              <a:t> = 35.27, p &lt; 0.0001). Bars represent mean + SE (standard error) with n = 10–20, </a:t>
            </a:r>
            <a:r>
              <a:rPr lang="en-US" baseline="30000" dirty="0" smtClean="0"/>
              <a:t>∗</a:t>
            </a:r>
            <a:r>
              <a:rPr lang="en-US" dirty="0" smtClean="0"/>
              <a:t> indicates significant post hoc differences with respect to </a:t>
            </a:r>
            <a:r>
              <a:rPr lang="en-US" dirty="0" err="1" smtClean="0"/>
              <a:t>nondefeated</a:t>
            </a:r>
            <a:r>
              <a:rPr lang="en-US" dirty="0" smtClean="0"/>
              <a:t> control mice,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0.001.</a:t>
            </a:r>
          </a:p>
          <a:p>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14</a:t>
            </a:fld>
            <a:endParaRPr lang="en-US" dirty="0"/>
          </a:p>
        </p:txBody>
      </p:sp>
    </p:spTree>
    <p:extLst>
      <p:ext uri="{BB962C8B-B14F-4D97-AF65-F5344CB8AC3E}">
        <p14:creationId xmlns:p14="http://schemas.microsoft.com/office/powerpoint/2010/main" val="237524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To examine</a:t>
            </a:r>
            <a:r>
              <a:rPr lang="en-US" baseline="0" dirty="0" smtClean="0"/>
              <a:t> whether resistance to defeat-induced social avoidance generalizes to other behavioral measures</a:t>
            </a:r>
            <a:endParaRPr lang="en-US" dirty="0" smtClean="0"/>
          </a:p>
          <a:p>
            <a:r>
              <a:rPr lang="en-US" dirty="0" smtClean="0"/>
              <a:t>Figure 1. Identification of Susceptible and Unsusceptible Subgroups</a:t>
            </a:r>
          </a:p>
          <a:p>
            <a:r>
              <a:rPr lang="en-US" dirty="0" smtClean="0"/>
              <a:t>(E) Only Susceptible mice display anhedonia as measured by a reduction in 1% sucrose preference, whereas both Susceptible and Unsusceptible mice display decreased exploration on the elevated plus maze test (F) and enhanced CORT response to a 6 min swim stress (G). Only Susceptible mice display blunted circadian rhythms (H) and significantly enhanced social hyperthermia ([I], an elevated </a:t>
            </a:r>
            <a:r>
              <a:rPr lang="en-US" dirty="0" err="1" smtClean="0"/>
              <a:t>hyperthermic</a:t>
            </a:r>
            <a:r>
              <a:rPr lang="en-US" dirty="0" smtClean="0"/>
              <a:t> response to the CD1 target). Bars represent mean + SE (standard error) with n = 10–20, </a:t>
            </a:r>
            <a:r>
              <a:rPr lang="en-US" baseline="30000" dirty="0" smtClean="0"/>
              <a:t>∗</a:t>
            </a:r>
            <a:r>
              <a:rPr lang="en-US" dirty="0" smtClean="0"/>
              <a:t> indicates significant post hoc differences with respect to </a:t>
            </a:r>
            <a:r>
              <a:rPr lang="en-US" dirty="0" err="1" smtClean="0"/>
              <a:t>nondefeated</a:t>
            </a:r>
            <a:r>
              <a:rPr lang="en-US" dirty="0" smtClean="0"/>
              <a:t> control mice,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0.001.</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15</a:t>
            </a:fld>
            <a:endParaRPr lang="en-US" dirty="0"/>
          </a:p>
        </p:txBody>
      </p:sp>
    </p:spTree>
    <p:extLst>
      <p:ext uri="{BB962C8B-B14F-4D97-AF65-F5344CB8AC3E}">
        <p14:creationId xmlns:p14="http://schemas.microsoft.com/office/powerpoint/2010/main" val="2541172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1. Identification of Susceptible and Unsusceptible Subgroups</a:t>
            </a:r>
          </a:p>
          <a:p>
            <a:r>
              <a:rPr lang="en-US" dirty="0" smtClean="0"/>
              <a:t>(E) Only Susceptible mice display anhedonia as measured by a reduction in 1% sucrose preference, whereas both Susceptible and Unsusceptible mice display decreased exploration on the elevated plus maze test (F) and enhanced CORT response to a 6 min swim stress (G). Only Susceptible mice display blunted circadian rhythms (H) and significantly enhanced social hyperthermia ([I], an elevated </a:t>
            </a:r>
            <a:r>
              <a:rPr lang="en-US" dirty="0" err="1" smtClean="0"/>
              <a:t>hyperthermic</a:t>
            </a:r>
            <a:r>
              <a:rPr lang="en-US" dirty="0" smtClean="0"/>
              <a:t> response to the CD1 target). Bars represent mean + SE (standard error) with n = 10–20, </a:t>
            </a:r>
            <a:r>
              <a:rPr lang="en-US" baseline="30000" dirty="0" smtClean="0"/>
              <a:t>∗</a:t>
            </a:r>
            <a:r>
              <a:rPr lang="en-US" dirty="0" smtClean="0"/>
              <a:t> indicates significant post hoc differences with respect to </a:t>
            </a:r>
            <a:r>
              <a:rPr lang="en-US" dirty="0" err="1" smtClean="0"/>
              <a:t>nondefeated</a:t>
            </a:r>
            <a:r>
              <a:rPr lang="en-US" dirty="0" smtClean="0"/>
              <a:t> control mice,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0.001.</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16</a:t>
            </a:fld>
            <a:endParaRPr lang="en-US" dirty="0"/>
          </a:p>
        </p:txBody>
      </p:sp>
    </p:spTree>
    <p:extLst>
      <p:ext uri="{BB962C8B-B14F-4D97-AF65-F5344CB8AC3E}">
        <p14:creationId xmlns:p14="http://schemas.microsoft.com/office/powerpoint/2010/main" val="162815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1. Identification of Susceptible and Unsusceptible Subgroups</a:t>
            </a:r>
          </a:p>
          <a:p>
            <a:r>
              <a:rPr lang="en-US" dirty="0" smtClean="0"/>
              <a:t>(E) Only Susceptible mice display anhedonia as measured by a reduction in 1% sucrose preference, whereas both Susceptible and Unsusceptible mice display decreased exploration on the elevated plus maze test (F) and enhanced CORT response to a 6 min swim stress (G). Only Susceptible mice display blunted circadian rhythms (H) and significantly enhanced social hyperthermia ([I], an elevated </a:t>
            </a:r>
            <a:r>
              <a:rPr lang="en-US" dirty="0" err="1" smtClean="0"/>
              <a:t>hyperthermic</a:t>
            </a:r>
            <a:r>
              <a:rPr lang="en-US" dirty="0" smtClean="0"/>
              <a:t> response to the CD1 target). Bars represent mean + SE (standard error) with n = 10–20, </a:t>
            </a:r>
            <a:r>
              <a:rPr lang="en-US" baseline="30000" dirty="0" smtClean="0"/>
              <a:t>∗</a:t>
            </a:r>
            <a:r>
              <a:rPr lang="en-US" dirty="0" smtClean="0"/>
              <a:t> indicates significant post hoc differences with respect to </a:t>
            </a:r>
            <a:r>
              <a:rPr lang="en-US" dirty="0" err="1" smtClean="0"/>
              <a:t>nondefeated</a:t>
            </a:r>
            <a:r>
              <a:rPr lang="en-US" dirty="0" smtClean="0"/>
              <a:t> control mice,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0.001.</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17</a:t>
            </a:fld>
            <a:endParaRPr lang="en-US" dirty="0"/>
          </a:p>
        </p:txBody>
      </p:sp>
    </p:spTree>
    <p:extLst>
      <p:ext uri="{BB962C8B-B14F-4D97-AF65-F5344CB8AC3E}">
        <p14:creationId xmlns:p14="http://schemas.microsoft.com/office/powerpoint/2010/main" val="1788857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lvl="0" indent="0">
              <a:buFont typeface="Arial" panose="020B0604020202020204" pitchFamily="34" charset="0"/>
              <a:buNone/>
            </a:pPr>
            <a:r>
              <a:rPr lang="en-US" sz="1200" kern="1200" baseline="0" dirty="0" err="1" smtClean="0">
                <a:solidFill>
                  <a:schemeClr val="tx1"/>
                </a:solidFill>
                <a:effectLst/>
                <a:latin typeface="+mn-lt"/>
                <a:ea typeface="+mn-ea"/>
                <a:cs typeface="+mn-cs"/>
                <a:sym typeface="Wingdings" panose="05000000000000000000" pitchFamily="2" charset="2"/>
              </a:rPr>
              <a:t>Dipesh</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err="1" smtClean="0">
                <a:solidFill>
                  <a:schemeClr val="tx1"/>
                </a:solidFill>
                <a:effectLst/>
                <a:latin typeface="+mn-lt"/>
                <a:ea typeface="+mn-ea"/>
                <a:cs typeface="+mn-cs"/>
                <a:sym typeface="Wingdings" panose="05000000000000000000" pitchFamily="2" charset="2"/>
              </a:rPr>
              <a:t>Chaudhury’s</a:t>
            </a:r>
            <a:r>
              <a:rPr lang="en-US" sz="1200" kern="1200" baseline="0" dirty="0" smtClean="0">
                <a:solidFill>
                  <a:schemeClr val="tx1"/>
                </a:solidFill>
                <a:effectLst/>
                <a:latin typeface="+mn-lt"/>
                <a:ea typeface="+mn-ea"/>
                <a:cs typeface="+mn-cs"/>
                <a:sym typeface="Wingdings" panose="05000000000000000000" pitchFamily="2" charset="2"/>
              </a:rPr>
              <a:t> 2013 article “rapid regulation of depression-related behaviors by control of midbrain dopamine neurons” – out of MH Han’s lab in collaboration with Eric </a:t>
            </a:r>
            <a:r>
              <a:rPr lang="en-US" sz="1200" kern="1200" baseline="0" dirty="0" err="1" smtClean="0">
                <a:solidFill>
                  <a:schemeClr val="tx1"/>
                </a:solidFill>
                <a:effectLst/>
                <a:latin typeface="+mn-lt"/>
                <a:ea typeface="+mn-ea"/>
                <a:cs typeface="+mn-cs"/>
                <a:sym typeface="Wingdings" panose="05000000000000000000" pitchFamily="2" charset="2"/>
              </a:rPr>
              <a:t>Nestler</a:t>
            </a:r>
            <a:r>
              <a:rPr lang="en-US" sz="1200" kern="1200" baseline="0" dirty="0" smtClean="0">
                <a:solidFill>
                  <a:schemeClr val="tx1"/>
                </a:solidFill>
                <a:effectLst/>
                <a:latin typeface="+mn-lt"/>
                <a:ea typeface="+mn-ea"/>
                <a:cs typeface="+mn-cs"/>
                <a:sym typeface="Wingdings" panose="05000000000000000000" pitchFamily="2" charset="2"/>
              </a:rPr>
              <a:t> – which adapted from Krishnan 2007 a </a:t>
            </a:r>
            <a:r>
              <a:rPr lang="en-US" sz="1200" b="1" u="sng" kern="1200" baseline="0" dirty="0" smtClean="0">
                <a:solidFill>
                  <a:srgbClr val="002060"/>
                </a:solidFill>
                <a:effectLst/>
                <a:latin typeface="+mn-lt"/>
                <a:ea typeface="+mn-ea"/>
                <a:cs typeface="+mn-cs"/>
                <a:sym typeface="Wingdings" panose="05000000000000000000" pitchFamily="2" charset="2"/>
              </a:rPr>
              <a:t>Subthreshold social defeat paradigm </a:t>
            </a:r>
            <a:r>
              <a:rPr lang="en-US" sz="1200" kern="1200" baseline="0" dirty="0" smtClean="0">
                <a:solidFill>
                  <a:schemeClr val="tx1"/>
                </a:solidFill>
                <a:effectLst/>
                <a:latin typeface="+mn-lt"/>
                <a:ea typeface="+mn-ea"/>
                <a:cs typeface="+mn-cs"/>
                <a:sym typeface="Wingdings" panose="05000000000000000000" pitchFamily="2" charset="2"/>
              </a:rPr>
              <a:t>– that also produced susceptible and </a:t>
            </a:r>
            <a:r>
              <a:rPr lang="en-US" sz="1200" kern="1200" baseline="0" dirty="0" err="1" smtClean="0">
                <a:solidFill>
                  <a:schemeClr val="tx1"/>
                </a:solidFill>
                <a:effectLst/>
                <a:latin typeface="+mn-lt"/>
                <a:ea typeface="+mn-ea"/>
                <a:cs typeface="+mn-cs"/>
                <a:sym typeface="Wingdings" panose="05000000000000000000" pitchFamily="2" charset="2"/>
              </a:rPr>
              <a:t>resiliant</a:t>
            </a:r>
            <a:r>
              <a:rPr lang="en-US" sz="1200" kern="1200" baseline="0" dirty="0" smtClean="0">
                <a:solidFill>
                  <a:schemeClr val="tx1"/>
                </a:solidFill>
                <a:effectLst/>
                <a:latin typeface="+mn-lt"/>
                <a:ea typeface="+mn-ea"/>
                <a:cs typeface="+mn-cs"/>
                <a:sym typeface="Wingdings" panose="05000000000000000000" pitchFamily="2" charset="2"/>
              </a:rPr>
              <a:t> “depression-related” phenotypes and incorporates </a:t>
            </a:r>
            <a:r>
              <a:rPr lang="en-US" sz="1200" kern="1200" baseline="0" dirty="0" err="1" smtClean="0">
                <a:solidFill>
                  <a:schemeClr val="tx1"/>
                </a:solidFill>
                <a:effectLst/>
                <a:latin typeface="+mn-lt"/>
                <a:ea typeface="+mn-ea"/>
                <a:cs typeface="+mn-cs"/>
                <a:sym typeface="Wingdings" panose="05000000000000000000" pitchFamily="2" charset="2"/>
              </a:rPr>
              <a:t>optigenetic</a:t>
            </a:r>
            <a:r>
              <a:rPr lang="en-US" sz="1200" kern="1200" baseline="0" dirty="0" smtClean="0">
                <a:solidFill>
                  <a:schemeClr val="tx1"/>
                </a:solidFill>
                <a:effectLst/>
                <a:latin typeface="+mn-lt"/>
                <a:ea typeface="+mn-ea"/>
                <a:cs typeface="+mn-cs"/>
                <a:sym typeface="Wingdings" panose="05000000000000000000" pitchFamily="2" charset="2"/>
              </a:rPr>
              <a:t> techniques. </a:t>
            </a:r>
          </a:p>
          <a:p>
            <a:endParaRPr lang="en-US" sz="1200" kern="1200" dirty="0" smtClean="0">
              <a:solidFill>
                <a:schemeClr val="tx1"/>
              </a:solidFill>
              <a:effectLst/>
              <a:latin typeface="+mn-lt"/>
              <a:ea typeface="+mn-ea"/>
              <a:cs typeface="+mn-cs"/>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dirty="0" smtClean="0"/>
          </a:p>
        </p:txBody>
      </p:sp>
    </p:spTree>
    <p:extLst>
      <p:ext uri="{BB962C8B-B14F-4D97-AF65-F5344CB8AC3E}">
        <p14:creationId xmlns:p14="http://schemas.microsoft.com/office/powerpoint/2010/main" val="4275992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2. Increased NAc BDNF: A Molecular Signature of Susceptibility</a:t>
            </a:r>
          </a:p>
          <a:p>
            <a:r>
              <a:rPr lang="en-US" dirty="0" smtClean="0"/>
              <a:t>(A) Results from immunoblotting experiments showing a 90% increase in BDNF levels in Susceptible mice compared to controls, without any changes in Unsusceptible mice and without changes in levels of </a:t>
            </a:r>
            <a:r>
              <a:rPr lang="en-US" dirty="0" err="1" smtClean="0"/>
              <a:t>phospho-TrkB.F</a:t>
            </a:r>
            <a:r>
              <a:rPr lang="en-US" dirty="0" smtClean="0"/>
              <a:t> (</a:t>
            </a:r>
            <a:r>
              <a:rPr lang="en-US" dirty="0" err="1" smtClean="0"/>
              <a:t>pTrkB.F</a:t>
            </a:r>
            <a:r>
              <a:rPr lang="en-US" dirty="0" smtClean="0"/>
              <a:t>) or total </a:t>
            </a:r>
            <a:r>
              <a:rPr lang="en-US" dirty="0" err="1" smtClean="0"/>
              <a:t>TrkB.F</a:t>
            </a:r>
            <a:r>
              <a:rPr lang="en-US" dirty="0" smtClean="0"/>
              <a:t> or </a:t>
            </a:r>
            <a:r>
              <a:rPr lang="en-US" dirty="0" err="1" smtClean="0"/>
              <a:t>TrkB.T</a:t>
            </a:r>
            <a:r>
              <a:rPr lang="en-US" dirty="0" smtClean="0"/>
              <a:t> (B). (C) Increases in NAc BDNF levels in Susceptible mice are accompanied by the significant activation of downstream signaling molecules, including </a:t>
            </a:r>
            <a:r>
              <a:rPr lang="en-US" dirty="0" err="1" smtClean="0"/>
              <a:t>Akt</a:t>
            </a:r>
            <a:r>
              <a:rPr lang="en-US" dirty="0" smtClean="0"/>
              <a:t>, Gsk-3</a:t>
            </a:r>
            <a:r>
              <a:rPr lang="el-GR" dirty="0" smtClean="0"/>
              <a:t>β, </a:t>
            </a:r>
            <a:r>
              <a:rPr lang="en-US" dirty="0" smtClean="0"/>
              <a:t>and p44/42 MAPK/ERK1,2. Mammalian target of rapamycin (</a:t>
            </a:r>
            <a:r>
              <a:rPr lang="en-US" dirty="0" err="1" smtClean="0"/>
              <a:t>mTOR</a:t>
            </a:r>
            <a:r>
              <a:rPr lang="en-US" dirty="0" smtClean="0"/>
              <a:t>) and </a:t>
            </a:r>
            <a:r>
              <a:rPr lang="en-US" dirty="0" err="1" smtClean="0"/>
              <a:t>phosphoinositol</a:t>
            </a:r>
            <a:r>
              <a:rPr lang="en-US" dirty="0" smtClean="0"/>
              <a:t> dependent kinase-1 (PDK1) proteins were not significantly activated. (D)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19</a:t>
            </a:fld>
            <a:endParaRPr lang="en-US" dirty="0"/>
          </a:p>
        </p:txBody>
      </p:sp>
    </p:spTree>
    <p:extLst>
      <p:ext uri="{BB962C8B-B14F-4D97-AF65-F5344CB8AC3E}">
        <p14:creationId xmlns:p14="http://schemas.microsoft.com/office/powerpoint/2010/main" val="2347268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2. Increased NAc BDNF: A Molecular Signature of Susceptibility</a:t>
            </a:r>
          </a:p>
          <a:p>
            <a:r>
              <a:rPr lang="en-US" dirty="0" smtClean="0"/>
              <a:t>(A) Results from immunoblotting experiments showing a 90% increase in BDNF levels in Susceptible mice compared to controls, without any changes in Unsusceptible mice and without changes in levels of </a:t>
            </a:r>
            <a:r>
              <a:rPr lang="en-US" dirty="0" err="1" smtClean="0"/>
              <a:t>phospho-TrkB.F</a:t>
            </a:r>
            <a:r>
              <a:rPr lang="en-US" dirty="0" smtClean="0"/>
              <a:t> (</a:t>
            </a:r>
            <a:r>
              <a:rPr lang="en-US" dirty="0" err="1" smtClean="0"/>
              <a:t>pTrkB.F</a:t>
            </a:r>
            <a:r>
              <a:rPr lang="en-US" dirty="0" smtClean="0"/>
              <a:t>) or total </a:t>
            </a:r>
            <a:r>
              <a:rPr lang="en-US" dirty="0" err="1" smtClean="0"/>
              <a:t>TrkB.F</a:t>
            </a:r>
            <a:r>
              <a:rPr lang="en-US" dirty="0" smtClean="0"/>
              <a:t> or </a:t>
            </a:r>
            <a:r>
              <a:rPr lang="en-US" dirty="0" err="1" smtClean="0"/>
              <a:t>TrkB.T</a:t>
            </a:r>
            <a:r>
              <a:rPr lang="en-US" dirty="0" smtClean="0"/>
              <a:t> (B). (C) Increases in NAc BDNF levels in Susceptible mice are accompanied by the significant activation of downstream signaling molecules, including </a:t>
            </a:r>
            <a:r>
              <a:rPr lang="en-US" dirty="0" err="1" smtClean="0"/>
              <a:t>Akt</a:t>
            </a:r>
            <a:r>
              <a:rPr lang="en-US" dirty="0" smtClean="0"/>
              <a:t>, Gsk-3</a:t>
            </a:r>
            <a:r>
              <a:rPr lang="el-GR" dirty="0" smtClean="0"/>
              <a:t>β, </a:t>
            </a:r>
            <a:r>
              <a:rPr lang="en-US" dirty="0" smtClean="0"/>
              <a:t>and p44/42 MAPK/ERK1,2. Mammalian target of rapamycin (</a:t>
            </a:r>
            <a:r>
              <a:rPr lang="en-US" dirty="0" err="1" smtClean="0"/>
              <a:t>mTOR</a:t>
            </a:r>
            <a:r>
              <a:rPr lang="en-US" dirty="0" smtClean="0"/>
              <a:t>) and </a:t>
            </a:r>
            <a:r>
              <a:rPr lang="en-US" dirty="0" err="1" smtClean="0"/>
              <a:t>phosphoinositol</a:t>
            </a:r>
            <a:r>
              <a:rPr lang="en-US" dirty="0" smtClean="0"/>
              <a:t> dependent kinase-1 (PDK1) proteins were not significantly activated. (D)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20</a:t>
            </a:fld>
            <a:endParaRPr lang="en-US" dirty="0"/>
          </a:p>
        </p:txBody>
      </p:sp>
    </p:spTree>
    <p:extLst>
      <p:ext uri="{BB962C8B-B14F-4D97-AF65-F5344CB8AC3E}">
        <p14:creationId xmlns:p14="http://schemas.microsoft.com/office/powerpoint/2010/main" val="3520873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indent="0">
              <a:buFont typeface="Arial" panose="020B0604020202020204" pitchFamily="34" charset="0"/>
              <a:buNone/>
            </a:pP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DA signaling in the Mesolimbic Reward System (VTA to </a:t>
            </a:r>
            <a:r>
              <a:rPr lang="en-US" sz="1600" kern="1200" baseline="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Nac</a:t>
            </a: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Neural substrates of the rewarding properties (food, mating behaviors, and addictive drugs)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Motivate social behaviors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Social</a:t>
            </a:r>
            <a:r>
              <a:rPr lang="en-US" sz="1600" kern="1200" baseline="0" dirty="0" smtClean="0">
                <a:solidFill>
                  <a:schemeClr val="tx1"/>
                </a:solidFill>
                <a:latin typeface="Arial" panose="020B0604020202020204" pitchFamily="34" charset="0"/>
                <a:ea typeface="+mn-ea"/>
                <a:cs typeface="Arial" panose="020B0604020202020204" pitchFamily="34" charset="0"/>
              </a:rPr>
              <a:t> interactions engage reward pathways (Krishnan et al., 2007)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u="none" kern="1200" dirty="0" smtClean="0">
                <a:solidFill>
                  <a:schemeClr val="tx1"/>
                </a:solidFill>
                <a:latin typeface="Arial" panose="020B0604020202020204" pitchFamily="34" charset="0"/>
                <a:ea typeface="+mn-ea"/>
                <a:cs typeface="Arial" panose="020B0604020202020204" pitchFamily="34" charset="0"/>
              </a:rPr>
              <a:t>Mediate responses to social defeat (Krishnan et al., 2007):</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DA neurons in CSDS-vulnerable mice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BDNF in</a:t>
            </a:r>
            <a:r>
              <a:rPr lang="en-US" sz="1600" kern="1200" baseline="0" dirty="0" smtClean="0">
                <a:solidFill>
                  <a:schemeClr val="tx1"/>
                </a:solidFill>
                <a:latin typeface="Arial" panose="020B0604020202020204" pitchFamily="34" charset="0"/>
                <a:ea typeface="+mn-ea"/>
                <a:cs typeface="Arial" panose="020B0604020202020204" pitchFamily="34" charset="0"/>
              </a:rPr>
              <a:t> CSDS-vulnerable mice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TrkB receptor signaling in NAc</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sym typeface="Wingdings" panose="05000000000000000000" pitchFamily="2" charset="2"/>
            </a:endParaRPr>
          </a:p>
          <a:p>
            <a:pPr marL="914400" lvl="2" indent="0">
              <a:buFont typeface="Arial" panose="020B0604020202020204" pitchFamily="34" charset="0"/>
              <a:buNone/>
            </a:pPr>
            <a:endParaRPr lang="en-US" b="1" u="sng" baseline="0" dirty="0" smtClean="0">
              <a:solidFill>
                <a:srgbClr val="FFFF00"/>
              </a:solidFill>
              <a:effectLst>
                <a:outerShdw blurRad="38100" dist="38100" dir="2700000" algn="tl">
                  <a:srgbClr val="000000">
                    <a:alpha val="43137"/>
                  </a:srgbClr>
                </a:outerShdw>
              </a:effectLst>
            </a:endParaRPr>
          </a:p>
          <a:p>
            <a:pPr marL="171450" lvl="0" indent="-171450">
              <a:buFont typeface="Arial" panose="020B0604020202020204" pitchFamily="34" charset="0"/>
              <a:buChar char="•"/>
            </a:pPr>
            <a:r>
              <a:rPr lang="en-US" sz="1200" kern="1200" baseline="0" dirty="0" err="1" smtClean="0">
                <a:solidFill>
                  <a:schemeClr val="tx1"/>
                </a:solidFill>
                <a:effectLst/>
                <a:latin typeface="+mn-lt"/>
                <a:ea typeface="+mn-ea"/>
                <a:cs typeface="+mn-cs"/>
                <a:sym typeface="Wingdings" panose="05000000000000000000" pitchFamily="2" charset="2"/>
              </a:rPr>
              <a:t>Dipesh</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err="1" smtClean="0">
                <a:solidFill>
                  <a:schemeClr val="tx1"/>
                </a:solidFill>
                <a:effectLst/>
                <a:latin typeface="+mn-lt"/>
                <a:ea typeface="+mn-ea"/>
                <a:cs typeface="+mn-cs"/>
                <a:sym typeface="Wingdings" panose="05000000000000000000" pitchFamily="2" charset="2"/>
              </a:rPr>
              <a:t>Chaudhury’s</a:t>
            </a:r>
            <a:r>
              <a:rPr lang="en-US" sz="1200" kern="1200" baseline="0" dirty="0" smtClean="0">
                <a:solidFill>
                  <a:schemeClr val="tx1"/>
                </a:solidFill>
                <a:effectLst/>
                <a:latin typeface="+mn-lt"/>
                <a:ea typeface="+mn-ea"/>
                <a:cs typeface="+mn-cs"/>
                <a:sym typeface="Wingdings" panose="05000000000000000000" pitchFamily="2" charset="2"/>
              </a:rPr>
              <a:t> 2013 article “rapid regulation of depression-related behaviors by control of midbrain dopamine neurons” – out of MH Han’s lab in collaboration with Eric </a:t>
            </a:r>
            <a:r>
              <a:rPr lang="en-US" sz="1200" kern="1200" baseline="0" dirty="0" err="1" smtClean="0">
                <a:solidFill>
                  <a:schemeClr val="tx1"/>
                </a:solidFill>
                <a:effectLst/>
                <a:latin typeface="+mn-lt"/>
                <a:ea typeface="+mn-ea"/>
                <a:cs typeface="+mn-cs"/>
                <a:sym typeface="Wingdings" panose="05000000000000000000" pitchFamily="2" charset="2"/>
              </a:rPr>
              <a:t>Nestler</a:t>
            </a:r>
            <a:r>
              <a:rPr lang="en-US" sz="1200" kern="1200" baseline="0" dirty="0" smtClean="0">
                <a:solidFill>
                  <a:schemeClr val="tx1"/>
                </a:solidFill>
                <a:effectLst/>
                <a:latin typeface="+mn-lt"/>
                <a:ea typeface="+mn-ea"/>
                <a:cs typeface="+mn-cs"/>
                <a:sym typeface="Wingdings" panose="05000000000000000000" pitchFamily="2" charset="2"/>
              </a:rPr>
              <a:t> – which adapted from Krishnan 2007 a </a:t>
            </a:r>
            <a:r>
              <a:rPr lang="en-US" sz="1200" b="1" u="sng" kern="1200" baseline="0" dirty="0" smtClean="0">
                <a:solidFill>
                  <a:srgbClr val="002060"/>
                </a:solidFill>
                <a:effectLst/>
                <a:latin typeface="+mn-lt"/>
                <a:ea typeface="+mn-ea"/>
                <a:cs typeface="+mn-cs"/>
                <a:sym typeface="Wingdings" panose="05000000000000000000" pitchFamily="2" charset="2"/>
              </a:rPr>
              <a:t>Subthreshold social defeat paradigm </a:t>
            </a:r>
            <a:r>
              <a:rPr lang="en-US" sz="1200" kern="1200" baseline="0" dirty="0" smtClean="0">
                <a:solidFill>
                  <a:schemeClr val="tx1"/>
                </a:solidFill>
                <a:effectLst/>
                <a:latin typeface="+mn-lt"/>
                <a:ea typeface="+mn-ea"/>
                <a:cs typeface="+mn-cs"/>
                <a:sym typeface="Wingdings" panose="05000000000000000000" pitchFamily="2" charset="2"/>
              </a:rPr>
              <a:t>– that also produced susceptible and </a:t>
            </a:r>
            <a:r>
              <a:rPr lang="en-US" sz="1200" kern="1200" baseline="0" dirty="0" err="1" smtClean="0">
                <a:solidFill>
                  <a:schemeClr val="tx1"/>
                </a:solidFill>
                <a:effectLst/>
                <a:latin typeface="+mn-lt"/>
                <a:ea typeface="+mn-ea"/>
                <a:cs typeface="+mn-cs"/>
                <a:sym typeface="Wingdings" panose="05000000000000000000" pitchFamily="2" charset="2"/>
              </a:rPr>
              <a:t>resiliant</a:t>
            </a:r>
            <a:r>
              <a:rPr lang="en-US" sz="1200" kern="1200" baseline="0" dirty="0" smtClean="0">
                <a:solidFill>
                  <a:schemeClr val="tx1"/>
                </a:solidFill>
                <a:effectLst/>
                <a:latin typeface="+mn-lt"/>
                <a:ea typeface="+mn-ea"/>
                <a:cs typeface="+mn-cs"/>
                <a:sym typeface="Wingdings" panose="05000000000000000000" pitchFamily="2" charset="2"/>
              </a:rPr>
              <a:t> “depression-related” phenotypes and incorporates </a:t>
            </a:r>
            <a:r>
              <a:rPr lang="en-US" sz="1200" kern="1200" baseline="0" dirty="0" err="1" smtClean="0">
                <a:solidFill>
                  <a:schemeClr val="tx1"/>
                </a:solidFill>
                <a:effectLst/>
                <a:latin typeface="+mn-lt"/>
                <a:ea typeface="+mn-ea"/>
                <a:cs typeface="+mn-cs"/>
                <a:sym typeface="Wingdings" panose="05000000000000000000" pitchFamily="2" charset="2"/>
              </a:rPr>
              <a:t>optigenetic</a:t>
            </a:r>
            <a:r>
              <a:rPr lang="en-US" sz="1200" kern="1200" baseline="0" dirty="0" smtClean="0">
                <a:solidFill>
                  <a:schemeClr val="tx1"/>
                </a:solidFill>
                <a:effectLst/>
                <a:latin typeface="+mn-lt"/>
                <a:ea typeface="+mn-ea"/>
                <a:cs typeface="+mn-cs"/>
                <a:sym typeface="Wingdings" panose="05000000000000000000" pitchFamily="2" charset="2"/>
              </a:rPr>
              <a:t> techniques. </a:t>
            </a:r>
          </a:p>
          <a:p>
            <a:endParaRPr lang="en-US" sz="1200" kern="1200" dirty="0" smtClean="0">
              <a:solidFill>
                <a:schemeClr val="tx1"/>
              </a:solidFill>
              <a:effectLst/>
              <a:latin typeface="+mn-lt"/>
              <a:ea typeface="+mn-ea"/>
              <a:cs typeface="+mn-cs"/>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dirty="0" smtClean="0"/>
          </a:p>
        </p:txBody>
      </p:sp>
    </p:spTree>
    <p:extLst>
      <p:ext uri="{BB962C8B-B14F-4D97-AF65-F5344CB8AC3E}">
        <p14:creationId xmlns:p14="http://schemas.microsoft.com/office/powerpoint/2010/main" val="3619200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2. Increased NAc BDNF: A Molecular Signature of Susceptibility</a:t>
            </a:r>
          </a:p>
          <a:p>
            <a:r>
              <a:rPr lang="en-US" dirty="0" smtClean="0"/>
              <a:t>(A) Results from immunoblotting experiments showing a 90% increase in BDNF levels in Susceptible mice compared to controls, without any changes in Unsusceptible mice and without changes in levels of </a:t>
            </a:r>
            <a:r>
              <a:rPr lang="en-US" dirty="0" err="1" smtClean="0"/>
              <a:t>phospho-TrkB.F</a:t>
            </a:r>
            <a:r>
              <a:rPr lang="en-US" dirty="0" smtClean="0"/>
              <a:t> (</a:t>
            </a:r>
            <a:r>
              <a:rPr lang="en-US" dirty="0" err="1" smtClean="0"/>
              <a:t>pTrkB.F</a:t>
            </a:r>
            <a:r>
              <a:rPr lang="en-US" dirty="0" smtClean="0"/>
              <a:t>) or total </a:t>
            </a:r>
            <a:r>
              <a:rPr lang="en-US" dirty="0" err="1" smtClean="0"/>
              <a:t>TrkB.F</a:t>
            </a:r>
            <a:r>
              <a:rPr lang="en-US" dirty="0" smtClean="0"/>
              <a:t> or </a:t>
            </a:r>
            <a:r>
              <a:rPr lang="en-US" dirty="0" err="1" smtClean="0"/>
              <a:t>TrkB.T</a:t>
            </a:r>
            <a:r>
              <a:rPr lang="en-US" dirty="0" smtClean="0"/>
              <a:t> (B). (C) Increases in NAc BDNF levels in Susceptible mice are accompanied by the significant activation of downstream signaling molecules, including </a:t>
            </a:r>
            <a:r>
              <a:rPr lang="en-US" dirty="0" err="1" smtClean="0"/>
              <a:t>Akt</a:t>
            </a:r>
            <a:r>
              <a:rPr lang="en-US" dirty="0" smtClean="0"/>
              <a:t>, Gsk-3</a:t>
            </a:r>
            <a:r>
              <a:rPr lang="el-GR" dirty="0" smtClean="0"/>
              <a:t>β, </a:t>
            </a:r>
            <a:r>
              <a:rPr lang="en-US" dirty="0" smtClean="0"/>
              <a:t>and p44/42 MAPK/ERK1,2. Mammalian target of rapamycin (</a:t>
            </a:r>
            <a:r>
              <a:rPr lang="en-US" dirty="0" err="1" smtClean="0"/>
              <a:t>mTOR</a:t>
            </a:r>
            <a:r>
              <a:rPr lang="en-US" dirty="0" smtClean="0"/>
              <a:t>) and </a:t>
            </a:r>
            <a:r>
              <a:rPr lang="en-US" dirty="0" err="1" smtClean="0"/>
              <a:t>phosphoinositol</a:t>
            </a:r>
            <a:r>
              <a:rPr lang="en-US" dirty="0" smtClean="0"/>
              <a:t> dependent kinase-1 (PDK1) proteins were not significantly activated. (D)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21</a:t>
            </a:fld>
            <a:endParaRPr lang="en-US" dirty="0"/>
          </a:p>
        </p:txBody>
      </p:sp>
    </p:spTree>
    <p:extLst>
      <p:ext uri="{BB962C8B-B14F-4D97-AF65-F5344CB8AC3E}">
        <p14:creationId xmlns:p14="http://schemas.microsoft.com/office/powerpoint/2010/main" val="2293440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200" dirty="0" smtClean="0">
              <a:effectLst/>
            </a:endParaRPr>
          </a:p>
        </p:txBody>
      </p:sp>
      <p:sp>
        <p:nvSpPr>
          <p:cNvPr id="4" name="Slide Number Placeholder 3"/>
          <p:cNvSpPr>
            <a:spLocks noGrp="1"/>
          </p:cNvSpPr>
          <p:nvPr>
            <p:ph type="sldNum" sz="quarter" idx="10"/>
          </p:nvPr>
        </p:nvSpPr>
        <p:spPr/>
        <p:txBody>
          <a:bodyPr/>
          <a:lstStyle/>
          <a:p>
            <a:fld id="{65AB2213-ACF9-4DF2-AA5C-D99F4D58B39E}" type="slidenum">
              <a:rPr lang="en-US" smtClean="0"/>
              <a:pPr/>
              <a:t>22</a:t>
            </a:fld>
            <a:endParaRPr lang="en-US" dirty="0"/>
          </a:p>
        </p:txBody>
      </p:sp>
    </p:spTree>
    <p:extLst>
      <p:ext uri="{BB962C8B-B14F-4D97-AF65-F5344CB8AC3E}">
        <p14:creationId xmlns:p14="http://schemas.microsoft.com/office/powerpoint/2010/main" val="201295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2. Increased NAc BDNF: A Molecular Signature of Susceptibility</a:t>
            </a:r>
          </a:p>
          <a:p>
            <a:r>
              <a:rPr lang="en-US" dirty="0" smtClean="0"/>
              <a:t>(A) Results from immunoblotting experiments showing a 90% increase in BDNF levels in Susceptible mice compared to controls, without any changes in Unsusceptible mice and without changes in levels of </a:t>
            </a:r>
            <a:r>
              <a:rPr lang="en-US" dirty="0" err="1" smtClean="0"/>
              <a:t>phospho-TrkB.F</a:t>
            </a:r>
            <a:r>
              <a:rPr lang="en-US" dirty="0" smtClean="0"/>
              <a:t> (</a:t>
            </a:r>
            <a:r>
              <a:rPr lang="en-US" dirty="0" err="1" smtClean="0"/>
              <a:t>pTrkB.F</a:t>
            </a:r>
            <a:r>
              <a:rPr lang="en-US" dirty="0" smtClean="0"/>
              <a:t>) or total </a:t>
            </a:r>
            <a:r>
              <a:rPr lang="en-US" dirty="0" err="1" smtClean="0"/>
              <a:t>TrkB.F</a:t>
            </a:r>
            <a:r>
              <a:rPr lang="en-US" dirty="0" smtClean="0"/>
              <a:t> or </a:t>
            </a:r>
            <a:r>
              <a:rPr lang="en-US" dirty="0" err="1" smtClean="0"/>
              <a:t>TrkB.T</a:t>
            </a:r>
            <a:r>
              <a:rPr lang="en-US" dirty="0" smtClean="0"/>
              <a:t> (B). (C) Increases in NAc BDNF levels in Susceptible mice are accompanied by the significant activation of downstream signaling molecules, including </a:t>
            </a:r>
            <a:r>
              <a:rPr lang="en-US" dirty="0" err="1" smtClean="0"/>
              <a:t>Akt</a:t>
            </a:r>
            <a:r>
              <a:rPr lang="en-US" dirty="0" smtClean="0"/>
              <a:t>, Gsk-3</a:t>
            </a:r>
            <a:r>
              <a:rPr lang="el-GR" dirty="0" smtClean="0"/>
              <a:t>β, </a:t>
            </a:r>
            <a:r>
              <a:rPr lang="en-US" dirty="0" smtClean="0"/>
              <a:t>and p44/42 MAPK/ERK1,2. Mammalian target of rapamycin (</a:t>
            </a:r>
            <a:r>
              <a:rPr lang="en-US" dirty="0" err="1" smtClean="0"/>
              <a:t>mTOR</a:t>
            </a:r>
            <a:r>
              <a:rPr lang="en-US" dirty="0" smtClean="0"/>
              <a:t>) and </a:t>
            </a:r>
            <a:r>
              <a:rPr lang="en-US" dirty="0" err="1" smtClean="0"/>
              <a:t>phosphoinositol</a:t>
            </a:r>
            <a:r>
              <a:rPr lang="en-US" dirty="0" smtClean="0"/>
              <a:t> dependent kinase-1 (PDK1) proteins were not significantly activated. (D)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23</a:t>
            </a:fld>
            <a:endParaRPr lang="en-US" dirty="0"/>
          </a:p>
        </p:txBody>
      </p:sp>
    </p:spTree>
    <p:extLst>
      <p:ext uri="{BB962C8B-B14F-4D97-AF65-F5344CB8AC3E}">
        <p14:creationId xmlns:p14="http://schemas.microsoft.com/office/powerpoint/2010/main" val="1105767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Figure 2. Increased NAc BDNF: A Molecular Signature of Susceptibility</a:t>
            </a:r>
          </a:p>
          <a:p>
            <a:r>
              <a:rPr lang="en-US" dirty="0" smtClean="0"/>
              <a:t>(A) Results from immunoblotting experiments showing a 90% increase in BDNF levels in Susceptible mice compared to controls, without any changes in Unsusceptible mice and without changes in levels of </a:t>
            </a:r>
            <a:r>
              <a:rPr lang="en-US" dirty="0" err="1" smtClean="0"/>
              <a:t>phospho-TrkB.F</a:t>
            </a:r>
            <a:r>
              <a:rPr lang="en-US" dirty="0" smtClean="0"/>
              <a:t> (</a:t>
            </a:r>
            <a:r>
              <a:rPr lang="en-US" dirty="0" err="1" smtClean="0"/>
              <a:t>pTrkB.F</a:t>
            </a:r>
            <a:r>
              <a:rPr lang="en-US" dirty="0" smtClean="0"/>
              <a:t>) or total </a:t>
            </a:r>
            <a:r>
              <a:rPr lang="en-US" dirty="0" err="1" smtClean="0"/>
              <a:t>TrkB.F</a:t>
            </a:r>
            <a:r>
              <a:rPr lang="en-US" dirty="0" smtClean="0"/>
              <a:t> or </a:t>
            </a:r>
            <a:r>
              <a:rPr lang="en-US" dirty="0" err="1" smtClean="0"/>
              <a:t>TrkB.T</a:t>
            </a:r>
            <a:r>
              <a:rPr lang="en-US" dirty="0" smtClean="0"/>
              <a:t> (B). (C) Increases in NAc BDNF levels in Susceptible mice are accompanied by the significant activation of downstream signaling molecules, including </a:t>
            </a:r>
            <a:r>
              <a:rPr lang="en-US" dirty="0" err="1" smtClean="0"/>
              <a:t>Akt</a:t>
            </a:r>
            <a:r>
              <a:rPr lang="en-US" dirty="0" smtClean="0"/>
              <a:t>, Gsk-3</a:t>
            </a:r>
            <a:r>
              <a:rPr lang="el-GR" dirty="0" smtClean="0"/>
              <a:t>β, </a:t>
            </a:r>
            <a:r>
              <a:rPr lang="en-US" dirty="0" smtClean="0"/>
              <a:t>and p44/42 MAPK/ERK1,2. Mammalian target of rapamycin (</a:t>
            </a:r>
            <a:r>
              <a:rPr lang="en-US" dirty="0" err="1" smtClean="0"/>
              <a:t>mTOR</a:t>
            </a:r>
            <a:r>
              <a:rPr lang="en-US" dirty="0" smtClean="0"/>
              <a:t>) and </a:t>
            </a:r>
            <a:r>
              <a:rPr lang="en-US" dirty="0" err="1" smtClean="0"/>
              <a:t>phosphoinositol</a:t>
            </a:r>
            <a:r>
              <a:rPr lang="en-US" dirty="0" smtClean="0"/>
              <a:t> dependent kinase-1 (PDK1) proteins were not significantly activated. (D)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24</a:t>
            </a:fld>
            <a:endParaRPr lang="en-US" dirty="0"/>
          </a:p>
        </p:txBody>
      </p:sp>
    </p:spTree>
    <p:extLst>
      <p:ext uri="{BB962C8B-B14F-4D97-AF65-F5344CB8AC3E}">
        <p14:creationId xmlns:p14="http://schemas.microsoft.com/office/powerpoint/2010/main" val="287849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Infusions were: AP 1.6, ML 1.5, DV -4.4,</a:t>
            </a:r>
            <a:r>
              <a:rPr lang="en-US" baseline="0" dirty="0" smtClean="0"/>
              <a:t> 10 degree angle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25</a:t>
            </a:fld>
            <a:endParaRPr lang="en-US" dirty="0"/>
          </a:p>
        </p:txBody>
      </p:sp>
    </p:spTree>
    <p:extLst>
      <p:ext uri="{BB962C8B-B14F-4D97-AF65-F5344CB8AC3E}">
        <p14:creationId xmlns:p14="http://schemas.microsoft.com/office/powerpoint/2010/main" val="1978659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Infusions were: AP 1.6, ML 1.5, DV -4.4,</a:t>
            </a:r>
            <a:r>
              <a:rPr lang="en-US" baseline="0" dirty="0" smtClean="0"/>
              <a:t> 10 degree angle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26</a:t>
            </a:fld>
            <a:endParaRPr lang="en-US" dirty="0"/>
          </a:p>
        </p:txBody>
      </p:sp>
    </p:spTree>
    <p:extLst>
      <p:ext uri="{BB962C8B-B14F-4D97-AF65-F5344CB8AC3E}">
        <p14:creationId xmlns:p14="http://schemas.microsoft.com/office/powerpoint/2010/main" val="4207622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Infusions were: AP 1.6, ML 1.5, DV -4.4,</a:t>
            </a:r>
            <a:r>
              <a:rPr lang="en-US" baseline="0" dirty="0" smtClean="0"/>
              <a:t> 10 degree angle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 A single intra-NAc infusion of recombinant BDNF (1.5 </a:t>
            </a:r>
            <a:r>
              <a:rPr lang="el-GR" dirty="0" smtClean="0"/>
              <a:t>μ</a:t>
            </a:r>
            <a:r>
              <a:rPr lang="en-US" dirty="0" smtClean="0"/>
              <a:t>g/side) decreases social interaction (promotes susceptibility) following a submaximal exposure to defeat (vehicle: t</a:t>
            </a:r>
            <a:r>
              <a:rPr lang="en-US" baseline="-25000" dirty="0" smtClean="0"/>
              <a:t>20</a:t>
            </a:r>
            <a:r>
              <a:rPr lang="en-US" dirty="0" smtClean="0"/>
              <a:t> = 3.96, p &lt; 0.0001 and BDNF: t</a:t>
            </a:r>
            <a:r>
              <a:rPr lang="en-US" baseline="-25000" dirty="0" smtClean="0"/>
              <a:t>20</a:t>
            </a:r>
            <a:r>
              <a:rPr lang="en-US" dirty="0" smtClean="0"/>
              <a:t> = 1.44, p &gt; 0.1). (E) While the NAc-specific overexpression of HSV-GFP in Susceptible mice did not alleviate social avoidance (t</a:t>
            </a:r>
            <a:r>
              <a:rPr lang="en-US" baseline="-25000" dirty="0" smtClean="0"/>
              <a:t>8</a:t>
            </a:r>
            <a:r>
              <a:rPr lang="en-US" dirty="0" smtClean="0"/>
              <a:t> = 3.49, p &lt; 0.01), HSV-</a:t>
            </a:r>
            <a:r>
              <a:rPr lang="en-US" dirty="0" err="1" smtClean="0"/>
              <a:t>dnERK</a:t>
            </a:r>
            <a:r>
              <a:rPr lang="en-US" dirty="0" smtClean="0"/>
              <a:t> promoted an Unsusceptible phenotype (t</a:t>
            </a:r>
            <a:r>
              <a:rPr lang="en-US" baseline="-25000" dirty="0" smtClean="0"/>
              <a:t>8</a:t>
            </a:r>
            <a:r>
              <a:rPr lang="en-US" dirty="0" smtClean="0"/>
              <a:t> = 0.96, p &gt; 0.3); groups were matched for day 11 interaction times (12.2 ± 4.6 and 16.9 ± 7.2 s).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 C, Controls; S, Susceptible; U, Unsusceptible.</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27</a:t>
            </a:fld>
            <a:endParaRPr lang="en-US" dirty="0"/>
          </a:p>
        </p:txBody>
      </p:sp>
    </p:spTree>
    <p:extLst>
      <p:ext uri="{BB962C8B-B14F-4D97-AF65-F5344CB8AC3E}">
        <p14:creationId xmlns:p14="http://schemas.microsoft.com/office/powerpoint/2010/main" val="234930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3. Effects of Region Specific BDNF Knockdowns</a:t>
            </a:r>
          </a:p>
          <a:p>
            <a:r>
              <a:rPr lang="en-US" dirty="0" smtClean="0"/>
              <a:t>(A) Schematic coronal sections (</a:t>
            </a:r>
            <a:r>
              <a:rPr lang="en-US" dirty="0" err="1" smtClean="0">
                <a:hlinkClick r:id="rId3"/>
              </a:rPr>
              <a:t>Paxinos</a:t>
            </a:r>
            <a:r>
              <a:rPr lang="en-US" dirty="0" smtClean="0">
                <a:hlinkClick r:id="rId3"/>
              </a:rPr>
              <a:t> and Franklin, 2001</a:t>
            </a:r>
            <a:r>
              <a:rPr lang="en-US" dirty="0" smtClean="0"/>
              <a:t>) from NAc (left) and VTA (right), with insets showing representative high-power micrographs of viral GFP expression.</a:t>
            </a:r>
          </a:p>
          <a:p>
            <a:r>
              <a:rPr lang="en-US" dirty="0" smtClean="0"/>
              <a:t>(B) </a:t>
            </a:r>
            <a:r>
              <a:rPr lang="en-US" dirty="0" err="1" smtClean="0"/>
              <a:t>Floxed</a:t>
            </a:r>
            <a:r>
              <a:rPr lang="en-US" dirty="0" smtClean="0"/>
              <a:t> BDNF mice were injected with either AAV-</a:t>
            </a:r>
            <a:r>
              <a:rPr lang="en-US" dirty="0" err="1" smtClean="0"/>
              <a:t>CreGFP</a:t>
            </a:r>
            <a:r>
              <a:rPr lang="en-US" dirty="0" smtClean="0"/>
              <a:t> or AAV-GFP into the NAc and subsequently subjected to the social defeat paradigm. In the presence of a significant effect of defeat (F</a:t>
            </a:r>
            <a:r>
              <a:rPr lang="en-US" baseline="-25000" dirty="0" smtClean="0"/>
              <a:t>1,33</a:t>
            </a:r>
            <a:r>
              <a:rPr lang="en-US" dirty="0" smtClean="0"/>
              <a:t> = 14.00, p &lt; 0.001), local knockdown of BDNF in NAc did not attenuate social avoidance (F</a:t>
            </a:r>
            <a:r>
              <a:rPr lang="en-US" baseline="-25000" dirty="0" smtClean="0"/>
              <a:t>1,33</a:t>
            </a:r>
            <a:r>
              <a:rPr lang="en-US" dirty="0" smtClean="0"/>
              <a:t> = 0.01, p &gt; 0.5).</a:t>
            </a:r>
          </a:p>
          <a:p>
            <a:r>
              <a:rPr lang="en-US" dirty="0" smtClean="0"/>
              <a:t>(C–E) As compared to local BDNF knockdown within the NAc, an analogous VTA knockdown ameliorated the effects of social defeat on weight loss (C) and (D) sucrose preference. Immunoblotting NAc samples from these two groups revealed that VTA-injected mice displayed an 80% reduction in levels of BDNF protein (E). Bars represent mean + SE (n = 7–12), </a:t>
            </a:r>
            <a:r>
              <a:rPr lang="en-US" baseline="30000" dirty="0" smtClean="0"/>
              <a:t>∗</a:t>
            </a:r>
            <a:r>
              <a:rPr lang="en-US" dirty="0" smtClean="0"/>
              <a:t>p &lt; 0.05, </a:t>
            </a:r>
            <a:r>
              <a:rPr lang="en-US" baseline="30000" dirty="0" smtClean="0"/>
              <a:t>∗∗</a:t>
            </a:r>
            <a:r>
              <a:rPr lang="en-US" dirty="0" smtClean="0"/>
              <a:t>p &lt; 0.01.</a:t>
            </a:r>
          </a:p>
        </p:txBody>
      </p:sp>
      <p:sp>
        <p:nvSpPr>
          <p:cNvPr id="4" name="Slide Number Placeholder 3"/>
          <p:cNvSpPr>
            <a:spLocks noGrp="1"/>
          </p:cNvSpPr>
          <p:nvPr>
            <p:ph type="sldNum" sz="quarter" idx="10"/>
          </p:nvPr>
        </p:nvSpPr>
        <p:spPr/>
        <p:txBody>
          <a:bodyPr/>
          <a:lstStyle/>
          <a:p>
            <a:fld id="{65AB2213-ACF9-4DF2-AA5C-D99F4D58B39E}" type="slidenum">
              <a:rPr lang="en-US" smtClean="0"/>
              <a:pPr/>
              <a:t>28</a:t>
            </a:fld>
            <a:endParaRPr lang="en-US" dirty="0"/>
          </a:p>
        </p:txBody>
      </p:sp>
    </p:spTree>
    <p:extLst>
      <p:ext uri="{BB962C8B-B14F-4D97-AF65-F5344CB8AC3E}">
        <p14:creationId xmlns:p14="http://schemas.microsoft.com/office/powerpoint/2010/main" val="1588992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3. Effects of Region Specific BDNF Knockdowns</a:t>
            </a:r>
          </a:p>
          <a:p>
            <a:r>
              <a:rPr lang="en-US" dirty="0" smtClean="0"/>
              <a:t>(A) Schematic coronal sections (</a:t>
            </a:r>
            <a:r>
              <a:rPr lang="en-US" dirty="0" err="1" smtClean="0">
                <a:hlinkClick r:id="rId3"/>
              </a:rPr>
              <a:t>Paxinos</a:t>
            </a:r>
            <a:r>
              <a:rPr lang="en-US" dirty="0" smtClean="0">
                <a:hlinkClick r:id="rId3"/>
              </a:rPr>
              <a:t> and Franklin, 2001</a:t>
            </a:r>
            <a:r>
              <a:rPr lang="en-US" dirty="0" smtClean="0"/>
              <a:t>) from NAc (left) and VTA (right), with insets showing representative high-power micrographs of viral GFP expression.</a:t>
            </a:r>
          </a:p>
          <a:p>
            <a:r>
              <a:rPr lang="en-US" dirty="0" smtClean="0"/>
              <a:t>(B) </a:t>
            </a:r>
            <a:r>
              <a:rPr lang="en-US" dirty="0" err="1" smtClean="0"/>
              <a:t>Floxed</a:t>
            </a:r>
            <a:r>
              <a:rPr lang="en-US" dirty="0" smtClean="0"/>
              <a:t> BDNF mice were injected with either AAV-</a:t>
            </a:r>
            <a:r>
              <a:rPr lang="en-US" dirty="0" err="1" smtClean="0"/>
              <a:t>CreGFP</a:t>
            </a:r>
            <a:r>
              <a:rPr lang="en-US" dirty="0" smtClean="0"/>
              <a:t> or AAV-GFP into the NAc and subsequently subjected to the social defeat paradigm. In the presence of a significant effect of defeat (F</a:t>
            </a:r>
            <a:r>
              <a:rPr lang="en-US" baseline="-25000" dirty="0" smtClean="0"/>
              <a:t>1,33</a:t>
            </a:r>
            <a:r>
              <a:rPr lang="en-US" dirty="0" smtClean="0"/>
              <a:t> = 14.00, p &lt; 0.001), local knockdown of BDNF in NAc did not attenuate social avoidance (F</a:t>
            </a:r>
            <a:r>
              <a:rPr lang="en-US" baseline="-25000" dirty="0" smtClean="0"/>
              <a:t>1,33</a:t>
            </a:r>
            <a:r>
              <a:rPr lang="en-US" dirty="0" smtClean="0"/>
              <a:t> = 0.01, p &gt; 0.5).</a:t>
            </a:r>
          </a:p>
          <a:p>
            <a:r>
              <a:rPr lang="en-US" dirty="0" smtClean="0"/>
              <a:t>(C–E) As compared to local BDNF knockdown within the NAc, an analogous VTA knockdown ameliorated the effects of social defeat on weight loss (C) and (D) sucrose preference. Immunoblotting NAc samples from these two groups revealed that VTA-injected mice displayed an 80% reduction in levels of BDNF protein (E). Bars represent mean + SE (n = 7–12), </a:t>
            </a:r>
            <a:r>
              <a:rPr lang="en-US" baseline="30000" dirty="0" smtClean="0"/>
              <a:t>∗</a:t>
            </a:r>
            <a:r>
              <a:rPr lang="en-US" dirty="0" smtClean="0"/>
              <a:t>p &lt; 0.05, </a:t>
            </a:r>
            <a:r>
              <a:rPr lang="en-US" baseline="30000" dirty="0" smtClean="0"/>
              <a:t>∗∗</a:t>
            </a:r>
            <a:r>
              <a:rPr lang="en-US" dirty="0" smtClean="0"/>
              <a:t>p &lt; 0.01.</a:t>
            </a:r>
          </a:p>
        </p:txBody>
      </p:sp>
      <p:sp>
        <p:nvSpPr>
          <p:cNvPr id="4" name="Slide Number Placeholder 3"/>
          <p:cNvSpPr>
            <a:spLocks noGrp="1"/>
          </p:cNvSpPr>
          <p:nvPr>
            <p:ph type="sldNum" sz="quarter" idx="10"/>
          </p:nvPr>
        </p:nvSpPr>
        <p:spPr/>
        <p:txBody>
          <a:bodyPr/>
          <a:lstStyle/>
          <a:p>
            <a:fld id="{65AB2213-ACF9-4DF2-AA5C-D99F4D58B39E}" type="slidenum">
              <a:rPr lang="en-US" smtClean="0"/>
              <a:pPr/>
              <a:t>29</a:t>
            </a:fld>
            <a:endParaRPr lang="en-US" dirty="0"/>
          </a:p>
        </p:txBody>
      </p:sp>
    </p:spTree>
    <p:extLst>
      <p:ext uri="{BB962C8B-B14F-4D97-AF65-F5344CB8AC3E}">
        <p14:creationId xmlns:p14="http://schemas.microsoft.com/office/powerpoint/2010/main" val="294419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3. Effects of Region Specific BDNF Knockdowns</a:t>
            </a:r>
          </a:p>
          <a:p>
            <a:r>
              <a:rPr lang="en-US" dirty="0" smtClean="0"/>
              <a:t>(A) Schematic coronal sections (</a:t>
            </a:r>
            <a:r>
              <a:rPr lang="en-US" dirty="0" err="1" smtClean="0">
                <a:hlinkClick r:id="rId3"/>
              </a:rPr>
              <a:t>Paxinos</a:t>
            </a:r>
            <a:r>
              <a:rPr lang="en-US" dirty="0" smtClean="0">
                <a:hlinkClick r:id="rId3"/>
              </a:rPr>
              <a:t> and Franklin, 2001</a:t>
            </a:r>
            <a:r>
              <a:rPr lang="en-US" dirty="0" smtClean="0"/>
              <a:t>) from NAc (left) and VTA (right), with insets showing representative high-power micrographs of viral GFP expression.</a:t>
            </a:r>
          </a:p>
          <a:p>
            <a:r>
              <a:rPr lang="en-US" dirty="0" smtClean="0"/>
              <a:t>(B) </a:t>
            </a:r>
            <a:r>
              <a:rPr lang="en-US" dirty="0" err="1" smtClean="0"/>
              <a:t>Floxed</a:t>
            </a:r>
            <a:r>
              <a:rPr lang="en-US" dirty="0" smtClean="0"/>
              <a:t> BDNF mice were injected with either AAV-</a:t>
            </a:r>
            <a:r>
              <a:rPr lang="en-US" dirty="0" err="1" smtClean="0"/>
              <a:t>CreGFP</a:t>
            </a:r>
            <a:r>
              <a:rPr lang="en-US" dirty="0" smtClean="0"/>
              <a:t> or AAV-GFP into the NAc and subsequently subjected to the social defeat paradigm. In the presence of a significant effect of defeat (F</a:t>
            </a:r>
            <a:r>
              <a:rPr lang="en-US" baseline="-25000" dirty="0" smtClean="0"/>
              <a:t>1,33</a:t>
            </a:r>
            <a:r>
              <a:rPr lang="en-US" dirty="0" smtClean="0"/>
              <a:t> = 14.00, p &lt; 0.001), local knockdown of BDNF in NAc did not attenuate social avoidance (F</a:t>
            </a:r>
            <a:r>
              <a:rPr lang="en-US" baseline="-25000" dirty="0" smtClean="0"/>
              <a:t>1,33</a:t>
            </a:r>
            <a:r>
              <a:rPr lang="en-US" dirty="0" smtClean="0"/>
              <a:t> = 0.01, p &gt; 0.5).</a:t>
            </a:r>
          </a:p>
          <a:p>
            <a:r>
              <a:rPr lang="en-US" dirty="0" smtClean="0"/>
              <a:t>(C–E) As compared to local BDNF knockdown within the NAc, an analogous VTA knockdown ameliorated the effects of social defeat on weight loss (C) and (D) sucrose preference. Immunoblotting NAc samples from these two groups revealed that VTA-injected mice displayed an 80% reduction in levels of BDNF protein (E). Bars represent mean + SE (n = 7–12), </a:t>
            </a:r>
            <a:r>
              <a:rPr lang="en-US" baseline="30000" dirty="0" smtClean="0"/>
              <a:t>∗</a:t>
            </a:r>
            <a:r>
              <a:rPr lang="en-US" dirty="0" smtClean="0"/>
              <a:t>p &lt; 0.05, </a:t>
            </a:r>
            <a:r>
              <a:rPr lang="en-US" baseline="30000" dirty="0" smtClean="0"/>
              <a:t>∗∗</a:t>
            </a:r>
            <a:r>
              <a:rPr lang="en-US" dirty="0" smtClean="0"/>
              <a:t>p &lt; 0.01.</a:t>
            </a:r>
          </a:p>
        </p:txBody>
      </p:sp>
      <p:sp>
        <p:nvSpPr>
          <p:cNvPr id="4" name="Slide Number Placeholder 3"/>
          <p:cNvSpPr>
            <a:spLocks noGrp="1"/>
          </p:cNvSpPr>
          <p:nvPr>
            <p:ph type="sldNum" sz="quarter" idx="10"/>
          </p:nvPr>
        </p:nvSpPr>
        <p:spPr/>
        <p:txBody>
          <a:bodyPr/>
          <a:lstStyle/>
          <a:p>
            <a:fld id="{65AB2213-ACF9-4DF2-AA5C-D99F4D58B39E}" type="slidenum">
              <a:rPr lang="en-US" smtClean="0"/>
              <a:pPr/>
              <a:t>30</a:t>
            </a:fld>
            <a:endParaRPr lang="en-US" dirty="0"/>
          </a:p>
        </p:txBody>
      </p:sp>
    </p:spTree>
    <p:extLst>
      <p:ext uri="{BB962C8B-B14F-4D97-AF65-F5344CB8AC3E}">
        <p14:creationId xmlns:p14="http://schemas.microsoft.com/office/powerpoint/2010/main" val="3734034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indent="0">
              <a:buFont typeface="Arial" panose="020B0604020202020204" pitchFamily="34" charset="0"/>
              <a:buNone/>
            </a:pP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DA signaling in the Mesolimbic Reward System (VTA to </a:t>
            </a:r>
            <a:r>
              <a:rPr lang="en-US" sz="1600" kern="1200" baseline="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Nac</a:t>
            </a: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Neural substrates of the rewarding properties (food, mating behaviors, and addictive drugs)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Motivate social behaviors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Social</a:t>
            </a:r>
            <a:r>
              <a:rPr lang="en-US" sz="1600" kern="1200" baseline="0" dirty="0" smtClean="0">
                <a:solidFill>
                  <a:schemeClr val="tx1"/>
                </a:solidFill>
                <a:latin typeface="Arial" panose="020B0604020202020204" pitchFamily="34" charset="0"/>
                <a:ea typeface="+mn-ea"/>
                <a:cs typeface="Arial" panose="020B0604020202020204" pitchFamily="34" charset="0"/>
              </a:rPr>
              <a:t> interactions engage reward pathways (Krishnan et al., 2007)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u="none" kern="1200" dirty="0" smtClean="0">
                <a:solidFill>
                  <a:schemeClr val="tx1"/>
                </a:solidFill>
                <a:latin typeface="Arial" panose="020B0604020202020204" pitchFamily="34" charset="0"/>
                <a:ea typeface="+mn-ea"/>
                <a:cs typeface="Arial" panose="020B0604020202020204" pitchFamily="34" charset="0"/>
              </a:rPr>
              <a:t>Mediate responses to social defeat (Krishnan et al., 2007):</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DA neurons in CSDS-vulnerable mice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BDNF in</a:t>
            </a:r>
            <a:r>
              <a:rPr lang="en-US" sz="1600" kern="1200" baseline="0" dirty="0" smtClean="0">
                <a:solidFill>
                  <a:schemeClr val="tx1"/>
                </a:solidFill>
                <a:latin typeface="Arial" panose="020B0604020202020204" pitchFamily="34" charset="0"/>
                <a:ea typeface="+mn-ea"/>
                <a:cs typeface="Arial" panose="020B0604020202020204" pitchFamily="34" charset="0"/>
              </a:rPr>
              <a:t> CSDS-vulnerable mice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TrkB receptor signaling in NAc</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sym typeface="Wingdings" panose="05000000000000000000" pitchFamily="2" charset="2"/>
            </a:endParaRPr>
          </a:p>
          <a:p>
            <a:pPr marL="914400" lvl="2" indent="0">
              <a:buFont typeface="Arial" panose="020B0604020202020204" pitchFamily="34" charset="0"/>
              <a:buNone/>
            </a:pPr>
            <a:endParaRPr lang="en-US" b="1" u="sng" baseline="0" dirty="0" smtClean="0">
              <a:solidFill>
                <a:srgbClr val="FFFF00"/>
              </a:solidFill>
              <a:effectLst>
                <a:outerShdw blurRad="38100" dist="38100" dir="2700000" algn="tl">
                  <a:srgbClr val="000000">
                    <a:alpha val="43137"/>
                  </a:srgbClr>
                </a:outerShdw>
              </a:effectLst>
            </a:endParaRPr>
          </a:p>
          <a:p>
            <a:pPr marL="171450" lvl="0" indent="-171450">
              <a:buFont typeface="Arial" panose="020B0604020202020204" pitchFamily="34" charset="0"/>
              <a:buChar char="•"/>
            </a:pPr>
            <a:r>
              <a:rPr lang="en-US" sz="1200" kern="1200" baseline="0" dirty="0" err="1" smtClean="0">
                <a:solidFill>
                  <a:schemeClr val="tx1"/>
                </a:solidFill>
                <a:effectLst/>
                <a:latin typeface="+mn-lt"/>
                <a:ea typeface="+mn-ea"/>
                <a:cs typeface="+mn-cs"/>
                <a:sym typeface="Wingdings" panose="05000000000000000000" pitchFamily="2" charset="2"/>
              </a:rPr>
              <a:t>Dipesh</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err="1" smtClean="0">
                <a:solidFill>
                  <a:schemeClr val="tx1"/>
                </a:solidFill>
                <a:effectLst/>
                <a:latin typeface="+mn-lt"/>
                <a:ea typeface="+mn-ea"/>
                <a:cs typeface="+mn-cs"/>
                <a:sym typeface="Wingdings" panose="05000000000000000000" pitchFamily="2" charset="2"/>
              </a:rPr>
              <a:t>Chaudhury’s</a:t>
            </a:r>
            <a:r>
              <a:rPr lang="en-US" sz="1200" kern="1200" baseline="0" dirty="0" smtClean="0">
                <a:solidFill>
                  <a:schemeClr val="tx1"/>
                </a:solidFill>
                <a:effectLst/>
                <a:latin typeface="+mn-lt"/>
                <a:ea typeface="+mn-ea"/>
                <a:cs typeface="+mn-cs"/>
                <a:sym typeface="Wingdings" panose="05000000000000000000" pitchFamily="2" charset="2"/>
              </a:rPr>
              <a:t> 2013 article “rapid regulation of depression-related behaviors by control of midbrain dopamine neurons” – out of MH Han’s lab in collaboration with Eric </a:t>
            </a:r>
            <a:r>
              <a:rPr lang="en-US" sz="1200" kern="1200" baseline="0" dirty="0" err="1" smtClean="0">
                <a:solidFill>
                  <a:schemeClr val="tx1"/>
                </a:solidFill>
                <a:effectLst/>
                <a:latin typeface="+mn-lt"/>
                <a:ea typeface="+mn-ea"/>
                <a:cs typeface="+mn-cs"/>
                <a:sym typeface="Wingdings" panose="05000000000000000000" pitchFamily="2" charset="2"/>
              </a:rPr>
              <a:t>Nestler</a:t>
            </a:r>
            <a:r>
              <a:rPr lang="en-US" sz="1200" kern="1200" baseline="0" dirty="0" smtClean="0">
                <a:solidFill>
                  <a:schemeClr val="tx1"/>
                </a:solidFill>
                <a:effectLst/>
                <a:latin typeface="+mn-lt"/>
                <a:ea typeface="+mn-ea"/>
                <a:cs typeface="+mn-cs"/>
                <a:sym typeface="Wingdings" panose="05000000000000000000" pitchFamily="2" charset="2"/>
              </a:rPr>
              <a:t> – which adapted from Krishnan 2007 a </a:t>
            </a:r>
            <a:r>
              <a:rPr lang="en-US" sz="1200" b="1" u="sng" kern="1200" baseline="0" dirty="0" smtClean="0">
                <a:solidFill>
                  <a:srgbClr val="002060"/>
                </a:solidFill>
                <a:effectLst/>
                <a:latin typeface="+mn-lt"/>
                <a:ea typeface="+mn-ea"/>
                <a:cs typeface="+mn-cs"/>
                <a:sym typeface="Wingdings" panose="05000000000000000000" pitchFamily="2" charset="2"/>
              </a:rPr>
              <a:t>Subthreshold social defeat paradigm </a:t>
            </a:r>
            <a:r>
              <a:rPr lang="en-US" sz="1200" kern="1200" baseline="0" dirty="0" smtClean="0">
                <a:solidFill>
                  <a:schemeClr val="tx1"/>
                </a:solidFill>
                <a:effectLst/>
                <a:latin typeface="+mn-lt"/>
                <a:ea typeface="+mn-ea"/>
                <a:cs typeface="+mn-cs"/>
                <a:sym typeface="Wingdings" panose="05000000000000000000" pitchFamily="2" charset="2"/>
              </a:rPr>
              <a:t>– that also produced susceptible and </a:t>
            </a:r>
            <a:r>
              <a:rPr lang="en-US" sz="1200" kern="1200" baseline="0" dirty="0" err="1" smtClean="0">
                <a:solidFill>
                  <a:schemeClr val="tx1"/>
                </a:solidFill>
                <a:effectLst/>
                <a:latin typeface="+mn-lt"/>
                <a:ea typeface="+mn-ea"/>
                <a:cs typeface="+mn-cs"/>
                <a:sym typeface="Wingdings" panose="05000000000000000000" pitchFamily="2" charset="2"/>
              </a:rPr>
              <a:t>resiliant</a:t>
            </a:r>
            <a:r>
              <a:rPr lang="en-US" sz="1200" kern="1200" baseline="0" dirty="0" smtClean="0">
                <a:solidFill>
                  <a:schemeClr val="tx1"/>
                </a:solidFill>
                <a:effectLst/>
                <a:latin typeface="+mn-lt"/>
                <a:ea typeface="+mn-ea"/>
                <a:cs typeface="+mn-cs"/>
                <a:sym typeface="Wingdings" panose="05000000000000000000" pitchFamily="2" charset="2"/>
              </a:rPr>
              <a:t> “depression-related” phenotypes and incorporates </a:t>
            </a:r>
            <a:r>
              <a:rPr lang="en-US" sz="1200" kern="1200" baseline="0" dirty="0" err="1" smtClean="0">
                <a:solidFill>
                  <a:schemeClr val="tx1"/>
                </a:solidFill>
                <a:effectLst/>
                <a:latin typeface="+mn-lt"/>
                <a:ea typeface="+mn-ea"/>
                <a:cs typeface="+mn-cs"/>
                <a:sym typeface="Wingdings" panose="05000000000000000000" pitchFamily="2" charset="2"/>
              </a:rPr>
              <a:t>optigenetic</a:t>
            </a:r>
            <a:r>
              <a:rPr lang="en-US" sz="1200" kern="1200" baseline="0" dirty="0" smtClean="0">
                <a:solidFill>
                  <a:schemeClr val="tx1"/>
                </a:solidFill>
                <a:effectLst/>
                <a:latin typeface="+mn-lt"/>
                <a:ea typeface="+mn-ea"/>
                <a:cs typeface="+mn-cs"/>
                <a:sym typeface="Wingdings" panose="05000000000000000000" pitchFamily="2" charset="2"/>
              </a:rPr>
              <a:t> techniques. </a:t>
            </a:r>
          </a:p>
          <a:p>
            <a:endParaRPr lang="en-US" sz="1200" kern="1200" dirty="0" smtClean="0">
              <a:solidFill>
                <a:schemeClr val="tx1"/>
              </a:solidFill>
              <a:effectLst/>
              <a:latin typeface="+mn-lt"/>
              <a:ea typeface="+mn-ea"/>
              <a:cs typeface="+mn-cs"/>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dirty="0" smtClean="0"/>
          </a:p>
        </p:txBody>
      </p:sp>
    </p:spTree>
    <p:extLst>
      <p:ext uri="{BB962C8B-B14F-4D97-AF65-F5344CB8AC3E}">
        <p14:creationId xmlns:p14="http://schemas.microsoft.com/office/powerpoint/2010/main" val="2698764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4. Gene Expression Analysis after Social Defeat</a:t>
            </a:r>
          </a:p>
          <a:p>
            <a:r>
              <a:rPr lang="en-US" dirty="0" smtClean="0"/>
              <a:t>DNA microarrays were performed on VTA and NAc of control, Susceptible, and Unsusceptible mice on day 11 after chronic social defeat. (A) Venn diagrams show the number of uniquely regulated genes in Susceptible and Unsusceptible mice (as compared to </a:t>
            </a:r>
            <a:r>
              <a:rPr lang="en-US" dirty="0" err="1" smtClean="0"/>
              <a:t>nondefeated</a:t>
            </a:r>
            <a:r>
              <a:rPr lang="en-US" dirty="0" smtClean="0"/>
              <a:t> controls), with the overlap depicting genes that were identically regulated by both conditions. Upregulated (red) and downregulated (blue) genes are shown separately (criteria for significance: ≥1.5-fold change compared to respective anatomical control group at p &lt; 0.05). (B) </a:t>
            </a:r>
            <a:r>
              <a:rPr lang="en-US" dirty="0" err="1" smtClean="0"/>
              <a:t>Heatmaps</a:t>
            </a:r>
            <a:r>
              <a:rPr lang="en-US" dirty="0" smtClean="0"/>
              <a:t> illustrating the regulation of genes for each condition and anatomical structure, with red to blue gradient depicting an up to downregulation (≥2-fold increase → ≤2-fold decrease). For example, the upper left panel displays significantly regulated genes in Susceptible NAc (top row) and how each of those genes is regulated in Unsusceptible NAc (bottom row). (C) Summary table showing examples of genes significantly upregulated (↑) or downregulated (↓) as compared to the </a:t>
            </a:r>
            <a:r>
              <a:rPr lang="en-US" dirty="0" err="1" smtClean="0"/>
              <a:t>nondefeated</a:t>
            </a:r>
            <a:r>
              <a:rPr lang="en-US" dirty="0" smtClean="0"/>
              <a:t> control group for each brain region. TF, transcription factor; SRY, sex-determining region-Y; TRAAK, TWICK-related amino acid-sensitive K</a:t>
            </a:r>
            <a:r>
              <a:rPr lang="en-US" baseline="30000" dirty="0" smtClean="0"/>
              <a:t>+</a:t>
            </a:r>
            <a:r>
              <a:rPr lang="en-US" dirty="0" smtClean="0"/>
              <a:t> channel; NEL, neural epidermal growth factor-like; MMTV, mouse mammary tumor virus.</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31</a:t>
            </a:fld>
            <a:endParaRPr lang="en-US" dirty="0"/>
          </a:p>
        </p:txBody>
      </p:sp>
    </p:spTree>
    <p:extLst>
      <p:ext uri="{BB962C8B-B14F-4D97-AF65-F5344CB8AC3E}">
        <p14:creationId xmlns:p14="http://schemas.microsoft.com/office/powerpoint/2010/main" val="1334329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4. Gene Expression Analysis after Social Defeat</a:t>
            </a:r>
          </a:p>
          <a:p>
            <a:r>
              <a:rPr lang="en-US" dirty="0" smtClean="0"/>
              <a:t>DNA microarrays were performed on VTA and NAc of control, Susceptible, and Unsusceptible mice on day 11 after chronic social defeat. (A) Venn diagrams show the number of uniquely regulated genes in Susceptible and Unsusceptible mice (as compared to </a:t>
            </a:r>
            <a:r>
              <a:rPr lang="en-US" dirty="0" err="1" smtClean="0"/>
              <a:t>nondefeated</a:t>
            </a:r>
            <a:r>
              <a:rPr lang="en-US" dirty="0" smtClean="0"/>
              <a:t> controls), with the overlap depicting genes that were identically regulated by both conditions. Upregulated (red) and downregulated (blue) genes are shown separately (criteria for significance: ≥1.5-fold change compared to respective anatomical control group at p &lt; 0.05). (B) </a:t>
            </a:r>
            <a:r>
              <a:rPr lang="en-US" dirty="0" err="1" smtClean="0"/>
              <a:t>Heatmaps</a:t>
            </a:r>
            <a:r>
              <a:rPr lang="en-US" dirty="0" smtClean="0"/>
              <a:t> illustrating the regulation of genes for each condition and anatomical structure, with red to blue gradient depicting an up to downregulation (≥2-fold increase → ≤2-fold decrease). For example, the upper left panel displays significantly regulated genes in Susceptible NAc (top row) and how each of those genes is regulated in Unsusceptible NAc (bottom row). (C) Summary table showing examples of genes significantly upregulated (↑) or downregulated (↓) as compared to the </a:t>
            </a:r>
            <a:r>
              <a:rPr lang="en-US" dirty="0" err="1" smtClean="0"/>
              <a:t>nondefeated</a:t>
            </a:r>
            <a:r>
              <a:rPr lang="en-US" dirty="0" smtClean="0"/>
              <a:t> control group for each brain region. TF, transcription factor; SRY, sex-determining region-Y; TRAAK, TWICK-related amino acid-sensitive K</a:t>
            </a:r>
            <a:r>
              <a:rPr lang="en-US" baseline="30000" dirty="0" smtClean="0"/>
              <a:t>+</a:t>
            </a:r>
            <a:r>
              <a:rPr lang="en-US" dirty="0" smtClean="0"/>
              <a:t> channel; NEL, neural epidermal growth factor-like; MMTV, mouse mammary tumor virus.</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32</a:t>
            </a:fld>
            <a:endParaRPr lang="en-US" dirty="0"/>
          </a:p>
        </p:txBody>
      </p:sp>
    </p:spTree>
    <p:extLst>
      <p:ext uri="{BB962C8B-B14F-4D97-AF65-F5344CB8AC3E}">
        <p14:creationId xmlns:p14="http://schemas.microsoft.com/office/powerpoint/2010/main" val="398470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4. Gene Expression Analysis after Social Defeat</a:t>
            </a:r>
          </a:p>
          <a:p>
            <a:r>
              <a:rPr lang="en-US" dirty="0" smtClean="0"/>
              <a:t>DNA microarrays were performed on VTA and NAc of control, Susceptible, and Unsusceptible mice on day 11 after chronic social defeat. (A) Venn diagrams show the number of uniquely regulated genes in Susceptible and Unsusceptible mice (as compared to </a:t>
            </a:r>
            <a:r>
              <a:rPr lang="en-US" dirty="0" err="1" smtClean="0"/>
              <a:t>nondefeated</a:t>
            </a:r>
            <a:r>
              <a:rPr lang="en-US" dirty="0" smtClean="0"/>
              <a:t> controls), with the overlap depicting genes that were identically regulated by both conditions. Upregulated (red) and downregulated (blue) genes are shown separately (criteria for significance: ≥1.5-fold change compared to respective anatomical control group at p &lt; 0.05). (B) </a:t>
            </a:r>
            <a:r>
              <a:rPr lang="en-US" dirty="0" err="1" smtClean="0"/>
              <a:t>Heatmaps</a:t>
            </a:r>
            <a:r>
              <a:rPr lang="en-US" dirty="0" smtClean="0"/>
              <a:t> illustrating the regulation of genes for each condition and anatomical structure, with red to blue gradient depicting an up to downregulation (≥2-fold increase → ≤2-fold decrease). For example, the upper left panel displays significantly regulated genes in Susceptible NAc (top row) and how each of those genes is regulated in Unsusceptible NAc (bottom row). (C) Summary table showing examples of genes significantly upregulated (↑) or downregulated (↓) as compared to the </a:t>
            </a:r>
            <a:r>
              <a:rPr lang="en-US" dirty="0" err="1" smtClean="0"/>
              <a:t>nondefeated</a:t>
            </a:r>
            <a:r>
              <a:rPr lang="en-US" dirty="0" smtClean="0"/>
              <a:t> control group for each brain region. TF, transcription factor; SRY, sex-determining region-Y; TRAAK, TWICK-related amino acid-sensitive K</a:t>
            </a:r>
            <a:r>
              <a:rPr lang="en-US" baseline="30000" dirty="0" smtClean="0"/>
              <a:t>+</a:t>
            </a:r>
            <a:r>
              <a:rPr lang="en-US" dirty="0" smtClean="0"/>
              <a:t> channel; NEL, neural epidermal growth factor-like; MMTV, mouse mammary tumor virus.</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33</a:t>
            </a:fld>
            <a:endParaRPr lang="en-US" dirty="0"/>
          </a:p>
        </p:txBody>
      </p:sp>
    </p:spTree>
    <p:extLst>
      <p:ext uri="{BB962C8B-B14F-4D97-AF65-F5344CB8AC3E}">
        <p14:creationId xmlns:p14="http://schemas.microsoft.com/office/powerpoint/2010/main" val="2531804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4. Gene Expression Analysis after Social Defeat</a:t>
            </a:r>
          </a:p>
          <a:p>
            <a:r>
              <a:rPr lang="en-US" dirty="0" smtClean="0"/>
              <a:t>DNA microarrays were performed on VTA and NAc of control, Susceptible, and Unsusceptible mice on day 11 after chronic social defeat. (A) Venn diagrams show the number of uniquely regulated genes in Susceptible and Unsusceptible mice (as compared to </a:t>
            </a:r>
            <a:r>
              <a:rPr lang="en-US" dirty="0" err="1" smtClean="0"/>
              <a:t>nondefeated</a:t>
            </a:r>
            <a:r>
              <a:rPr lang="en-US" dirty="0" smtClean="0"/>
              <a:t> controls), with the overlap depicting genes that were identically regulated by both conditions. Upregulated (red) and downregulated (blue) genes are shown separately (criteria for significance: ≥1.5-fold change compared to respective anatomical control group at p &lt; 0.05). (B) </a:t>
            </a:r>
            <a:r>
              <a:rPr lang="en-US" dirty="0" err="1" smtClean="0"/>
              <a:t>Heatmaps</a:t>
            </a:r>
            <a:r>
              <a:rPr lang="en-US" dirty="0" smtClean="0"/>
              <a:t> illustrating the regulation of genes for each condition and anatomical structure, with red to blue gradient depicting an up to downregulation (≥2-fold increase → ≤2-fold decrease). For example, the upper left panel displays significantly regulated genes in Susceptible NAc (top row) and how each of those genes is regulated in Unsusceptible NAc (bottom row). (C) Summary table showing examples of genes significantly upregulated (↑) or downregulated (↓) as compared to the </a:t>
            </a:r>
            <a:r>
              <a:rPr lang="en-US" dirty="0" err="1" smtClean="0"/>
              <a:t>nondefeated</a:t>
            </a:r>
            <a:r>
              <a:rPr lang="en-US" dirty="0" smtClean="0"/>
              <a:t> control group for each brain region. TF, transcription factor; SRY, sex-determining region-Y; TRAAK, TWICK-related amino acid-sensitive K</a:t>
            </a:r>
            <a:r>
              <a:rPr lang="en-US" baseline="30000" dirty="0" smtClean="0"/>
              <a:t>+</a:t>
            </a:r>
            <a:r>
              <a:rPr lang="en-US" dirty="0" smtClean="0"/>
              <a:t> channel; NEL, neural epidermal growth factor-like; MMTV, mouse mammary tumor virus.</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34</a:t>
            </a:fld>
            <a:endParaRPr lang="en-US" dirty="0"/>
          </a:p>
        </p:txBody>
      </p:sp>
    </p:spTree>
    <p:extLst>
      <p:ext uri="{BB962C8B-B14F-4D97-AF65-F5344CB8AC3E}">
        <p14:creationId xmlns:p14="http://schemas.microsoft.com/office/powerpoint/2010/main" val="578852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4. Gene Expression Analysis after Social Defeat</a:t>
            </a:r>
          </a:p>
          <a:p>
            <a:r>
              <a:rPr lang="en-US" dirty="0" smtClean="0"/>
              <a:t>DNA microarrays were performed on VTA and NAc of control, Susceptible, and Unsusceptible mice on day 11 after chronic social defeat. (A) Venn diagrams show the number of uniquely regulated genes in Susceptible and Unsusceptible mice (as compared to </a:t>
            </a:r>
            <a:r>
              <a:rPr lang="en-US" dirty="0" err="1" smtClean="0"/>
              <a:t>nondefeated</a:t>
            </a:r>
            <a:r>
              <a:rPr lang="en-US" dirty="0" smtClean="0"/>
              <a:t> controls), with the overlap depicting genes that were identically regulated by both conditions. Upregulated (red) and downregulated (blue) genes are shown separately (criteria for significance: ≥1.5-fold change compared to respective anatomical control group at p &lt; 0.05). (B) </a:t>
            </a:r>
            <a:r>
              <a:rPr lang="en-US" dirty="0" err="1" smtClean="0"/>
              <a:t>Heatmaps</a:t>
            </a:r>
            <a:r>
              <a:rPr lang="en-US" dirty="0" smtClean="0"/>
              <a:t> illustrating the regulation of genes for each condition and anatomical structure, with red to blue gradient depicting an up to downregulation (≥2-fold increase → ≤2-fold decrease). For example, the upper left panel displays significantly regulated genes in Susceptible NAc (top row) and how each of those genes is regulated in Unsusceptible NAc (bottom row). (C) Summary table showing examples of genes significantly upregulated (↑) or downregulated (↓) as compared to the </a:t>
            </a:r>
            <a:r>
              <a:rPr lang="en-US" dirty="0" err="1" smtClean="0"/>
              <a:t>nondefeated</a:t>
            </a:r>
            <a:r>
              <a:rPr lang="en-US" dirty="0" smtClean="0"/>
              <a:t> control group for each brain region. TF, transcription factor; SRY, sex-determining region-Y; TRAAK, TWICK-related amino acid-sensitive K</a:t>
            </a:r>
            <a:r>
              <a:rPr lang="en-US" baseline="30000" dirty="0" smtClean="0"/>
              <a:t>+</a:t>
            </a:r>
            <a:r>
              <a:rPr lang="en-US" dirty="0" smtClean="0"/>
              <a:t> channel; NEL, neural epidermal growth factor-like; MMTV, mouse mammary tumor virus.</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35</a:t>
            </a:fld>
            <a:endParaRPr lang="en-US" dirty="0"/>
          </a:p>
        </p:txBody>
      </p:sp>
    </p:spTree>
    <p:extLst>
      <p:ext uri="{BB962C8B-B14F-4D97-AF65-F5344CB8AC3E}">
        <p14:creationId xmlns:p14="http://schemas.microsoft.com/office/powerpoint/2010/main" val="3728268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5. Increased VTA Dopamine Neuron Firing Mediates Susceptibility</a:t>
            </a:r>
          </a:p>
          <a:p>
            <a:r>
              <a:rPr lang="en-US" dirty="0" smtClean="0"/>
              <a:t>(A) Social defeat results in a significant increase in VTA dopamine neuron firing rates on day 11, with the inset showing a relative cumulative distribution histogram. (B) On day 25, dopamine neurons from only Susceptible mice display significantly enhanced firing rates. (C) Sample traces and spikes; inset shows that averaged VTA firing rates for each mouse are significantly correlated with interaction ratios measured on day 11. (D) Single-unit recordings of GFP-positive or GFP-negative VTA dopamine neurons in slice culture, showing that HSV-Kir2.1 and HSV-</a:t>
            </a:r>
            <a:r>
              <a:rPr lang="en-US" dirty="0" err="1" smtClean="0"/>
              <a:t>dnK</a:t>
            </a:r>
            <a:r>
              <a:rPr lang="en-US" dirty="0" smtClean="0"/>
              <a:t> are able to significantly modulate the spontaneous activity of VTA neurons in vitro (n = 3–5 mice/group, 20–30 neurons/group). (E) While the VTA-specific overexpression of HSV-GFP in Susceptible mice did not alleviate social avoidance (t</a:t>
            </a:r>
            <a:r>
              <a:rPr lang="en-US" baseline="-25000" dirty="0" smtClean="0"/>
              <a:t>11</a:t>
            </a:r>
            <a:r>
              <a:rPr lang="en-US" dirty="0" smtClean="0"/>
              <a:t> = 2.98, p &lt; 0.05), HSV-Kir2.1 promoted resilient behavior (t</a:t>
            </a:r>
            <a:r>
              <a:rPr lang="en-US" baseline="-25000" dirty="0" smtClean="0"/>
              <a:t>14</a:t>
            </a:r>
            <a:r>
              <a:rPr lang="en-US" dirty="0" smtClean="0"/>
              <a:t> = 0.30, p &gt; 0.3), and (F) resulted in a significant reduction in NAc BDNF levels (one-tailed t test). (G) An intra-VTA infusion of HSV-</a:t>
            </a:r>
            <a:r>
              <a:rPr lang="en-US" dirty="0" err="1" smtClean="0"/>
              <a:t>dnK</a:t>
            </a:r>
            <a:r>
              <a:rPr lang="en-US" dirty="0" smtClean="0"/>
              <a:t> decreased social interaction (produced a Susceptible phenotype) following a submaximal social defeat regimen (HSV-GFP: t</a:t>
            </a:r>
            <a:r>
              <a:rPr lang="en-US" baseline="-25000" dirty="0" smtClean="0"/>
              <a:t>10</a:t>
            </a:r>
            <a:r>
              <a:rPr lang="en-US" dirty="0" smtClean="0"/>
              <a:t> = 4.52, p &lt; 0.001; and HSV-</a:t>
            </a:r>
            <a:r>
              <a:rPr lang="en-US" dirty="0" err="1" smtClean="0"/>
              <a:t>dnK</a:t>
            </a:r>
            <a:r>
              <a:rPr lang="en-US" dirty="0" smtClean="0"/>
              <a:t>: t</a:t>
            </a:r>
            <a:r>
              <a:rPr lang="en-US" baseline="-25000" dirty="0" smtClean="0"/>
              <a:t>10</a:t>
            </a:r>
            <a:r>
              <a:rPr lang="en-US" dirty="0" smtClean="0"/>
              <a:t> = 0.31, p &gt; 0.5) and (H) resulted in a significant increase in BDNF levels (one-tailed t test).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36</a:t>
            </a:fld>
            <a:endParaRPr lang="en-US" dirty="0"/>
          </a:p>
        </p:txBody>
      </p:sp>
    </p:spTree>
    <p:extLst>
      <p:ext uri="{BB962C8B-B14F-4D97-AF65-F5344CB8AC3E}">
        <p14:creationId xmlns:p14="http://schemas.microsoft.com/office/powerpoint/2010/main" val="1652631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5. Increased VTA Dopamine Neuron Firing Mediates Susceptibility</a:t>
            </a:r>
          </a:p>
          <a:p>
            <a:r>
              <a:rPr lang="en-US" dirty="0" smtClean="0"/>
              <a:t>(D) Single-unit recordings of GFP-positive or GFP-negative VTA dopamine neurons in slice culture, showing that HSV-Kir2.1 and HSV-</a:t>
            </a:r>
            <a:r>
              <a:rPr lang="en-US" dirty="0" err="1" smtClean="0"/>
              <a:t>dnK</a:t>
            </a:r>
            <a:r>
              <a:rPr lang="en-US" dirty="0" smtClean="0"/>
              <a:t> are able to significantly modulate the spontaneous activity of VTA neurons in vitro (n = 3–5 mice/group, 20–30 neurons/group). (E) While the VTA-specific overexpression of HSV-GFP in Susceptible mice did not alleviate social avoidance (t</a:t>
            </a:r>
            <a:r>
              <a:rPr lang="en-US" baseline="-25000" dirty="0" smtClean="0"/>
              <a:t>11</a:t>
            </a:r>
            <a:r>
              <a:rPr lang="en-US" dirty="0" smtClean="0"/>
              <a:t> = 2.98, p &lt; 0.05), HSV-Kir2.1 promoted resilient behavior (t</a:t>
            </a:r>
            <a:r>
              <a:rPr lang="en-US" baseline="-25000" dirty="0" smtClean="0"/>
              <a:t>14</a:t>
            </a:r>
            <a:r>
              <a:rPr lang="en-US" dirty="0" smtClean="0"/>
              <a:t> = 0.30, p &gt; 0.3), and (F) resulted in a significant reduction in NAc BDNF levels (one-tailed t test). (G) An intra-VTA infusion of HSV-</a:t>
            </a:r>
            <a:r>
              <a:rPr lang="en-US" dirty="0" err="1" smtClean="0"/>
              <a:t>dnK</a:t>
            </a:r>
            <a:r>
              <a:rPr lang="en-US" dirty="0" smtClean="0"/>
              <a:t> decreased social interaction (produced a Susceptible phenotype) following a submaximal social defeat regimen (HSV-GFP: t</a:t>
            </a:r>
            <a:r>
              <a:rPr lang="en-US" baseline="-25000" dirty="0" smtClean="0"/>
              <a:t>10</a:t>
            </a:r>
            <a:r>
              <a:rPr lang="en-US" dirty="0" smtClean="0"/>
              <a:t> = 4.52, p &lt; 0.001; and HSV-</a:t>
            </a:r>
            <a:r>
              <a:rPr lang="en-US" dirty="0" err="1" smtClean="0"/>
              <a:t>dnK</a:t>
            </a:r>
            <a:r>
              <a:rPr lang="en-US" dirty="0" smtClean="0"/>
              <a:t>: t</a:t>
            </a:r>
            <a:r>
              <a:rPr lang="en-US" baseline="-25000" dirty="0" smtClean="0"/>
              <a:t>10</a:t>
            </a:r>
            <a:r>
              <a:rPr lang="en-US" dirty="0" smtClean="0"/>
              <a:t> = 0.31, p &gt; 0.5) and (H) resulted in a significant increase in BDNF levels (one-tailed t test).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37</a:t>
            </a:fld>
            <a:endParaRPr lang="en-US" dirty="0"/>
          </a:p>
        </p:txBody>
      </p:sp>
    </p:spTree>
    <p:extLst>
      <p:ext uri="{BB962C8B-B14F-4D97-AF65-F5344CB8AC3E}">
        <p14:creationId xmlns:p14="http://schemas.microsoft.com/office/powerpoint/2010/main" val="2945753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5. Increased VTA Dopamine Neuron Firing Mediates Susceptibility</a:t>
            </a:r>
          </a:p>
          <a:p>
            <a:r>
              <a:rPr lang="en-US" dirty="0" smtClean="0"/>
              <a:t>(D) Single-unit recordings of GFP-positive or GFP-negative VTA dopamine neurons in slice culture, showing that HSV-Kir2.1 and HSV-</a:t>
            </a:r>
            <a:r>
              <a:rPr lang="en-US" dirty="0" err="1" smtClean="0"/>
              <a:t>dnK</a:t>
            </a:r>
            <a:r>
              <a:rPr lang="en-US" dirty="0" smtClean="0"/>
              <a:t> are able to significantly modulate the spontaneous activity of VTA neurons in vitro (n = 3–5 mice/group, 20–30 neurons/group). (E) While the VTA-specific overexpression of HSV-GFP in Susceptible mice did not alleviate social avoidance (t</a:t>
            </a:r>
            <a:r>
              <a:rPr lang="en-US" baseline="-25000" dirty="0" smtClean="0"/>
              <a:t>11</a:t>
            </a:r>
            <a:r>
              <a:rPr lang="en-US" dirty="0" smtClean="0"/>
              <a:t> = 2.98, p &lt; 0.05), HSV-Kir2.1 promoted resilient behavior (t</a:t>
            </a:r>
            <a:r>
              <a:rPr lang="en-US" baseline="-25000" dirty="0" smtClean="0"/>
              <a:t>14</a:t>
            </a:r>
            <a:r>
              <a:rPr lang="en-US" dirty="0" smtClean="0"/>
              <a:t> = 0.30, p &gt; 0.3), and (F) resulted in a significant reduction in NAc BDNF levels (one-tailed t test). (G) An intra-VTA infusion of HSV-</a:t>
            </a:r>
            <a:r>
              <a:rPr lang="en-US" dirty="0" err="1" smtClean="0"/>
              <a:t>dnK</a:t>
            </a:r>
            <a:r>
              <a:rPr lang="en-US" dirty="0" smtClean="0"/>
              <a:t> decreased social interaction (produced a Susceptible phenotype) following a submaximal social defeat regimen (HSV-GFP: t</a:t>
            </a:r>
            <a:r>
              <a:rPr lang="en-US" baseline="-25000" dirty="0" smtClean="0"/>
              <a:t>10</a:t>
            </a:r>
            <a:r>
              <a:rPr lang="en-US" dirty="0" smtClean="0"/>
              <a:t> = 4.52, p &lt; 0.001; and HSV-</a:t>
            </a:r>
            <a:r>
              <a:rPr lang="en-US" dirty="0" err="1" smtClean="0"/>
              <a:t>dnK</a:t>
            </a:r>
            <a:r>
              <a:rPr lang="en-US" dirty="0" smtClean="0"/>
              <a:t>: t</a:t>
            </a:r>
            <a:r>
              <a:rPr lang="en-US" baseline="-25000" dirty="0" smtClean="0"/>
              <a:t>10</a:t>
            </a:r>
            <a:r>
              <a:rPr lang="en-US" dirty="0" smtClean="0"/>
              <a:t> = 0.31, p &gt; 0.5) and (H) resulted in a significant increase in BDNF levels (one-tailed t test). Bars represent mean + SE (n = 5–11), </a:t>
            </a:r>
            <a:r>
              <a:rPr lang="en-US" baseline="30000" dirty="0" smtClean="0"/>
              <a:t>∗</a:t>
            </a:r>
            <a:r>
              <a:rPr lang="en-US" dirty="0" smtClean="0"/>
              <a:t> indicates significant post hoc comparisons to respective control groups, </a:t>
            </a:r>
            <a:r>
              <a:rPr lang="en-US" baseline="30000" dirty="0" smtClean="0"/>
              <a:t>∗</a:t>
            </a:r>
            <a:r>
              <a:rPr lang="en-US" dirty="0" smtClean="0"/>
              <a:t>p &lt; 0.05, </a:t>
            </a:r>
            <a:r>
              <a:rPr lang="en-US" baseline="30000" dirty="0" smtClean="0"/>
              <a:t>∗∗</a:t>
            </a:r>
            <a:r>
              <a:rPr lang="en-US" dirty="0" smtClean="0"/>
              <a:t>p &lt; 0.01, </a:t>
            </a:r>
            <a:r>
              <a:rPr lang="en-US" baseline="30000" dirty="0" smtClean="0"/>
              <a:t>∗∗∗</a:t>
            </a:r>
            <a:r>
              <a:rPr lang="en-US" dirty="0" smtClean="0"/>
              <a:t>p &lt; 0.0001.</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38</a:t>
            </a:fld>
            <a:endParaRPr lang="en-US" dirty="0"/>
          </a:p>
        </p:txBody>
      </p:sp>
    </p:spTree>
    <p:extLst>
      <p:ext uri="{BB962C8B-B14F-4D97-AF65-F5344CB8AC3E}">
        <p14:creationId xmlns:p14="http://schemas.microsoft.com/office/powerpoint/2010/main" val="3130423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39</a:t>
            </a:fld>
            <a:endParaRPr lang="en-US" dirty="0"/>
          </a:p>
        </p:txBody>
      </p:sp>
    </p:spTree>
    <p:extLst>
      <p:ext uri="{BB962C8B-B14F-4D97-AF65-F5344CB8AC3E}">
        <p14:creationId xmlns:p14="http://schemas.microsoft.com/office/powerpoint/2010/main" val="1791471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40</a:t>
            </a:fld>
            <a:endParaRPr lang="en-US" dirty="0"/>
          </a:p>
        </p:txBody>
      </p:sp>
    </p:spTree>
    <p:extLst>
      <p:ext uri="{BB962C8B-B14F-4D97-AF65-F5344CB8AC3E}">
        <p14:creationId xmlns:p14="http://schemas.microsoft.com/office/powerpoint/2010/main" val="3744422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0243"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dirty="0" smtClean="0"/>
              <a:t>In NAc, ~40% MSNs express D1 &amp; D2Rs, but most = in NAc Shell</a:t>
            </a:r>
          </a:p>
        </p:txBody>
      </p:sp>
    </p:spTree>
    <p:extLst>
      <p:ext uri="{BB962C8B-B14F-4D97-AF65-F5344CB8AC3E}">
        <p14:creationId xmlns:p14="http://schemas.microsoft.com/office/powerpoint/2010/main" val="1285086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41</a:t>
            </a:fld>
            <a:endParaRPr lang="en-US" dirty="0"/>
          </a:p>
        </p:txBody>
      </p:sp>
    </p:spTree>
    <p:extLst>
      <p:ext uri="{BB962C8B-B14F-4D97-AF65-F5344CB8AC3E}">
        <p14:creationId xmlns:p14="http://schemas.microsoft.com/office/powerpoint/2010/main" val="3942599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42</a:t>
            </a:fld>
            <a:endParaRPr lang="en-US" dirty="0"/>
          </a:p>
        </p:txBody>
      </p:sp>
    </p:spTree>
    <p:extLst>
      <p:ext uri="{BB962C8B-B14F-4D97-AF65-F5344CB8AC3E}">
        <p14:creationId xmlns:p14="http://schemas.microsoft.com/office/powerpoint/2010/main" val="1776613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43</a:t>
            </a:fld>
            <a:endParaRPr lang="en-US" dirty="0"/>
          </a:p>
        </p:txBody>
      </p:sp>
    </p:spTree>
    <p:extLst>
      <p:ext uri="{BB962C8B-B14F-4D97-AF65-F5344CB8AC3E}">
        <p14:creationId xmlns:p14="http://schemas.microsoft.com/office/powerpoint/2010/main" val="394233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44</a:t>
            </a:fld>
            <a:endParaRPr lang="en-US" dirty="0"/>
          </a:p>
        </p:txBody>
      </p:sp>
    </p:spTree>
    <p:extLst>
      <p:ext uri="{BB962C8B-B14F-4D97-AF65-F5344CB8AC3E}">
        <p14:creationId xmlns:p14="http://schemas.microsoft.com/office/powerpoint/2010/main" val="870318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dirty="0" smtClean="0"/>
          </a:p>
        </p:txBody>
      </p:sp>
    </p:spTree>
    <p:extLst>
      <p:ext uri="{BB962C8B-B14F-4D97-AF65-F5344CB8AC3E}">
        <p14:creationId xmlns:p14="http://schemas.microsoft.com/office/powerpoint/2010/main" val="1085258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46</a:t>
            </a:fld>
            <a:endParaRPr lang="en-US" dirty="0"/>
          </a:p>
        </p:txBody>
      </p:sp>
    </p:spTree>
    <p:extLst>
      <p:ext uri="{BB962C8B-B14F-4D97-AF65-F5344CB8AC3E}">
        <p14:creationId xmlns:p14="http://schemas.microsoft.com/office/powerpoint/2010/main" val="35206285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IRES: Internal ribosomal entry site; enables translation </a:t>
            </a:r>
            <a:r>
              <a:rPr lang="en-US" dirty="0" err="1" smtClean="0"/>
              <a:t>intiation</a:t>
            </a:r>
            <a:r>
              <a:rPr lang="en-US" dirty="0" smtClean="0"/>
              <a:t> in middle of a</a:t>
            </a:r>
            <a:r>
              <a:rPr lang="en-US" baseline="0" dirty="0" smtClean="0"/>
              <a:t> mRNA sequence</a:t>
            </a:r>
          </a:p>
          <a:p>
            <a:endParaRPr lang="en-US" dirty="0" smtClean="0"/>
          </a:p>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47</a:t>
            </a:fld>
            <a:endParaRPr lang="en-US" dirty="0"/>
          </a:p>
        </p:txBody>
      </p:sp>
    </p:spTree>
    <p:extLst>
      <p:ext uri="{BB962C8B-B14F-4D97-AF65-F5344CB8AC3E}">
        <p14:creationId xmlns:p14="http://schemas.microsoft.com/office/powerpoint/2010/main" val="1210896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IRES: Internal ribosomal entry site; enables translation </a:t>
            </a:r>
            <a:r>
              <a:rPr lang="en-US" dirty="0" err="1" smtClean="0"/>
              <a:t>intiation</a:t>
            </a:r>
            <a:r>
              <a:rPr lang="en-US" dirty="0" smtClean="0"/>
              <a:t> in middle of a</a:t>
            </a:r>
            <a:r>
              <a:rPr lang="en-US" baseline="0" dirty="0" smtClean="0"/>
              <a:t> mRNA sequence</a:t>
            </a:r>
          </a:p>
          <a:p>
            <a:endParaRPr lang="en-US" dirty="0" smtClean="0"/>
          </a:p>
          <a:p>
            <a:r>
              <a:rPr lang="en-US" b="1" dirty="0" smtClean="0"/>
              <a:t>a</a:t>
            </a:r>
            <a:r>
              <a:rPr lang="en-US" dirty="0" smtClean="0"/>
              <a:t>, </a:t>
            </a:r>
            <a:r>
              <a:rPr lang="en-US" dirty="0" err="1" smtClean="0"/>
              <a:t>Cre</a:t>
            </a:r>
            <a:r>
              <a:rPr lang="en-US" dirty="0" smtClean="0"/>
              <a:t>-dependent AAV. </a:t>
            </a:r>
            <a:r>
              <a:rPr lang="en-US" b="1" dirty="0" smtClean="0"/>
              <a:t>b</a:t>
            </a:r>
            <a:r>
              <a:rPr lang="en-US" dirty="0" smtClean="0"/>
              <a:t>, Confocal images of midbrain dopamine neurons. Orange dotted lines, location of </a:t>
            </a:r>
            <a:r>
              <a:rPr lang="en-US" dirty="0" err="1" smtClean="0"/>
              <a:t>fibre</a:t>
            </a:r>
            <a:r>
              <a:rPr lang="en-US" dirty="0" smtClean="0"/>
              <a:t> optic. Bottom, images of VTA neurons directly below </a:t>
            </a:r>
            <a:r>
              <a:rPr lang="en-US" dirty="0" err="1" smtClean="0"/>
              <a:t>fibre</a:t>
            </a:r>
            <a:r>
              <a:rPr lang="en-US" dirty="0" smtClean="0"/>
              <a:t> track. </a:t>
            </a:r>
            <a:r>
              <a:rPr lang="en-US" b="1" dirty="0" smtClean="0"/>
              <a:t>c</a:t>
            </a:r>
            <a:r>
              <a:rPr lang="en-US" dirty="0" smtClean="0"/>
              <a:t>, </a:t>
            </a:r>
            <a:r>
              <a:rPr lang="en-US" dirty="0" err="1" smtClean="0"/>
              <a:t>Photoinhibition</a:t>
            </a:r>
            <a:r>
              <a:rPr lang="en-US" dirty="0" smtClean="0"/>
              <a:t> of VTA dopamine neurons acutely reduces escape-related </a:t>
            </a:r>
            <a:r>
              <a:rPr lang="en-US" dirty="0" err="1" smtClean="0"/>
              <a:t>behaviour</a:t>
            </a:r>
            <a:r>
              <a:rPr lang="en-US" dirty="0" smtClean="0"/>
              <a:t>. Two-way ANOVA demonstrates the group-by-light epoch interaction (interaction of the experimental-group factor and light-condition factor in the test), </a:t>
            </a:r>
            <a:r>
              <a:rPr lang="en-US" i="1" dirty="0" smtClean="0"/>
              <a:t>F</a:t>
            </a:r>
            <a:r>
              <a:rPr lang="en-US" baseline="-25000" dirty="0" smtClean="0"/>
              <a:t>4,38</a:t>
            </a:r>
            <a:r>
              <a:rPr lang="en-US" dirty="0" smtClean="0"/>
              <a:t> = 3.95, </a:t>
            </a:r>
            <a:r>
              <a:rPr lang="en-US" i="1" dirty="0" smtClean="0"/>
              <a:t>P</a:t>
            </a:r>
            <a:r>
              <a:rPr lang="en-US" dirty="0" smtClean="0"/>
              <a:t> = 0.00089; Bonferroni post-hoc test shows reduced struggling in the eNpHR3.0 group relative to the eYFP group, *</a:t>
            </a:r>
            <a:r>
              <a:rPr lang="en-US" i="1" dirty="0" smtClean="0"/>
              <a:t>P</a:t>
            </a:r>
            <a:r>
              <a:rPr lang="en-US" dirty="0" smtClean="0"/>
              <a:t> &lt; 0.05. Error bars, </a:t>
            </a:r>
            <a:r>
              <a:rPr lang="en-US" dirty="0" err="1" smtClean="0"/>
              <a:t>s.e.m</a:t>
            </a:r>
            <a:r>
              <a:rPr lang="en-US" dirty="0" smtClean="0"/>
              <a:t>. </a:t>
            </a:r>
            <a:r>
              <a:rPr lang="en-US" b="1" dirty="0" smtClean="0"/>
              <a:t>d</a:t>
            </a:r>
            <a:r>
              <a:rPr lang="en-US" dirty="0" smtClean="0"/>
              <a:t>, Inhibition of VTA dopamine neurons does not produce a significant difference in open-field locomotion; two-way ANOVA did not demonstrate a significant group-by-light epoch interaction, </a:t>
            </a:r>
            <a:r>
              <a:rPr lang="en-US" i="1" dirty="0" smtClean="0"/>
              <a:t>F</a:t>
            </a:r>
            <a:r>
              <a:rPr lang="en-US" baseline="-25000" dirty="0" smtClean="0"/>
              <a:t>3,48</a:t>
            </a:r>
            <a:r>
              <a:rPr lang="en-US" dirty="0" smtClean="0"/>
              <a:t> = 1.76, </a:t>
            </a:r>
            <a:r>
              <a:rPr lang="en-US" i="1" dirty="0" smtClean="0"/>
              <a:t>P</a:t>
            </a:r>
            <a:r>
              <a:rPr lang="en-US" dirty="0" smtClean="0"/>
              <a:t> = 0.17. Error bars, </a:t>
            </a:r>
            <a:r>
              <a:rPr lang="en-US" dirty="0" err="1" smtClean="0"/>
              <a:t>s.e.m</a:t>
            </a:r>
            <a:r>
              <a:rPr lang="en-US" dirty="0" smtClean="0"/>
              <a:t>. </a:t>
            </a:r>
            <a:r>
              <a:rPr lang="en-US" b="1" dirty="0" smtClean="0"/>
              <a:t>e</a:t>
            </a:r>
            <a:r>
              <a:rPr lang="en-US" dirty="0" smtClean="0"/>
              <a:t>, Schematic and results of the 90-min sucrose-preference test. </a:t>
            </a:r>
            <a:r>
              <a:rPr lang="en-US" dirty="0" err="1" smtClean="0"/>
              <a:t>Photoinhibition</a:t>
            </a:r>
            <a:r>
              <a:rPr lang="en-US" dirty="0" smtClean="0"/>
              <a:t> of VTA dopamine neurons acutely reduces sucrose preference; two-way ANOVA revealed that opsin expression has a significant effect, </a:t>
            </a:r>
            <a:r>
              <a:rPr lang="en-US" i="1" dirty="0" smtClean="0"/>
              <a:t>F</a:t>
            </a:r>
            <a:r>
              <a:rPr lang="en-US" baseline="-25000" dirty="0" smtClean="0"/>
              <a:t>1,42</a:t>
            </a:r>
            <a:r>
              <a:rPr lang="en-US" dirty="0" smtClean="0"/>
              <a:t> = 6.31, </a:t>
            </a:r>
            <a:r>
              <a:rPr lang="en-US" i="1" dirty="0" smtClean="0"/>
              <a:t>P</a:t>
            </a:r>
            <a:r>
              <a:rPr lang="en-US" dirty="0" smtClean="0"/>
              <a:t> = 0.016; Bonferroni post-hoc test revealed significant differences between groups only in the light-on epoch, *</a:t>
            </a:r>
            <a:r>
              <a:rPr lang="en-US" i="1" dirty="0" smtClean="0"/>
              <a:t>P</a:t>
            </a:r>
            <a:r>
              <a:rPr lang="en-US" dirty="0" smtClean="0"/>
              <a:t> &lt; 0.05. Error bars, </a:t>
            </a:r>
            <a:r>
              <a:rPr lang="en-US" dirty="0" err="1" smtClean="0"/>
              <a:t>s.e.m</a:t>
            </a:r>
            <a:r>
              <a:rPr lang="en-US" dirty="0" smtClean="0"/>
              <a:t>. Off, light off; On, light on; WPRE; woodchuck hepatitis virus post-transcriptional regulatory element.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48</a:t>
            </a:fld>
            <a:endParaRPr lang="en-US" dirty="0"/>
          </a:p>
        </p:txBody>
      </p:sp>
    </p:spTree>
    <p:extLst>
      <p:ext uri="{BB962C8B-B14F-4D97-AF65-F5344CB8AC3E}">
        <p14:creationId xmlns:p14="http://schemas.microsoft.com/office/powerpoint/2010/main" val="2063096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IRES: Internal ribosomal entry site; enables translation </a:t>
            </a:r>
            <a:r>
              <a:rPr lang="en-US" dirty="0" err="1" smtClean="0"/>
              <a:t>intiation</a:t>
            </a:r>
            <a:r>
              <a:rPr lang="en-US" dirty="0" smtClean="0"/>
              <a:t> in middle of a</a:t>
            </a:r>
            <a:r>
              <a:rPr lang="en-US" baseline="0" dirty="0" smtClean="0"/>
              <a:t> mRNA sequence</a:t>
            </a:r>
          </a:p>
          <a:p>
            <a:endParaRPr lang="en-US" dirty="0" smtClean="0"/>
          </a:p>
          <a:p>
            <a:r>
              <a:rPr lang="en-US" b="1" dirty="0" smtClean="0"/>
              <a:t>a</a:t>
            </a:r>
            <a:r>
              <a:rPr lang="en-US" dirty="0" smtClean="0"/>
              <a:t>, </a:t>
            </a:r>
            <a:r>
              <a:rPr lang="en-US" dirty="0" err="1" smtClean="0"/>
              <a:t>Cre</a:t>
            </a:r>
            <a:r>
              <a:rPr lang="en-US" dirty="0" smtClean="0"/>
              <a:t>-dependent AAV. </a:t>
            </a:r>
            <a:r>
              <a:rPr lang="en-US" b="1" dirty="0" smtClean="0"/>
              <a:t>b</a:t>
            </a:r>
            <a:r>
              <a:rPr lang="en-US" dirty="0" smtClean="0"/>
              <a:t>, Confocal images of midbrain dopamine neurons. Orange dotted lines, location of </a:t>
            </a:r>
            <a:r>
              <a:rPr lang="en-US" dirty="0" err="1" smtClean="0"/>
              <a:t>fibre</a:t>
            </a:r>
            <a:r>
              <a:rPr lang="en-US" dirty="0" smtClean="0"/>
              <a:t> optic. Bottom, images of VTA neurons directly below </a:t>
            </a:r>
            <a:r>
              <a:rPr lang="en-US" dirty="0" err="1" smtClean="0"/>
              <a:t>fibre</a:t>
            </a:r>
            <a:r>
              <a:rPr lang="en-US" dirty="0" smtClean="0"/>
              <a:t> track. </a:t>
            </a:r>
            <a:r>
              <a:rPr lang="en-US" b="1" dirty="0" smtClean="0"/>
              <a:t>c</a:t>
            </a:r>
            <a:r>
              <a:rPr lang="en-US" dirty="0" smtClean="0"/>
              <a:t>, </a:t>
            </a:r>
            <a:r>
              <a:rPr lang="en-US" dirty="0" err="1" smtClean="0"/>
              <a:t>Photoinhibition</a:t>
            </a:r>
            <a:r>
              <a:rPr lang="en-US" dirty="0" smtClean="0"/>
              <a:t> of VTA dopamine neurons acutely reduces escape-related </a:t>
            </a:r>
            <a:r>
              <a:rPr lang="en-US" dirty="0" err="1" smtClean="0"/>
              <a:t>behaviour</a:t>
            </a:r>
            <a:r>
              <a:rPr lang="en-US" dirty="0" smtClean="0"/>
              <a:t>. Two-way ANOVA demonstrates the group-by-light epoch interaction (interaction of the experimental-group factor and light-condition factor in the test), </a:t>
            </a:r>
            <a:r>
              <a:rPr lang="en-US" i="1" dirty="0" smtClean="0"/>
              <a:t>F</a:t>
            </a:r>
            <a:r>
              <a:rPr lang="en-US" baseline="-25000" dirty="0" smtClean="0"/>
              <a:t>4,38</a:t>
            </a:r>
            <a:r>
              <a:rPr lang="en-US" dirty="0" smtClean="0"/>
              <a:t> = 3.95, </a:t>
            </a:r>
            <a:r>
              <a:rPr lang="en-US" i="1" dirty="0" smtClean="0"/>
              <a:t>P</a:t>
            </a:r>
            <a:r>
              <a:rPr lang="en-US" dirty="0" smtClean="0"/>
              <a:t> = 0.00089; Bonferroni post-hoc test shows reduced struggling in the eNpHR3.0 group relative to the eYFP group, *</a:t>
            </a:r>
            <a:r>
              <a:rPr lang="en-US" i="1" dirty="0" smtClean="0"/>
              <a:t>P</a:t>
            </a:r>
            <a:r>
              <a:rPr lang="en-US" dirty="0" smtClean="0"/>
              <a:t> &lt; 0.05. Error bars, </a:t>
            </a:r>
            <a:r>
              <a:rPr lang="en-US" dirty="0" err="1" smtClean="0"/>
              <a:t>s.e.m</a:t>
            </a:r>
            <a:r>
              <a:rPr lang="en-US" dirty="0" smtClean="0"/>
              <a:t>. </a:t>
            </a:r>
            <a:r>
              <a:rPr lang="en-US" b="1" dirty="0" smtClean="0"/>
              <a:t>d</a:t>
            </a:r>
            <a:r>
              <a:rPr lang="en-US" dirty="0" smtClean="0"/>
              <a:t>, Inhibition of VTA dopamine neurons does not produce a significant difference in open-field locomotion; two-way ANOVA did not demonstrate a significant group-by-light epoch interaction, </a:t>
            </a:r>
            <a:r>
              <a:rPr lang="en-US" i="1" dirty="0" smtClean="0"/>
              <a:t>F</a:t>
            </a:r>
            <a:r>
              <a:rPr lang="en-US" baseline="-25000" dirty="0" smtClean="0"/>
              <a:t>3,48</a:t>
            </a:r>
            <a:r>
              <a:rPr lang="en-US" dirty="0" smtClean="0"/>
              <a:t> = 1.76, </a:t>
            </a:r>
            <a:r>
              <a:rPr lang="en-US" i="1" dirty="0" smtClean="0"/>
              <a:t>P</a:t>
            </a:r>
            <a:r>
              <a:rPr lang="en-US" dirty="0" smtClean="0"/>
              <a:t> = 0.17. Error bars, </a:t>
            </a:r>
            <a:r>
              <a:rPr lang="en-US" dirty="0" err="1" smtClean="0"/>
              <a:t>s.e.m</a:t>
            </a:r>
            <a:r>
              <a:rPr lang="en-US" dirty="0" smtClean="0"/>
              <a:t>. </a:t>
            </a:r>
            <a:r>
              <a:rPr lang="en-US" b="1" dirty="0" smtClean="0"/>
              <a:t>e</a:t>
            </a:r>
            <a:r>
              <a:rPr lang="en-US" dirty="0" smtClean="0"/>
              <a:t>, Schematic and results of the 90-min sucrose-preference test. </a:t>
            </a:r>
            <a:r>
              <a:rPr lang="en-US" dirty="0" err="1" smtClean="0"/>
              <a:t>Photoinhibition</a:t>
            </a:r>
            <a:r>
              <a:rPr lang="en-US" dirty="0" smtClean="0"/>
              <a:t> of VTA dopamine neurons acutely reduces sucrose preference; two-way ANOVA revealed that opsin expression has a significant effect, </a:t>
            </a:r>
            <a:r>
              <a:rPr lang="en-US" i="1" dirty="0" smtClean="0"/>
              <a:t>F</a:t>
            </a:r>
            <a:r>
              <a:rPr lang="en-US" baseline="-25000" dirty="0" smtClean="0"/>
              <a:t>1,42</a:t>
            </a:r>
            <a:r>
              <a:rPr lang="en-US" dirty="0" smtClean="0"/>
              <a:t> = 6.31, </a:t>
            </a:r>
            <a:r>
              <a:rPr lang="en-US" i="1" dirty="0" smtClean="0"/>
              <a:t>P</a:t>
            </a:r>
            <a:r>
              <a:rPr lang="en-US" dirty="0" smtClean="0"/>
              <a:t> = 0.016; Bonferroni post-hoc test revealed significant differences between groups only in the light-on epoch, *</a:t>
            </a:r>
            <a:r>
              <a:rPr lang="en-US" i="1" dirty="0" smtClean="0"/>
              <a:t>P</a:t>
            </a:r>
            <a:r>
              <a:rPr lang="en-US" dirty="0" smtClean="0"/>
              <a:t> &lt; 0.05. Error bars, </a:t>
            </a:r>
            <a:r>
              <a:rPr lang="en-US" dirty="0" err="1" smtClean="0"/>
              <a:t>s.e.m</a:t>
            </a:r>
            <a:r>
              <a:rPr lang="en-US" dirty="0" smtClean="0"/>
              <a:t>. Off, light off; On, light on; WPRE; woodchuck hepatitis virus post-transcriptional regulatory element.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49</a:t>
            </a:fld>
            <a:endParaRPr lang="en-US" dirty="0"/>
          </a:p>
        </p:txBody>
      </p:sp>
    </p:spTree>
    <p:extLst>
      <p:ext uri="{BB962C8B-B14F-4D97-AF65-F5344CB8AC3E}">
        <p14:creationId xmlns:p14="http://schemas.microsoft.com/office/powerpoint/2010/main" val="1089616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t>
            </a:r>
            <a:r>
              <a:rPr lang="en-US" dirty="0" smtClean="0"/>
              <a:t>, </a:t>
            </a:r>
            <a:r>
              <a:rPr lang="en-US" dirty="0" err="1" smtClean="0"/>
              <a:t>Photoinhibition</a:t>
            </a:r>
            <a:r>
              <a:rPr lang="en-US" dirty="0" smtClean="0"/>
              <a:t> of VTA dopamine neurons acutely reduces escape-related </a:t>
            </a:r>
            <a:r>
              <a:rPr lang="en-US" dirty="0" err="1" smtClean="0"/>
              <a:t>behaviour</a:t>
            </a:r>
            <a:r>
              <a:rPr lang="en-US" dirty="0" smtClean="0"/>
              <a:t>. Two-way ANOVA demonstrates the group-by-light epoch interaction (interaction of the experimental-group factor and light-condition factor in the test), </a:t>
            </a:r>
            <a:r>
              <a:rPr lang="en-US" i="1" dirty="0" smtClean="0"/>
              <a:t>F</a:t>
            </a:r>
            <a:r>
              <a:rPr lang="en-US" baseline="-25000" dirty="0" smtClean="0"/>
              <a:t>4,38</a:t>
            </a:r>
            <a:r>
              <a:rPr lang="en-US" dirty="0" smtClean="0"/>
              <a:t> = 3.95, </a:t>
            </a:r>
            <a:r>
              <a:rPr lang="en-US" i="1" dirty="0" smtClean="0"/>
              <a:t>P</a:t>
            </a:r>
            <a:r>
              <a:rPr lang="en-US" dirty="0" smtClean="0"/>
              <a:t> = 0.00089; Bonferroni post-hoc test shows reduced struggling in the eNpHR3.0 group relative to the eYFP group, *</a:t>
            </a:r>
            <a:r>
              <a:rPr lang="en-US" i="1" dirty="0" smtClean="0"/>
              <a:t>P</a:t>
            </a:r>
            <a:r>
              <a:rPr lang="en-US" dirty="0" smtClean="0"/>
              <a:t> &lt; 0.05. Error bars, </a:t>
            </a:r>
            <a:r>
              <a:rPr lang="en-US" dirty="0" err="1" smtClean="0"/>
              <a:t>s.e.m</a:t>
            </a:r>
            <a:r>
              <a:rPr lang="en-US" dirty="0" smtClean="0"/>
              <a:t>. </a:t>
            </a:r>
            <a:r>
              <a:rPr lang="en-US" b="1" dirty="0" smtClean="0"/>
              <a:t>d</a:t>
            </a:r>
            <a:r>
              <a:rPr lang="en-US" dirty="0" smtClean="0"/>
              <a:t>, Inhibition of VTA dopamine neurons does not produce a significant difference in open-field locomotion; two-way ANOVA did not demonstrate a significant group-by-light epoch interaction, </a:t>
            </a:r>
            <a:r>
              <a:rPr lang="en-US" i="1" dirty="0" smtClean="0"/>
              <a:t>F</a:t>
            </a:r>
            <a:r>
              <a:rPr lang="en-US" baseline="-25000" dirty="0" smtClean="0"/>
              <a:t>3,48</a:t>
            </a:r>
            <a:r>
              <a:rPr lang="en-US" dirty="0" smtClean="0"/>
              <a:t> = 1.76, </a:t>
            </a:r>
            <a:r>
              <a:rPr lang="en-US" i="1" dirty="0" smtClean="0"/>
              <a:t>P</a:t>
            </a:r>
            <a:r>
              <a:rPr lang="en-US" dirty="0" smtClean="0"/>
              <a:t> = 0.17. Error bars, </a:t>
            </a:r>
            <a:r>
              <a:rPr lang="en-US" dirty="0" err="1" smtClean="0"/>
              <a:t>s.e.m</a:t>
            </a:r>
            <a:r>
              <a:rPr lang="en-US" dirty="0" smtClean="0"/>
              <a:t>. </a:t>
            </a:r>
            <a:r>
              <a:rPr lang="en-US" b="1" dirty="0" smtClean="0"/>
              <a:t>e</a:t>
            </a:r>
            <a:r>
              <a:rPr lang="en-US" dirty="0" smtClean="0"/>
              <a:t>, Schematic and results of the 90-min sucrose-preference test. </a:t>
            </a:r>
            <a:r>
              <a:rPr lang="en-US" dirty="0" err="1" smtClean="0"/>
              <a:t>Photoinhibition</a:t>
            </a:r>
            <a:r>
              <a:rPr lang="en-US" dirty="0" smtClean="0"/>
              <a:t> of VTA dopamine neurons acutely reduces sucrose preference; two-way ANOVA revealed that opsin expression has a significant effect, </a:t>
            </a:r>
            <a:r>
              <a:rPr lang="en-US" i="1" dirty="0" smtClean="0"/>
              <a:t>F</a:t>
            </a:r>
            <a:r>
              <a:rPr lang="en-US" baseline="-25000" dirty="0" smtClean="0"/>
              <a:t>1,42</a:t>
            </a:r>
            <a:r>
              <a:rPr lang="en-US" dirty="0" smtClean="0"/>
              <a:t> = 6.31, </a:t>
            </a:r>
            <a:r>
              <a:rPr lang="en-US" i="1" dirty="0" smtClean="0"/>
              <a:t>P</a:t>
            </a:r>
            <a:r>
              <a:rPr lang="en-US" dirty="0" smtClean="0"/>
              <a:t> = 0.016; Bonferroni post-hoc test revealed significant differences between groups only in the light-on epoch, *</a:t>
            </a:r>
            <a:r>
              <a:rPr lang="en-US" i="1" dirty="0" smtClean="0"/>
              <a:t>P</a:t>
            </a:r>
            <a:r>
              <a:rPr lang="en-US" dirty="0" smtClean="0"/>
              <a:t> &lt; 0.05. Error bars, </a:t>
            </a:r>
            <a:r>
              <a:rPr lang="en-US" dirty="0" err="1" smtClean="0"/>
              <a:t>s.e.m</a:t>
            </a:r>
            <a:r>
              <a:rPr lang="en-US" dirty="0" smtClean="0"/>
              <a:t>. Off, light off; On, light on; WPRE; woodchuck hepatitis virus post-transcriptional regulatory element.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50</a:t>
            </a:fld>
            <a:endParaRPr lang="en-US" dirty="0"/>
          </a:p>
        </p:txBody>
      </p:sp>
    </p:spTree>
    <p:extLst>
      <p:ext uri="{BB962C8B-B14F-4D97-AF65-F5344CB8AC3E}">
        <p14:creationId xmlns:p14="http://schemas.microsoft.com/office/powerpoint/2010/main" val="328959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altLang="en-US" dirty="0" smtClean="0"/>
              <a:t>In NAc, ~40% MSNs express D1 &amp; D2Rs, but most = in NAc Shell</a:t>
            </a:r>
          </a:p>
        </p:txBody>
      </p:sp>
    </p:spTree>
    <p:extLst>
      <p:ext uri="{BB962C8B-B14F-4D97-AF65-F5344CB8AC3E}">
        <p14:creationId xmlns:p14="http://schemas.microsoft.com/office/powerpoint/2010/main" val="24286328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Experimental groups. </a:t>
            </a:r>
            <a:r>
              <a:rPr lang="en-US" b="1" dirty="0" smtClean="0"/>
              <a:t>b</a:t>
            </a:r>
            <a:r>
              <a:rPr lang="en-US" dirty="0" smtClean="0"/>
              <a:t>, Schematic of illumination pattern; 473-nm light used to elicit phasic bursts of activity in ChR2-expressing VTA dopamine neurons. </a:t>
            </a:r>
            <a:r>
              <a:rPr lang="en-US" b="1" dirty="0" smtClean="0"/>
              <a:t>c</a:t>
            </a:r>
            <a:r>
              <a:rPr lang="en-US" dirty="0" smtClean="0"/>
              <a:t>, Phasic illumination of VTA dopamine neurons rescues stress-induced reduction in struggling on TST in ChR2 CMS but not eYFP CMS mice (**</a:t>
            </a:r>
            <a:r>
              <a:rPr lang="en-US" i="1" dirty="0" smtClean="0"/>
              <a:t>P</a:t>
            </a:r>
            <a:r>
              <a:rPr lang="en-US" dirty="0" smtClean="0"/>
              <a:t> &lt; 0.001; eYFP CMS = 26.8 s ± 3.5 s; ChR2 CMS = 28.0 s ± 2.7 s; ChR2 non-CMS = 55.63 s ± 4.4 s; eYFP non-CMS = 56.0 s ± 4.7 s). Two-way ANOVA revealed a significant group-by-light epoch interaction (</a:t>
            </a:r>
            <a:r>
              <a:rPr lang="en-US" i="1" dirty="0" smtClean="0"/>
              <a:t>F</a:t>
            </a:r>
            <a:r>
              <a:rPr lang="en-US" baseline="-25000" dirty="0" smtClean="0"/>
              <a:t>6,134</a:t>
            </a:r>
            <a:r>
              <a:rPr lang="en-US" dirty="0" smtClean="0"/>
              <a:t> = 6.04, </a:t>
            </a:r>
            <a:r>
              <a:rPr lang="en-US" i="1" dirty="0" smtClean="0"/>
              <a:t>P</a:t>
            </a:r>
            <a:r>
              <a:rPr lang="en-US" dirty="0" smtClean="0"/>
              <a:t> &lt; 0.0001) and a significant influence of experimental condition on performance as revealed by one-way ANOVA (</a:t>
            </a:r>
            <a:r>
              <a:rPr lang="en-US" i="1" dirty="0" smtClean="0"/>
              <a:t>F</a:t>
            </a:r>
            <a:r>
              <a:rPr lang="en-US" baseline="-25000" dirty="0" smtClean="0"/>
              <a:t>3,67</a:t>
            </a:r>
            <a:r>
              <a:rPr lang="en-US" dirty="0" smtClean="0"/>
              <a:t> = 6.20, </a:t>
            </a:r>
            <a:r>
              <a:rPr lang="en-US" i="1" dirty="0" smtClean="0"/>
              <a:t>P</a:t>
            </a:r>
            <a:r>
              <a:rPr lang="en-US" dirty="0" smtClean="0"/>
              <a:t> = 0.0009; Bonferroni post-hoc test). Error bars, </a:t>
            </a:r>
            <a:r>
              <a:rPr lang="en-US" dirty="0" err="1" smtClean="0"/>
              <a:t>s.e.m</a:t>
            </a:r>
            <a:r>
              <a:rPr lang="en-US" dirty="0" smtClean="0"/>
              <a:t>. </a:t>
            </a:r>
            <a:r>
              <a:rPr lang="en-US" b="1" dirty="0" smtClean="0"/>
              <a:t>d</a:t>
            </a:r>
            <a:r>
              <a:rPr lang="en-US" dirty="0" smtClean="0"/>
              <a:t>, Illumination parameters, as used in the TST, did not change locomotor activity in the open field, with no significant group-by-epoch interaction in two-way ANOVA (</a:t>
            </a:r>
            <a:r>
              <a:rPr lang="en-US" i="1" dirty="0" smtClean="0"/>
              <a:t>F</a:t>
            </a:r>
            <a:r>
              <a:rPr lang="en-US" baseline="-25000" dirty="0" smtClean="0"/>
              <a:t>9,152</a:t>
            </a:r>
            <a:r>
              <a:rPr lang="en-US" dirty="0" smtClean="0"/>
              <a:t> = 0.99, </a:t>
            </a:r>
            <a:r>
              <a:rPr lang="en-US" i="1" dirty="0" smtClean="0"/>
              <a:t>P</a:t>
            </a:r>
            <a:r>
              <a:rPr lang="en-US" dirty="0" smtClean="0"/>
              <a:t> = 0.4493), and no detectable differences revealed by Bonferroni post-hoc tests on the same timescale. Error bars, </a:t>
            </a:r>
            <a:r>
              <a:rPr lang="en-US" dirty="0" err="1" smtClean="0"/>
              <a:t>s.e.m</a:t>
            </a:r>
            <a:r>
              <a:rPr lang="en-US" dirty="0" smtClean="0"/>
              <a:t>. </a:t>
            </a:r>
            <a:r>
              <a:rPr lang="en-US" b="1" dirty="0" smtClean="0"/>
              <a:t>e</a:t>
            </a:r>
            <a:r>
              <a:rPr lang="en-US" dirty="0" smtClean="0"/>
              <a:t>, Phasic activation of VTA dopamine neurons rescued the stress-induced decrease in sucrose preference in ChR2 CMS, but not eYFP CMS mice; one-way ANOVA, Dunn’s post-hoc test comparing baseline to light-on epoch, </a:t>
            </a:r>
            <a:r>
              <a:rPr lang="en-US" i="1" dirty="0" smtClean="0"/>
              <a:t>P</a:t>
            </a:r>
            <a:r>
              <a:rPr lang="en-US" dirty="0" smtClean="0"/>
              <a:t> &lt; 0.01 for ChR2 CMS mice, </a:t>
            </a:r>
            <a:r>
              <a:rPr lang="en-US" i="1" dirty="0" smtClean="0"/>
              <a:t>P</a:t>
            </a:r>
            <a:r>
              <a:rPr lang="en-US" dirty="0" smtClean="0"/>
              <a:t> = 0.2851 for eYFP CMS mice. Two-way ANOVA revealed a significant group-by-light epoch interaction (</a:t>
            </a:r>
            <a:r>
              <a:rPr lang="en-US" i="1" dirty="0" smtClean="0"/>
              <a:t>F</a:t>
            </a:r>
            <a:r>
              <a:rPr lang="en-US" baseline="-25000" dirty="0" smtClean="0"/>
              <a:t>6,62</a:t>
            </a:r>
            <a:r>
              <a:rPr lang="en-US" dirty="0" smtClean="0"/>
              <a:t> = 4.33, </a:t>
            </a:r>
            <a:r>
              <a:rPr lang="en-US" i="1" dirty="0" smtClean="0"/>
              <a:t>P</a:t>
            </a:r>
            <a:r>
              <a:rPr lang="en-US" dirty="0" smtClean="0"/>
              <a:t> = 0.001), and a significant influence of experimental condition on performance was revealed by one-way ANOVA (</a:t>
            </a:r>
            <a:r>
              <a:rPr lang="en-US" i="1" dirty="0" smtClean="0"/>
              <a:t>F</a:t>
            </a:r>
            <a:r>
              <a:rPr lang="en-US" baseline="-25000" dirty="0" smtClean="0"/>
              <a:t>3,31</a:t>
            </a:r>
            <a:r>
              <a:rPr lang="en-US" dirty="0" smtClean="0"/>
              <a:t> = 3.40, </a:t>
            </a:r>
            <a:r>
              <a:rPr lang="en-US" i="1" dirty="0" smtClean="0"/>
              <a:t>P</a:t>
            </a:r>
            <a:r>
              <a:rPr lang="en-US" dirty="0" smtClean="0"/>
              <a:t> = 0.0299); **</a:t>
            </a:r>
            <a:r>
              <a:rPr lang="en-US" i="1" dirty="0" smtClean="0"/>
              <a:t>P</a:t>
            </a:r>
            <a:r>
              <a:rPr lang="en-US" dirty="0" smtClean="0"/>
              <a:t> &lt; 0.01 for ChR2 CMS mice. Error bars, </a:t>
            </a:r>
            <a:r>
              <a:rPr lang="en-US" dirty="0" err="1" smtClean="0"/>
              <a:t>s.e.m</a:t>
            </a:r>
            <a:r>
              <a:rPr lang="en-US" dirty="0" smtClean="0"/>
              <a: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51</a:t>
            </a:fld>
            <a:endParaRPr lang="en-US" dirty="0"/>
          </a:p>
        </p:txBody>
      </p:sp>
    </p:spTree>
    <p:extLst>
      <p:ext uri="{BB962C8B-B14F-4D97-AF65-F5344CB8AC3E}">
        <p14:creationId xmlns:p14="http://schemas.microsoft.com/office/powerpoint/2010/main" val="1544518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Experimental groups. </a:t>
            </a:r>
            <a:r>
              <a:rPr lang="en-US" b="1" dirty="0" smtClean="0"/>
              <a:t>b</a:t>
            </a:r>
            <a:r>
              <a:rPr lang="en-US" dirty="0" smtClean="0"/>
              <a:t>, Schematic of illumination pattern; 473-nm light used to elicit phasic bursts of activity in ChR2-expressing VTA dopamine neurons. </a:t>
            </a:r>
            <a:r>
              <a:rPr lang="en-US" b="1" dirty="0" smtClean="0"/>
              <a:t>c</a:t>
            </a:r>
            <a:r>
              <a:rPr lang="en-US" dirty="0" smtClean="0"/>
              <a:t>, Phasic illumination of VTA dopamine neurons rescues stress-induced reduction in struggling on TST in ChR2 CMS but not eYFP CMS mice (**</a:t>
            </a:r>
            <a:r>
              <a:rPr lang="en-US" i="1" dirty="0" smtClean="0"/>
              <a:t>P</a:t>
            </a:r>
            <a:r>
              <a:rPr lang="en-US" dirty="0" smtClean="0"/>
              <a:t> &lt; 0.001; eYFP CMS = 26.8 s ± 3.5 s; ChR2 CMS = 28.0 s ± 2.7 s; ChR2 non-CMS = 55.63 s ± 4.4 s; eYFP non-CMS = 56.0 s ± 4.7 s). Two-way ANOVA revealed a significant group-by-light epoch interaction (</a:t>
            </a:r>
            <a:r>
              <a:rPr lang="en-US" i="1" dirty="0" smtClean="0"/>
              <a:t>F</a:t>
            </a:r>
            <a:r>
              <a:rPr lang="en-US" baseline="-25000" dirty="0" smtClean="0"/>
              <a:t>6,134</a:t>
            </a:r>
            <a:r>
              <a:rPr lang="en-US" dirty="0" smtClean="0"/>
              <a:t> = 6.04, </a:t>
            </a:r>
            <a:r>
              <a:rPr lang="en-US" i="1" dirty="0" smtClean="0"/>
              <a:t>P</a:t>
            </a:r>
            <a:r>
              <a:rPr lang="en-US" dirty="0" smtClean="0"/>
              <a:t> &lt; 0.0001) and a significant influence of experimental condition on performance as revealed by one-way ANOVA (</a:t>
            </a:r>
            <a:r>
              <a:rPr lang="en-US" i="1" dirty="0" smtClean="0"/>
              <a:t>F</a:t>
            </a:r>
            <a:r>
              <a:rPr lang="en-US" baseline="-25000" dirty="0" smtClean="0"/>
              <a:t>3,67</a:t>
            </a:r>
            <a:r>
              <a:rPr lang="en-US" dirty="0" smtClean="0"/>
              <a:t> = 6.20, </a:t>
            </a:r>
            <a:r>
              <a:rPr lang="en-US" i="1" dirty="0" smtClean="0"/>
              <a:t>P</a:t>
            </a:r>
            <a:r>
              <a:rPr lang="en-US" dirty="0" smtClean="0"/>
              <a:t> = 0.0009; Bonferroni post-hoc test). Error bars, </a:t>
            </a:r>
            <a:r>
              <a:rPr lang="en-US" dirty="0" err="1" smtClean="0"/>
              <a:t>s.e.m</a:t>
            </a:r>
            <a:r>
              <a:rPr lang="en-US" dirty="0" smtClean="0"/>
              <a:t>. </a:t>
            </a:r>
            <a:r>
              <a:rPr lang="en-US" b="1" dirty="0" smtClean="0"/>
              <a:t>d</a:t>
            </a:r>
            <a:r>
              <a:rPr lang="en-US" dirty="0" smtClean="0"/>
              <a:t>, Illumination parameters, as used in the TST, did not change locomotor activity in the open field, with no significant group-by-epoch interaction in two-way ANOVA (</a:t>
            </a:r>
            <a:r>
              <a:rPr lang="en-US" i="1" dirty="0" smtClean="0"/>
              <a:t>F</a:t>
            </a:r>
            <a:r>
              <a:rPr lang="en-US" baseline="-25000" dirty="0" smtClean="0"/>
              <a:t>9,152</a:t>
            </a:r>
            <a:r>
              <a:rPr lang="en-US" dirty="0" smtClean="0"/>
              <a:t> = 0.99, </a:t>
            </a:r>
            <a:r>
              <a:rPr lang="en-US" i="1" dirty="0" smtClean="0"/>
              <a:t>P</a:t>
            </a:r>
            <a:r>
              <a:rPr lang="en-US" dirty="0" smtClean="0"/>
              <a:t> = 0.4493), and no detectable differences revealed by Bonferroni post-hoc tests on the same timescale. Error bars, </a:t>
            </a:r>
            <a:r>
              <a:rPr lang="en-US" dirty="0" err="1" smtClean="0"/>
              <a:t>s.e.m</a:t>
            </a:r>
            <a:r>
              <a:rPr lang="en-US" dirty="0" smtClean="0"/>
              <a:t>. </a:t>
            </a:r>
            <a:r>
              <a:rPr lang="en-US" b="1" dirty="0" smtClean="0"/>
              <a:t>e</a:t>
            </a:r>
            <a:r>
              <a:rPr lang="en-US" dirty="0" smtClean="0"/>
              <a:t>, Phasic activation of VTA dopamine neurons rescued the stress-induced decrease in sucrose preference in ChR2 CMS, but not eYFP CMS mice; one-way ANOVA, Dunn’s post-hoc test comparing baseline to light-on epoch, </a:t>
            </a:r>
            <a:r>
              <a:rPr lang="en-US" i="1" dirty="0" smtClean="0"/>
              <a:t>P</a:t>
            </a:r>
            <a:r>
              <a:rPr lang="en-US" dirty="0" smtClean="0"/>
              <a:t> &lt; 0.01 for ChR2 CMS mice, </a:t>
            </a:r>
            <a:r>
              <a:rPr lang="en-US" i="1" dirty="0" smtClean="0"/>
              <a:t>P</a:t>
            </a:r>
            <a:r>
              <a:rPr lang="en-US" dirty="0" smtClean="0"/>
              <a:t> = 0.2851 for eYFP CMS mice. Two-way ANOVA revealed a significant group-by-light epoch interaction (</a:t>
            </a:r>
            <a:r>
              <a:rPr lang="en-US" i="1" dirty="0" smtClean="0"/>
              <a:t>F</a:t>
            </a:r>
            <a:r>
              <a:rPr lang="en-US" baseline="-25000" dirty="0" smtClean="0"/>
              <a:t>6,62</a:t>
            </a:r>
            <a:r>
              <a:rPr lang="en-US" dirty="0" smtClean="0"/>
              <a:t> = 4.33, </a:t>
            </a:r>
            <a:r>
              <a:rPr lang="en-US" i="1" dirty="0" smtClean="0"/>
              <a:t>P</a:t>
            </a:r>
            <a:r>
              <a:rPr lang="en-US" dirty="0" smtClean="0"/>
              <a:t> = 0.001), and a significant influence of experimental condition on performance was revealed by one-way ANOVA (</a:t>
            </a:r>
            <a:r>
              <a:rPr lang="en-US" i="1" dirty="0" smtClean="0"/>
              <a:t>F</a:t>
            </a:r>
            <a:r>
              <a:rPr lang="en-US" baseline="-25000" dirty="0" smtClean="0"/>
              <a:t>3,31</a:t>
            </a:r>
            <a:r>
              <a:rPr lang="en-US" dirty="0" smtClean="0"/>
              <a:t> = 3.40, </a:t>
            </a:r>
            <a:r>
              <a:rPr lang="en-US" i="1" dirty="0" smtClean="0"/>
              <a:t>P</a:t>
            </a:r>
            <a:r>
              <a:rPr lang="en-US" dirty="0" smtClean="0"/>
              <a:t> = 0.0299); **</a:t>
            </a:r>
            <a:r>
              <a:rPr lang="en-US" i="1" dirty="0" smtClean="0"/>
              <a:t>P</a:t>
            </a:r>
            <a:r>
              <a:rPr lang="en-US" dirty="0" smtClean="0"/>
              <a:t> &lt; 0.01 for ChR2 CMS mice. Error bars, </a:t>
            </a:r>
            <a:r>
              <a:rPr lang="en-US" dirty="0" err="1" smtClean="0"/>
              <a:t>s.e.m</a:t>
            </a:r>
            <a:r>
              <a:rPr lang="en-US" dirty="0" smtClean="0"/>
              <a: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52</a:t>
            </a:fld>
            <a:endParaRPr lang="en-US" dirty="0"/>
          </a:p>
        </p:txBody>
      </p:sp>
    </p:spTree>
    <p:extLst>
      <p:ext uri="{BB962C8B-B14F-4D97-AF65-F5344CB8AC3E}">
        <p14:creationId xmlns:p14="http://schemas.microsoft.com/office/powerpoint/2010/main" val="3869362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Phasic illumination of VTA dopamine neurons rescues stress-induced reduction in struggling on TST in ChR2 CMS but not eYFP CMS mice (**</a:t>
            </a:r>
            <a:r>
              <a:rPr lang="en-US" i="1" dirty="0" smtClean="0"/>
              <a:t>P</a:t>
            </a:r>
            <a:r>
              <a:rPr lang="en-US" dirty="0" smtClean="0"/>
              <a:t> &lt; 0.001; eYFP CMS = 26.8 s ± 3.5 s; ChR2 CMS = 28.0 s ± 2.7 s; ChR2 non-CMS = 55.63 s ± 4.4 s; eYFP non-CMS = 56.0 s ± 4.7 s). Two-way ANOVA revealed a significant group-by-light epoch interaction (</a:t>
            </a:r>
            <a:r>
              <a:rPr lang="en-US" i="1" dirty="0" smtClean="0"/>
              <a:t>F</a:t>
            </a:r>
            <a:r>
              <a:rPr lang="en-US" baseline="-25000" dirty="0" smtClean="0"/>
              <a:t>6,134</a:t>
            </a:r>
            <a:r>
              <a:rPr lang="en-US" dirty="0" smtClean="0"/>
              <a:t> = 6.04, </a:t>
            </a:r>
            <a:r>
              <a:rPr lang="en-US" i="1" dirty="0" smtClean="0"/>
              <a:t>P</a:t>
            </a:r>
            <a:r>
              <a:rPr lang="en-US" dirty="0" smtClean="0"/>
              <a:t> &lt; 0.0001) and a significant influence of experimental condition on performance as revealed by one-way ANOVA (</a:t>
            </a:r>
            <a:r>
              <a:rPr lang="en-US" i="1" dirty="0" smtClean="0"/>
              <a:t>F</a:t>
            </a:r>
            <a:r>
              <a:rPr lang="en-US" baseline="-25000" dirty="0" smtClean="0"/>
              <a:t>3,67</a:t>
            </a:r>
            <a:r>
              <a:rPr lang="en-US" dirty="0" smtClean="0"/>
              <a:t> = 6.20, </a:t>
            </a:r>
            <a:r>
              <a:rPr lang="en-US" i="1" dirty="0" smtClean="0"/>
              <a:t>P</a:t>
            </a:r>
            <a:r>
              <a:rPr lang="en-US" dirty="0" smtClean="0"/>
              <a:t> = 0.0009; Bonferroni post-hoc test). Error bars, </a:t>
            </a:r>
            <a:r>
              <a:rPr lang="en-US" dirty="0" err="1" smtClean="0"/>
              <a:t>s.e.m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t>
            </a:r>
            <a:r>
              <a:rPr lang="en-US" dirty="0" smtClean="0"/>
              <a:t>, Illumination parameters, as used in the TST, did not change locomotor activity in the open field, with no significant group-by-epoch interaction in two-way ANOVA (</a:t>
            </a:r>
            <a:r>
              <a:rPr lang="en-US" i="1" dirty="0" smtClean="0"/>
              <a:t>F</a:t>
            </a:r>
            <a:r>
              <a:rPr lang="en-US" baseline="-25000" dirty="0" smtClean="0"/>
              <a:t>9,152</a:t>
            </a:r>
            <a:r>
              <a:rPr lang="en-US" dirty="0" smtClean="0"/>
              <a:t> = 0.99, </a:t>
            </a:r>
            <a:r>
              <a:rPr lang="en-US" i="1" dirty="0" smtClean="0"/>
              <a:t>P</a:t>
            </a:r>
            <a:r>
              <a:rPr lang="en-US" dirty="0" smtClean="0"/>
              <a:t> = 0.4493), and no detectable differences revealed by Bonferroni post-hoc tests on the same timescale. Error bars, </a:t>
            </a:r>
            <a:r>
              <a:rPr lang="en-US" dirty="0" err="1" smtClean="0"/>
              <a:t>s.e.m</a:t>
            </a:r>
            <a:r>
              <a:rPr lang="en-US" dirty="0" smtClean="0"/>
              <a:t>. </a:t>
            </a:r>
            <a:r>
              <a:rPr lang="en-US" b="1" dirty="0" smtClean="0"/>
              <a:t>e</a:t>
            </a:r>
            <a:r>
              <a:rPr lang="en-US" dirty="0" smtClean="0"/>
              <a:t>, Phasic activation of VTA dopamine neurons rescued the stress-induced decrease in sucrose preference in ChR2 CMS, but not eYFP CMS mice; one-way ANOVA, Dunn’s post-hoc test comparing baseline to light-on epoch, </a:t>
            </a:r>
            <a:r>
              <a:rPr lang="en-US" i="1" dirty="0" smtClean="0"/>
              <a:t>P</a:t>
            </a:r>
            <a:r>
              <a:rPr lang="en-US" dirty="0" smtClean="0"/>
              <a:t> &lt; 0.01 for ChR2 CMS mice, </a:t>
            </a:r>
            <a:r>
              <a:rPr lang="en-US" i="1" dirty="0" smtClean="0"/>
              <a:t>P</a:t>
            </a:r>
            <a:r>
              <a:rPr lang="en-US" dirty="0" smtClean="0"/>
              <a:t> = 0.2851 for eYFP CMS mice. Two-way ANOVA revealed a significant group-by-light epoch interaction (</a:t>
            </a:r>
            <a:r>
              <a:rPr lang="en-US" i="1" dirty="0" smtClean="0"/>
              <a:t>F</a:t>
            </a:r>
            <a:r>
              <a:rPr lang="en-US" baseline="-25000" dirty="0" smtClean="0"/>
              <a:t>6,62</a:t>
            </a:r>
            <a:r>
              <a:rPr lang="en-US" dirty="0" smtClean="0"/>
              <a:t> = 4.33, </a:t>
            </a:r>
            <a:r>
              <a:rPr lang="en-US" i="1" dirty="0" smtClean="0"/>
              <a:t>P</a:t>
            </a:r>
            <a:r>
              <a:rPr lang="en-US" dirty="0" smtClean="0"/>
              <a:t> = 0.001), and a significant influence of experimental condition on performance was revealed by one-way ANOVA (</a:t>
            </a:r>
            <a:r>
              <a:rPr lang="en-US" i="1" dirty="0" smtClean="0"/>
              <a:t>F</a:t>
            </a:r>
            <a:r>
              <a:rPr lang="en-US" baseline="-25000" dirty="0" smtClean="0"/>
              <a:t>3,31</a:t>
            </a:r>
            <a:r>
              <a:rPr lang="en-US" dirty="0" smtClean="0"/>
              <a:t> = 3.40, </a:t>
            </a:r>
            <a:r>
              <a:rPr lang="en-US" i="1" dirty="0" smtClean="0"/>
              <a:t>P</a:t>
            </a:r>
            <a:r>
              <a:rPr lang="en-US" dirty="0" smtClean="0"/>
              <a:t> = 0.0299); **</a:t>
            </a:r>
            <a:r>
              <a:rPr lang="en-US" i="1" dirty="0" smtClean="0"/>
              <a:t>P</a:t>
            </a:r>
            <a:r>
              <a:rPr lang="en-US" dirty="0" smtClean="0"/>
              <a:t> &lt; 0.01 for ChR2 CMS mice. Error bars, </a:t>
            </a:r>
            <a:r>
              <a:rPr lang="en-US" dirty="0" err="1" smtClean="0"/>
              <a:t>s.e.m</a:t>
            </a:r>
            <a:r>
              <a:rPr lang="en-US" dirty="0" smtClean="0"/>
              <a: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53</a:t>
            </a:fld>
            <a:endParaRPr lang="en-US" dirty="0"/>
          </a:p>
        </p:txBody>
      </p:sp>
    </p:spTree>
    <p:extLst>
      <p:ext uri="{BB962C8B-B14F-4D97-AF65-F5344CB8AC3E}">
        <p14:creationId xmlns:p14="http://schemas.microsoft.com/office/powerpoint/2010/main" val="2126889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Phasic illumination of VTA dopamine neurons rescues stress-induced reduction in struggling on TST in ChR2 CMS but not eYFP CMS mice (**</a:t>
            </a:r>
            <a:r>
              <a:rPr lang="en-US" i="1" dirty="0" smtClean="0"/>
              <a:t>P</a:t>
            </a:r>
            <a:r>
              <a:rPr lang="en-US" dirty="0" smtClean="0"/>
              <a:t> &lt; 0.001; eYFP CMS = 26.8 s ± 3.5 s; ChR2 CMS = 28.0 s ± 2.7 s; ChR2 non-CMS = 55.63 s ± 4.4 s; eYFP non-CMS = 56.0 s ± 4.7 s). Two-way ANOVA revealed a significant group-by-light epoch interaction (</a:t>
            </a:r>
            <a:r>
              <a:rPr lang="en-US" i="1" dirty="0" smtClean="0"/>
              <a:t>F</a:t>
            </a:r>
            <a:r>
              <a:rPr lang="en-US" baseline="-25000" dirty="0" smtClean="0"/>
              <a:t>6,134</a:t>
            </a:r>
            <a:r>
              <a:rPr lang="en-US" dirty="0" smtClean="0"/>
              <a:t> = 6.04, </a:t>
            </a:r>
            <a:r>
              <a:rPr lang="en-US" i="1" dirty="0" smtClean="0"/>
              <a:t>P</a:t>
            </a:r>
            <a:r>
              <a:rPr lang="en-US" dirty="0" smtClean="0"/>
              <a:t> &lt; 0.0001) and a significant influence of experimental condition on performance as revealed by one-way ANOVA (</a:t>
            </a:r>
            <a:r>
              <a:rPr lang="en-US" i="1" dirty="0" smtClean="0"/>
              <a:t>F</a:t>
            </a:r>
            <a:r>
              <a:rPr lang="en-US" baseline="-25000" dirty="0" smtClean="0"/>
              <a:t>3,67</a:t>
            </a:r>
            <a:r>
              <a:rPr lang="en-US" dirty="0" smtClean="0"/>
              <a:t> = 6.20, </a:t>
            </a:r>
            <a:r>
              <a:rPr lang="en-US" i="1" dirty="0" smtClean="0"/>
              <a:t>P</a:t>
            </a:r>
            <a:r>
              <a:rPr lang="en-US" dirty="0" smtClean="0"/>
              <a:t> = 0.0009; Bonferroni post-hoc test). Error bars, </a:t>
            </a:r>
            <a:r>
              <a:rPr lang="en-US" dirty="0" err="1" smtClean="0"/>
              <a:t>s.e.m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t>
            </a:r>
            <a:r>
              <a:rPr lang="en-US" dirty="0" smtClean="0"/>
              <a:t>, Illumination parameters, as used in the TST, did not change locomotor activity in the open field, with no significant group-by-epoch interaction in two-way ANOVA (</a:t>
            </a:r>
            <a:r>
              <a:rPr lang="en-US" i="1" dirty="0" smtClean="0"/>
              <a:t>F</a:t>
            </a:r>
            <a:r>
              <a:rPr lang="en-US" baseline="-25000" dirty="0" smtClean="0"/>
              <a:t>9,152</a:t>
            </a:r>
            <a:r>
              <a:rPr lang="en-US" dirty="0" smtClean="0"/>
              <a:t> = 0.99, </a:t>
            </a:r>
            <a:r>
              <a:rPr lang="en-US" i="1" dirty="0" smtClean="0"/>
              <a:t>P</a:t>
            </a:r>
            <a:r>
              <a:rPr lang="en-US" dirty="0" smtClean="0"/>
              <a:t> = 0.4493), and no detectable differences revealed by Bonferroni post-hoc tests on the same timescale. Error bars, </a:t>
            </a:r>
            <a:r>
              <a:rPr lang="en-US" dirty="0" err="1" smtClean="0"/>
              <a:t>s.e.m</a:t>
            </a:r>
            <a:r>
              <a:rPr lang="en-US" dirty="0" smtClean="0"/>
              <a:t>. </a:t>
            </a:r>
            <a:r>
              <a:rPr lang="en-US" b="1" dirty="0" smtClean="0"/>
              <a:t>e</a:t>
            </a:r>
            <a:r>
              <a:rPr lang="en-US" dirty="0" smtClean="0"/>
              <a:t>, Phasic activation of VTA dopamine neurons rescued the stress-induced decrease in sucrose preference in ChR2 CMS, but not eYFP CMS mice; one-way ANOVA, Dunn’s post-hoc test comparing baseline to light-on epoch, </a:t>
            </a:r>
            <a:r>
              <a:rPr lang="en-US" i="1" dirty="0" smtClean="0"/>
              <a:t>P</a:t>
            </a:r>
            <a:r>
              <a:rPr lang="en-US" dirty="0" smtClean="0"/>
              <a:t> &lt; 0.01 for ChR2 CMS mice, </a:t>
            </a:r>
            <a:r>
              <a:rPr lang="en-US" i="1" dirty="0" smtClean="0"/>
              <a:t>P</a:t>
            </a:r>
            <a:r>
              <a:rPr lang="en-US" dirty="0" smtClean="0"/>
              <a:t> = 0.2851 for eYFP CMS mice. Two-way ANOVA revealed a significant group-by-light epoch interaction (</a:t>
            </a:r>
            <a:r>
              <a:rPr lang="en-US" i="1" dirty="0" smtClean="0"/>
              <a:t>F</a:t>
            </a:r>
            <a:r>
              <a:rPr lang="en-US" baseline="-25000" dirty="0" smtClean="0"/>
              <a:t>6,62</a:t>
            </a:r>
            <a:r>
              <a:rPr lang="en-US" dirty="0" smtClean="0"/>
              <a:t> = 4.33, </a:t>
            </a:r>
            <a:r>
              <a:rPr lang="en-US" i="1" dirty="0" smtClean="0"/>
              <a:t>P</a:t>
            </a:r>
            <a:r>
              <a:rPr lang="en-US" dirty="0" smtClean="0"/>
              <a:t> = 0.001), and a significant influence of experimental condition on performance was revealed by one-way ANOVA (</a:t>
            </a:r>
            <a:r>
              <a:rPr lang="en-US" i="1" dirty="0" smtClean="0"/>
              <a:t>F</a:t>
            </a:r>
            <a:r>
              <a:rPr lang="en-US" baseline="-25000" dirty="0" smtClean="0"/>
              <a:t>3,31</a:t>
            </a:r>
            <a:r>
              <a:rPr lang="en-US" dirty="0" smtClean="0"/>
              <a:t> = 3.40, </a:t>
            </a:r>
            <a:r>
              <a:rPr lang="en-US" i="1" dirty="0" smtClean="0"/>
              <a:t>P</a:t>
            </a:r>
            <a:r>
              <a:rPr lang="en-US" dirty="0" smtClean="0"/>
              <a:t> = 0.0299); **</a:t>
            </a:r>
            <a:r>
              <a:rPr lang="en-US" i="1" dirty="0" smtClean="0"/>
              <a:t>P</a:t>
            </a:r>
            <a:r>
              <a:rPr lang="en-US" dirty="0" smtClean="0"/>
              <a:t> &lt; 0.01 for ChR2 CMS mice. Error bars, </a:t>
            </a:r>
            <a:r>
              <a:rPr lang="en-US" dirty="0" err="1" smtClean="0"/>
              <a:t>s.e.m</a:t>
            </a:r>
            <a:r>
              <a:rPr lang="en-US" dirty="0" smtClean="0"/>
              <a: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54</a:t>
            </a:fld>
            <a:endParaRPr lang="en-US" dirty="0"/>
          </a:p>
        </p:txBody>
      </p:sp>
    </p:spTree>
    <p:extLst>
      <p:ext uri="{BB962C8B-B14F-4D97-AF65-F5344CB8AC3E}">
        <p14:creationId xmlns:p14="http://schemas.microsoft.com/office/powerpoint/2010/main" val="1425558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Phasic illumination of VTA dopamine neurons rescues stress-induced reduction in struggling on TST in ChR2 CMS but not eYFP CMS mice (**</a:t>
            </a:r>
            <a:r>
              <a:rPr lang="en-US" i="1" dirty="0" smtClean="0"/>
              <a:t>P</a:t>
            </a:r>
            <a:r>
              <a:rPr lang="en-US" dirty="0" smtClean="0"/>
              <a:t> &lt; 0.001; eYFP CMS = 26.8 s ± 3.5 s; ChR2 CMS = 28.0 s ± 2.7 s; ChR2 non-CMS = 55.63 s ± 4.4 s; eYFP non-CMS = 56.0 s ± 4.7 s). Two-way ANOVA revealed a significant group-by-light epoch interaction (</a:t>
            </a:r>
            <a:r>
              <a:rPr lang="en-US" i="1" dirty="0" smtClean="0"/>
              <a:t>F</a:t>
            </a:r>
            <a:r>
              <a:rPr lang="en-US" baseline="-25000" dirty="0" smtClean="0"/>
              <a:t>6,134</a:t>
            </a:r>
            <a:r>
              <a:rPr lang="en-US" dirty="0" smtClean="0"/>
              <a:t> = 6.04, </a:t>
            </a:r>
            <a:r>
              <a:rPr lang="en-US" i="1" dirty="0" smtClean="0"/>
              <a:t>P</a:t>
            </a:r>
            <a:r>
              <a:rPr lang="en-US" dirty="0" smtClean="0"/>
              <a:t> &lt; 0.0001) and a significant influence of experimental condition on performance as revealed by one-way ANOVA (</a:t>
            </a:r>
            <a:r>
              <a:rPr lang="en-US" i="1" dirty="0" smtClean="0"/>
              <a:t>F</a:t>
            </a:r>
            <a:r>
              <a:rPr lang="en-US" baseline="-25000" dirty="0" smtClean="0"/>
              <a:t>3,67</a:t>
            </a:r>
            <a:r>
              <a:rPr lang="en-US" dirty="0" smtClean="0"/>
              <a:t> = 6.20, </a:t>
            </a:r>
            <a:r>
              <a:rPr lang="en-US" i="1" dirty="0" smtClean="0"/>
              <a:t>P</a:t>
            </a:r>
            <a:r>
              <a:rPr lang="en-US" dirty="0" smtClean="0"/>
              <a:t> = 0.0009; Bonferroni post-hoc test). Error bars, </a:t>
            </a:r>
            <a:r>
              <a:rPr lang="en-US" dirty="0" err="1" smtClean="0"/>
              <a:t>s.e.m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t>
            </a:r>
            <a:r>
              <a:rPr lang="en-US" dirty="0" smtClean="0"/>
              <a:t>, Illumination parameters, as used in the TST, did not change locomotor activity in the open field, with no significant group-by-epoch interaction in two-way ANOVA (</a:t>
            </a:r>
            <a:r>
              <a:rPr lang="en-US" i="1" dirty="0" smtClean="0"/>
              <a:t>F</a:t>
            </a:r>
            <a:r>
              <a:rPr lang="en-US" baseline="-25000" dirty="0" smtClean="0"/>
              <a:t>9,152</a:t>
            </a:r>
            <a:r>
              <a:rPr lang="en-US" dirty="0" smtClean="0"/>
              <a:t> = 0.99, </a:t>
            </a:r>
            <a:r>
              <a:rPr lang="en-US" i="1" dirty="0" smtClean="0"/>
              <a:t>P</a:t>
            </a:r>
            <a:r>
              <a:rPr lang="en-US" dirty="0" smtClean="0"/>
              <a:t> = 0.4493), and no detectable differences revealed by Bonferroni post-hoc tests on the same timescale. Error bars, </a:t>
            </a:r>
            <a:r>
              <a:rPr lang="en-US" dirty="0" err="1" smtClean="0"/>
              <a:t>s.e.m</a:t>
            </a:r>
            <a:r>
              <a:rPr lang="en-US" dirty="0" smtClean="0"/>
              <a:t>. </a:t>
            </a:r>
            <a:r>
              <a:rPr lang="en-US" b="1" dirty="0" smtClean="0"/>
              <a:t>e</a:t>
            </a:r>
            <a:r>
              <a:rPr lang="en-US" dirty="0" smtClean="0"/>
              <a:t>, Phasic activation of VTA dopamine neurons rescued the stress-induced decrease in sucrose preference in ChR2 CMS, but not eYFP CMS mice; one-way ANOVA, Dunn’s post-hoc test comparing baseline to light-on epoch, </a:t>
            </a:r>
            <a:r>
              <a:rPr lang="en-US" i="1" dirty="0" smtClean="0"/>
              <a:t>P</a:t>
            </a:r>
            <a:r>
              <a:rPr lang="en-US" dirty="0" smtClean="0"/>
              <a:t> &lt; 0.01 for ChR2 CMS mice, </a:t>
            </a:r>
            <a:r>
              <a:rPr lang="en-US" i="1" dirty="0" smtClean="0"/>
              <a:t>P</a:t>
            </a:r>
            <a:r>
              <a:rPr lang="en-US" dirty="0" smtClean="0"/>
              <a:t> = 0.2851 for eYFP CMS mice. Two-way ANOVA revealed a significant group-by-light epoch interaction (</a:t>
            </a:r>
            <a:r>
              <a:rPr lang="en-US" i="1" dirty="0" smtClean="0"/>
              <a:t>F</a:t>
            </a:r>
            <a:r>
              <a:rPr lang="en-US" baseline="-25000" dirty="0" smtClean="0"/>
              <a:t>6,62</a:t>
            </a:r>
            <a:r>
              <a:rPr lang="en-US" dirty="0" smtClean="0"/>
              <a:t> = 4.33, </a:t>
            </a:r>
            <a:r>
              <a:rPr lang="en-US" i="1" dirty="0" smtClean="0"/>
              <a:t>P</a:t>
            </a:r>
            <a:r>
              <a:rPr lang="en-US" dirty="0" smtClean="0"/>
              <a:t> = 0.001), and a significant influence of experimental condition on performance was revealed by one-way ANOVA (</a:t>
            </a:r>
            <a:r>
              <a:rPr lang="en-US" i="1" dirty="0" smtClean="0"/>
              <a:t>F</a:t>
            </a:r>
            <a:r>
              <a:rPr lang="en-US" baseline="-25000" dirty="0" smtClean="0"/>
              <a:t>3,31</a:t>
            </a:r>
            <a:r>
              <a:rPr lang="en-US" dirty="0" smtClean="0"/>
              <a:t> = 3.40, </a:t>
            </a:r>
            <a:r>
              <a:rPr lang="en-US" i="1" dirty="0" smtClean="0"/>
              <a:t>P</a:t>
            </a:r>
            <a:r>
              <a:rPr lang="en-US" dirty="0" smtClean="0"/>
              <a:t> = 0.0299); **</a:t>
            </a:r>
            <a:r>
              <a:rPr lang="en-US" i="1" dirty="0" smtClean="0"/>
              <a:t>P</a:t>
            </a:r>
            <a:r>
              <a:rPr lang="en-US" dirty="0" smtClean="0"/>
              <a:t> &lt; 0.01 for ChR2 CMS mice. Error bars, </a:t>
            </a:r>
            <a:r>
              <a:rPr lang="en-US" dirty="0" err="1" smtClean="0"/>
              <a:t>s.e.m</a:t>
            </a:r>
            <a:r>
              <a:rPr lang="en-US" dirty="0" smtClean="0"/>
              <a: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55</a:t>
            </a:fld>
            <a:endParaRPr lang="en-US" dirty="0"/>
          </a:p>
        </p:txBody>
      </p:sp>
    </p:spTree>
    <p:extLst>
      <p:ext uri="{BB962C8B-B14F-4D97-AF65-F5344CB8AC3E}">
        <p14:creationId xmlns:p14="http://schemas.microsoft.com/office/powerpoint/2010/main" val="1719763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Phasic illumination of VTA dopamine neurons rescues stress-induced reduction in struggling on TST in ChR2 CMS but not eYFP CMS mice (**</a:t>
            </a:r>
            <a:r>
              <a:rPr lang="en-US" i="1" dirty="0" smtClean="0"/>
              <a:t>P</a:t>
            </a:r>
            <a:r>
              <a:rPr lang="en-US" dirty="0" smtClean="0"/>
              <a:t> &lt; 0.001; eYFP CMS = 26.8 s ± 3.5 s; ChR2 CMS = 28.0 s ± 2.7 s; ChR2 non-CMS = 55.63 s ± 4.4 s; eYFP non-CMS = 56.0 s ± 4.7 s). Two-way ANOVA revealed a significant group-by-light epoch interaction (</a:t>
            </a:r>
            <a:r>
              <a:rPr lang="en-US" i="1" dirty="0" smtClean="0"/>
              <a:t>F</a:t>
            </a:r>
            <a:r>
              <a:rPr lang="en-US" baseline="-25000" dirty="0" smtClean="0"/>
              <a:t>6,134</a:t>
            </a:r>
            <a:r>
              <a:rPr lang="en-US" dirty="0" smtClean="0"/>
              <a:t> = 6.04, </a:t>
            </a:r>
            <a:r>
              <a:rPr lang="en-US" i="1" dirty="0" smtClean="0"/>
              <a:t>P</a:t>
            </a:r>
            <a:r>
              <a:rPr lang="en-US" dirty="0" smtClean="0"/>
              <a:t> &lt; 0.0001) and a significant influence of experimental condition on performance as revealed by one-way ANOVA (</a:t>
            </a:r>
            <a:r>
              <a:rPr lang="en-US" i="1" dirty="0" smtClean="0"/>
              <a:t>F</a:t>
            </a:r>
            <a:r>
              <a:rPr lang="en-US" baseline="-25000" dirty="0" smtClean="0"/>
              <a:t>3,67</a:t>
            </a:r>
            <a:r>
              <a:rPr lang="en-US" dirty="0" smtClean="0"/>
              <a:t> = 6.20, </a:t>
            </a:r>
            <a:r>
              <a:rPr lang="en-US" i="1" dirty="0" smtClean="0"/>
              <a:t>P</a:t>
            </a:r>
            <a:r>
              <a:rPr lang="en-US" dirty="0" smtClean="0"/>
              <a:t> = 0.0009; Bonferroni post-hoc test). Error bars, </a:t>
            </a:r>
            <a:r>
              <a:rPr lang="en-US" dirty="0" err="1" smtClean="0"/>
              <a:t>s.e.m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a:t>
            </a:r>
            <a:r>
              <a:rPr lang="en-US" dirty="0" smtClean="0"/>
              <a:t>, Illumination parameters, as used in the TST, did not change locomotor activity in the open field, with no significant group-by-epoch interaction in two-way ANOVA (</a:t>
            </a:r>
            <a:r>
              <a:rPr lang="en-US" i="1" dirty="0" smtClean="0"/>
              <a:t>F</a:t>
            </a:r>
            <a:r>
              <a:rPr lang="en-US" baseline="-25000" dirty="0" smtClean="0"/>
              <a:t>9,152</a:t>
            </a:r>
            <a:r>
              <a:rPr lang="en-US" dirty="0" smtClean="0"/>
              <a:t> = 0.99, </a:t>
            </a:r>
            <a:r>
              <a:rPr lang="en-US" i="1" dirty="0" smtClean="0"/>
              <a:t>P</a:t>
            </a:r>
            <a:r>
              <a:rPr lang="en-US" dirty="0" smtClean="0"/>
              <a:t> = 0.4493), and no detectable differences revealed by Bonferroni post-hoc tests on the same timescale. Error bars, </a:t>
            </a:r>
            <a:r>
              <a:rPr lang="en-US" dirty="0" err="1" smtClean="0"/>
              <a:t>s.e.m</a:t>
            </a:r>
            <a:r>
              <a:rPr lang="en-US" dirty="0" smtClean="0"/>
              <a:t>. </a:t>
            </a:r>
            <a:r>
              <a:rPr lang="en-US" b="1" dirty="0" smtClean="0"/>
              <a:t>e</a:t>
            </a:r>
            <a:r>
              <a:rPr lang="en-US" dirty="0" smtClean="0"/>
              <a:t>, Phasic activation of VTA dopamine neurons rescued the stress-induced decrease in sucrose preference in ChR2 CMS, but not eYFP CMS mice; one-way ANOVA, Dunn’s post-hoc test comparing baseline to light-on epoch, </a:t>
            </a:r>
            <a:r>
              <a:rPr lang="en-US" i="1" dirty="0" smtClean="0"/>
              <a:t>P</a:t>
            </a:r>
            <a:r>
              <a:rPr lang="en-US" dirty="0" smtClean="0"/>
              <a:t> &lt; 0.01 for ChR2 CMS mice, </a:t>
            </a:r>
            <a:r>
              <a:rPr lang="en-US" i="1" dirty="0" smtClean="0"/>
              <a:t>P</a:t>
            </a:r>
            <a:r>
              <a:rPr lang="en-US" dirty="0" smtClean="0"/>
              <a:t> = 0.2851 for eYFP CMS mice. Two-way ANOVA revealed a significant group-by-light epoch interaction (</a:t>
            </a:r>
            <a:r>
              <a:rPr lang="en-US" i="1" dirty="0" smtClean="0"/>
              <a:t>F</a:t>
            </a:r>
            <a:r>
              <a:rPr lang="en-US" baseline="-25000" dirty="0" smtClean="0"/>
              <a:t>6,62</a:t>
            </a:r>
            <a:r>
              <a:rPr lang="en-US" dirty="0" smtClean="0"/>
              <a:t> = 4.33, </a:t>
            </a:r>
            <a:r>
              <a:rPr lang="en-US" i="1" dirty="0" smtClean="0"/>
              <a:t>P</a:t>
            </a:r>
            <a:r>
              <a:rPr lang="en-US" dirty="0" smtClean="0"/>
              <a:t> = 0.001), and a significant influence of experimental condition on performance was revealed by one-way ANOVA (</a:t>
            </a:r>
            <a:r>
              <a:rPr lang="en-US" i="1" dirty="0" smtClean="0"/>
              <a:t>F</a:t>
            </a:r>
            <a:r>
              <a:rPr lang="en-US" baseline="-25000" dirty="0" smtClean="0"/>
              <a:t>3,31</a:t>
            </a:r>
            <a:r>
              <a:rPr lang="en-US" dirty="0" smtClean="0"/>
              <a:t> = 3.40, </a:t>
            </a:r>
            <a:r>
              <a:rPr lang="en-US" i="1" dirty="0" smtClean="0"/>
              <a:t>P</a:t>
            </a:r>
            <a:r>
              <a:rPr lang="en-US" dirty="0" smtClean="0"/>
              <a:t> = 0.0299); **</a:t>
            </a:r>
            <a:r>
              <a:rPr lang="en-US" i="1" dirty="0" smtClean="0"/>
              <a:t>P</a:t>
            </a:r>
            <a:r>
              <a:rPr lang="en-US" dirty="0" smtClean="0"/>
              <a:t> &lt; 0.01 for ChR2 CMS mice. Error bars, </a:t>
            </a:r>
            <a:r>
              <a:rPr lang="en-US" dirty="0" err="1" smtClean="0"/>
              <a:t>s.e.m</a:t>
            </a:r>
            <a:r>
              <a:rPr lang="en-US" dirty="0" smtClean="0"/>
              <a: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56</a:t>
            </a:fld>
            <a:endParaRPr lang="en-US" dirty="0"/>
          </a:p>
        </p:txBody>
      </p:sp>
    </p:spTree>
    <p:extLst>
      <p:ext uri="{BB962C8B-B14F-4D97-AF65-F5344CB8AC3E}">
        <p14:creationId xmlns:p14="http://schemas.microsoft.com/office/powerpoint/2010/main" val="1238789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t>
            </a:r>
            <a:r>
              <a:rPr lang="en-US" dirty="0" smtClean="0"/>
              <a:t>, </a:t>
            </a:r>
            <a:r>
              <a:rPr lang="en-US" dirty="0" err="1" smtClean="0"/>
              <a:t>Photoinhibition</a:t>
            </a:r>
            <a:r>
              <a:rPr lang="en-US" dirty="0" smtClean="0"/>
              <a:t> of VTA dopamine neurons acutely reduces escape-related </a:t>
            </a:r>
            <a:r>
              <a:rPr lang="en-US" dirty="0" err="1" smtClean="0"/>
              <a:t>behaviour</a:t>
            </a:r>
            <a:r>
              <a:rPr lang="en-US" dirty="0" smtClean="0"/>
              <a:t>. Two-way ANOVA demonstrates the group-by-light epoch interaction (interaction of the experimental-group factor and light-condition factor in the test), </a:t>
            </a:r>
            <a:r>
              <a:rPr lang="en-US" i="1" dirty="0" smtClean="0"/>
              <a:t>F</a:t>
            </a:r>
            <a:r>
              <a:rPr lang="en-US" baseline="-25000" dirty="0" smtClean="0"/>
              <a:t>4,38</a:t>
            </a:r>
            <a:r>
              <a:rPr lang="en-US" dirty="0" smtClean="0"/>
              <a:t> = 3.95, </a:t>
            </a:r>
            <a:r>
              <a:rPr lang="en-US" i="1" dirty="0" smtClean="0"/>
              <a:t>P</a:t>
            </a:r>
            <a:r>
              <a:rPr lang="en-US" dirty="0" smtClean="0"/>
              <a:t> = 0.00089; Bonferroni post-hoc test shows reduced struggling in the eNpHR3.0 group relative to the eYFP group, *</a:t>
            </a:r>
            <a:r>
              <a:rPr lang="en-US" i="1" dirty="0" smtClean="0"/>
              <a:t>P</a:t>
            </a:r>
            <a:r>
              <a:rPr lang="en-US" dirty="0" smtClean="0"/>
              <a:t> &lt; 0.05. Error bars, </a:t>
            </a:r>
            <a:r>
              <a:rPr lang="en-US" dirty="0" err="1" smtClean="0"/>
              <a:t>s.e.m</a:t>
            </a:r>
            <a:r>
              <a:rPr lang="en-US" dirty="0" smtClean="0"/>
              <a:t>. </a:t>
            </a:r>
            <a:r>
              <a:rPr lang="en-US" b="1" dirty="0" smtClean="0"/>
              <a:t>d</a:t>
            </a:r>
            <a:r>
              <a:rPr lang="en-US" dirty="0" smtClean="0"/>
              <a:t>, Inhibition of VTA dopamine neurons does not produce a significant difference in open-field locomotion; two-way ANOVA did not demonstrate a significant group-by-light epoch interaction, </a:t>
            </a:r>
            <a:r>
              <a:rPr lang="en-US" i="1" dirty="0" smtClean="0"/>
              <a:t>F</a:t>
            </a:r>
            <a:r>
              <a:rPr lang="en-US" baseline="-25000" dirty="0" smtClean="0"/>
              <a:t>3,48</a:t>
            </a:r>
            <a:r>
              <a:rPr lang="en-US" dirty="0" smtClean="0"/>
              <a:t> = 1.76, </a:t>
            </a:r>
            <a:r>
              <a:rPr lang="en-US" i="1" dirty="0" smtClean="0"/>
              <a:t>P</a:t>
            </a:r>
            <a:r>
              <a:rPr lang="en-US" dirty="0" smtClean="0"/>
              <a:t> = 0.17. Error bars, </a:t>
            </a:r>
            <a:r>
              <a:rPr lang="en-US" dirty="0" err="1" smtClean="0"/>
              <a:t>s.e.m</a:t>
            </a:r>
            <a:r>
              <a:rPr lang="en-US" dirty="0" smtClean="0"/>
              <a:t>. </a:t>
            </a:r>
            <a:r>
              <a:rPr lang="en-US" b="1" dirty="0" smtClean="0"/>
              <a:t>e</a:t>
            </a:r>
            <a:r>
              <a:rPr lang="en-US" dirty="0" smtClean="0"/>
              <a:t>, Schematic and results of the 90-min sucrose-preference test. </a:t>
            </a:r>
            <a:r>
              <a:rPr lang="en-US" dirty="0" err="1" smtClean="0"/>
              <a:t>Photoinhibition</a:t>
            </a:r>
            <a:r>
              <a:rPr lang="en-US" dirty="0" smtClean="0"/>
              <a:t> of VTA dopamine neurons acutely reduces sucrose preference; two-way ANOVA revealed that opsin expression has a significant effect, </a:t>
            </a:r>
            <a:r>
              <a:rPr lang="en-US" i="1" dirty="0" smtClean="0"/>
              <a:t>F</a:t>
            </a:r>
            <a:r>
              <a:rPr lang="en-US" baseline="-25000" dirty="0" smtClean="0"/>
              <a:t>1,42</a:t>
            </a:r>
            <a:r>
              <a:rPr lang="en-US" dirty="0" smtClean="0"/>
              <a:t> = 6.31, </a:t>
            </a:r>
            <a:r>
              <a:rPr lang="en-US" i="1" dirty="0" smtClean="0"/>
              <a:t>P</a:t>
            </a:r>
            <a:r>
              <a:rPr lang="en-US" dirty="0" smtClean="0"/>
              <a:t> = 0.016; Bonferroni post-hoc test revealed significant differences between groups only in the light-on epoch, *</a:t>
            </a:r>
            <a:r>
              <a:rPr lang="en-US" i="1" dirty="0" smtClean="0"/>
              <a:t>P</a:t>
            </a:r>
            <a:r>
              <a:rPr lang="en-US" dirty="0" smtClean="0"/>
              <a:t> &lt; 0.05. Error bars, </a:t>
            </a:r>
            <a:r>
              <a:rPr lang="en-US" dirty="0" err="1" smtClean="0"/>
              <a:t>s.e.m</a:t>
            </a:r>
            <a:r>
              <a:rPr lang="en-US" dirty="0" smtClean="0"/>
              <a:t>. Off, light off; On, light on; WPRE; woodchuck hepatitis virus post-transcriptional regulatory element.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57</a:t>
            </a:fld>
            <a:endParaRPr lang="en-US" dirty="0"/>
          </a:p>
        </p:txBody>
      </p:sp>
    </p:spTree>
    <p:extLst>
      <p:ext uri="{BB962C8B-B14F-4D97-AF65-F5344CB8AC3E}">
        <p14:creationId xmlns:p14="http://schemas.microsoft.com/office/powerpoint/2010/main" val="33031444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a:t>
            </a:r>
            <a:r>
              <a:rPr lang="en-US" dirty="0" smtClean="0"/>
              <a:t>, </a:t>
            </a:r>
            <a:r>
              <a:rPr lang="en-US" dirty="0" err="1" smtClean="0"/>
              <a:t>Photoinhibition</a:t>
            </a:r>
            <a:r>
              <a:rPr lang="en-US" dirty="0" smtClean="0"/>
              <a:t> of VTA dopamine neurons acutely reduces escape-related </a:t>
            </a:r>
            <a:r>
              <a:rPr lang="en-US" dirty="0" err="1" smtClean="0"/>
              <a:t>behaviour</a:t>
            </a:r>
            <a:r>
              <a:rPr lang="en-US" dirty="0" smtClean="0"/>
              <a:t>. Two-way ANOVA demonstrates the group-by-light epoch interaction (interaction of the experimental-group factor and light-condition factor in the test), </a:t>
            </a:r>
            <a:r>
              <a:rPr lang="en-US" i="1" dirty="0" smtClean="0"/>
              <a:t>F</a:t>
            </a:r>
            <a:r>
              <a:rPr lang="en-US" baseline="-25000" dirty="0" smtClean="0"/>
              <a:t>4,38</a:t>
            </a:r>
            <a:r>
              <a:rPr lang="en-US" dirty="0" smtClean="0"/>
              <a:t> = 3.95, </a:t>
            </a:r>
            <a:r>
              <a:rPr lang="en-US" i="1" dirty="0" smtClean="0"/>
              <a:t>P</a:t>
            </a:r>
            <a:r>
              <a:rPr lang="en-US" dirty="0" smtClean="0"/>
              <a:t> = 0.00089; Bonferroni post-hoc test shows reduced struggling in the eNpHR3.0 group relative to the eYFP group, *</a:t>
            </a:r>
            <a:r>
              <a:rPr lang="en-US" i="1" dirty="0" smtClean="0"/>
              <a:t>P</a:t>
            </a:r>
            <a:r>
              <a:rPr lang="en-US" dirty="0" smtClean="0"/>
              <a:t> &lt; 0.05. Error bars, </a:t>
            </a:r>
            <a:r>
              <a:rPr lang="en-US" dirty="0" err="1" smtClean="0"/>
              <a:t>s.e.m</a:t>
            </a:r>
            <a:r>
              <a:rPr lang="en-US" dirty="0" smtClean="0"/>
              <a:t>. </a:t>
            </a:r>
            <a:r>
              <a:rPr lang="en-US" b="1" dirty="0" smtClean="0"/>
              <a:t>d</a:t>
            </a:r>
            <a:r>
              <a:rPr lang="en-US" dirty="0" smtClean="0"/>
              <a:t>, Inhibition of VTA dopamine neurons does not produce a significant difference in open-field locomotion; two-way ANOVA did not demonstrate a significant group-by-light epoch interaction, </a:t>
            </a:r>
            <a:r>
              <a:rPr lang="en-US" i="1" dirty="0" smtClean="0"/>
              <a:t>F</a:t>
            </a:r>
            <a:r>
              <a:rPr lang="en-US" baseline="-25000" dirty="0" smtClean="0"/>
              <a:t>3,48</a:t>
            </a:r>
            <a:r>
              <a:rPr lang="en-US" dirty="0" smtClean="0"/>
              <a:t> = 1.76, </a:t>
            </a:r>
            <a:r>
              <a:rPr lang="en-US" i="1" dirty="0" smtClean="0"/>
              <a:t>P</a:t>
            </a:r>
            <a:r>
              <a:rPr lang="en-US" dirty="0" smtClean="0"/>
              <a:t> = 0.17. Error bars, </a:t>
            </a:r>
            <a:r>
              <a:rPr lang="en-US" dirty="0" err="1" smtClean="0"/>
              <a:t>s.e.m</a:t>
            </a:r>
            <a:r>
              <a:rPr lang="en-US" dirty="0" smtClean="0"/>
              <a:t>. </a:t>
            </a:r>
            <a:r>
              <a:rPr lang="en-US" b="1" dirty="0" smtClean="0"/>
              <a:t>e</a:t>
            </a:r>
            <a:r>
              <a:rPr lang="en-US" dirty="0" smtClean="0"/>
              <a:t>, Schematic and results of the 90-min sucrose-preference test. </a:t>
            </a:r>
            <a:r>
              <a:rPr lang="en-US" dirty="0" err="1" smtClean="0"/>
              <a:t>Photoinhibition</a:t>
            </a:r>
            <a:r>
              <a:rPr lang="en-US" dirty="0" smtClean="0"/>
              <a:t> of VTA dopamine neurons acutely reduces sucrose preference; two-way ANOVA revealed that opsin expression has a significant effect, </a:t>
            </a:r>
            <a:r>
              <a:rPr lang="en-US" i="1" dirty="0" smtClean="0"/>
              <a:t>F</a:t>
            </a:r>
            <a:r>
              <a:rPr lang="en-US" baseline="-25000" dirty="0" smtClean="0"/>
              <a:t>1,42</a:t>
            </a:r>
            <a:r>
              <a:rPr lang="en-US" dirty="0" smtClean="0"/>
              <a:t> = 6.31, </a:t>
            </a:r>
            <a:r>
              <a:rPr lang="en-US" i="1" dirty="0" smtClean="0"/>
              <a:t>P</a:t>
            </a:r>
            <a:r>
              <a:rPr lang="en-US" dirty="0" smtClean="0"/>
              <a:t> = 0.016; Bonferroni post-hoc test revealed significant differences between groups only in the light-on epoch, *</a:t>
            </a:r>
            <a:r>
              <a:rPr lang="en-US" i="1" dirty="0" smtClean="0"/>
              <a:t>P</a:t>
            </a:r>
            <a:r>
              <a:rPr lang="en-US" dirty="0" smtClean="0"/>
              <a:t> &lt; 0.05. Error bars, </a:t>
            </a:r>
            <a:r>
              <a:rPr lang="en-US" dirty="0" err="1" smtClean="0"/>
              <a:t>s.e.m</a:t>
            </a:r>
            <a:r>
              <a:rPr lang="en-US" dirty="0" smtClean="0"/>
              <a:t>. Off, light off; On, light on; WPRE; woodchuck hepatitis virus post-transcriptional regulatory element.</a:t>
            </a:r>
          </a:p>
        </p:txBody>
      </p:sp>
      <p:sp>
        <p:nvSpPr>
          <p:cNvPr id="4" name="Slide Number Placeholder 3"/>
          <p:cNvSpPr>
            <a:spLocks noGrp="1"/>
          </p:cNvSpPr>
          <p:nvPr>
            <p:ph type="sldNum" sz="quarter" idx="10"/>
          </p:nvPr>
        </p:nvSpPr>
        <p:spPr/>
        <p:txBody>
          <a:bodyPr/>
          <a:lstStyle/>
          <a:p>
            <a:fld id="{65AB2213-ACF9-4DF2-AA5C-D99F4D58B39E}" type="slidenum">
              <a:rPr lang="en-US" smtClean="0"/>
              <a:pPr/>
              <a:t>58</a:t>
            </a:fld>
            <a:endParaRPr lang="en-US" dirty="0"/>
          </a:p>
        </p:txBody>
      </p:sp>
    </p:spTree>
    <p:extLst>
      <p:ext uri="{BB962C8B-B14F-4D97-AF65-F5344CB8AC3E}">
        <p14:creationId xmlns:p14="http://schemas.microsoft.com/office/powerpoint/2010/main" val="3346579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59</a:t>
            </a:fld>
            <a:endParaRPr lang="en-US" dirty="0"/>
          </a:p>
        </p:txBody>
      </p:sp>
    </p:spTree>
    <p:extLst>
      <p:ext uri="{BB962C8B-B14F-4D97-AF65-F5344CB8AC3E}">
        <p14:creationId xmlns:p14="http://schemas.microsoft.com/office/powerpoint/2010/main" val="1904687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60</a:t>
            </a:fld>
            <a:endParaRPr lang="en-US" dirty="0"/>
          </a:p>
        </p:txBody>
      </p:sp>
    </p:spTree>
    <p:extLst>
      <p:ext uri="{BB962C8B-B14F-4D97-AF65-F5344CB8AC3E}">
        <p14:creationId xmlns:p14="http://schemas.microsoft.com/office/powerpoint/2010/main" val="40465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200" dirty="0" smtClean="0">
              <a:effectLst/>
            </a:endParaRPr>
          </a:p>
        </p:txBody>
      </p:sp>
      <p:sp>
        <p:nvSpPr>
          <p:cNvPr id="4" name="Slide Number Placeholder 3"/>
          <p:cNvSpPr>
            <a:spLocks noGrp="1"/>
          </p:cNvSpPr>
          <p:nvPr>
            <p:ph type="sldNum" sz="quarter" idx="10"/>
          </p:nvPr>
        </p:nvSpPr>
        <p:spPr/>
        <p:txBody>
          <a:bodyPr/>
          <a:lstStyle/>
          <a:p>
            <a:fld id="{65AB2213-ACF9-4DF2-AA5C-D99F4D58B39E}" type="slidenum">
              <a:rPr lang="en-US" smtClean="0"/>
              <a:pPr/>
              <a:t>7</a:t>
            </a:fld>
            <a:endParaRPr lang="en-US" dirty="0"/>
          </a:p>
        </p:txBody>
      </p:sp>
    </p:spTree>
    <p:extLst>
      <p:ext uri="{BB962C8B-B14F-4D97-AF65-F5344CB8AC3E}">
        <p14:creationId xmlns:p14="http://schemas.microsoft.com/office/powerpoint/2010/main" val="2230570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a:t>
            </a:r>
            <a:r>
              <a:rPr lang="en-US" i="1" dirty="0" smtClean="0"/>
              <a:t>In vivo</a:t>
            </a:r>
            <a:r>
              <a:rPr lang="en-US" dirty="0" smtClean="0"/>
              <a:t> electrophysiology sessions. </a:t>
            </a:r>
            <a:r>
              <a:rPr lang="en-US" b="1" dirty="0" smtClean="0"/>
              <a:t>b</a:t>
            </a:r>
            <a:r>
              <a:rPr lang="en-US" dirty="0" smtClean="0"/>
              <a:t>, Integration of recordings in the NAc, illumination of ChR2-expressing VTA dopamine neurons, and precision measurement of swimming </a:t>
            </a:r>
            <a:r>
              <a:rPr lang="en-US" dirty="0" err="1" smtClean="0"/>
              <a:t>behaviour</a:t>
            </a:r>
            <a:r>
              <a:rPr lang="en-US" dirty="0" smtClean="0"/>
              <a:t> in five TH::</a:t>
            </a:r>
            <a:r>
              <a:rPr lang="en-US" dirty="0" err="1" smtClean="0"/>
              <a:t>Cre</a:t>
            </a:r>
            <a:r>
              <a:rPr lang="en-US" dirty="0" smtClean="0"/>
              <a:t> rats treated with CMS. </a:t>
            </a:r>
            <a:r>
              <a:rPr lang="en-US" b="1" dirty="0" smtClean="0"/>
              <a:t>c</a:t>
            </a:r>
            <a:r>
              <a:rPr lang="en-US" dirty="0" smtClean="0"/>
              <a:t>, Light-induced modulation of swimming; phasic illumination of ChR2-expressing VTA dopamine neurons increases escape </a:t>
            </a:r>
            <a:r>
              <a:rPr lang="en-US" dirty="0" err="1" smtClean="0"/>
              <a:t>behaviour</a:t>
            </a:r>
            <a:r>
              <a:rPr lang="en-US" dirty="0" smtClean="0"/>
              <a:t> of TH::</a:t>
            </a:r>
            <a:r>
              <a:rPr lang="en-US" dirty="0" err="1" smtClean="0"/>
              <a:t>Cre</a:t>
            </a:r>
            <a:r>
              <a:rPr lang="en-US" dirty="0" smtClean="0"/>
              <a:t> rats in FST. Thick red line, mean kick rate; dotted lines, </a:t>
            </a:r>
            <a:r>
              <a:rPr lang="en-US" dirty="0" err="1" smtClean="0"/>
              <a:t>s.e.m</a:t>
            </a:r>
            <a:r>
              <a:rPr lang="en-US" dirty="0" smtClean="0"/>
              <a:t>. </a:t>
            </a:r>
            <a:r>
              <a:rPr lang="en-US" b="1" dirty="0" smtClean="0"/>
              <a:t>d</a:t>
            </a:r>
            <a:r>
              <a:rPr lang="en-US" dirty="0" smtClean="0"/>
              <a:t>, Phasic illumination of ChR2-expressing VTA dopamine neurons increases kick rate in FST (paired </a:t>
            </a:r>
            <a:r>
              <a:rPr lang="en-US" i="1" dirty="0" smtClean="0"/>
              <a:t>t</a:t>
            </a:r>
            <a:r>
              <a:rPr lang="en-US" dirty="0" smtClean="0"/>
              <a:t>-test; **</a:t>
            </a:r>
            <a:r>
              <a:rPr lang="en-US" i="1" dirty="0" smtClean="0"/>
              <a:t>P</a:t>
            </a:r>
            <a:r>
              <a:rPr lang="en-US" dirty="0" smtClean="0"/>
              <a:t> = 0.0088; mean increase in kick rate of 73.9% ± 21.2% relative to light-off epochs) but not ambulation rate in OFT (mean decrease of 60.2% ± 22.9%; mean ± </a:t>
            </a:r>
            <a:r>
              <a:rPr lang="en-US" dirty="0" err="1" smtClean="0"/>
              <a:t>s.e.m</a:t>
            </a:r>
            <a:r>
              <a:rPr lang="en-US" dirty="0" smtClean="0"/>
              <a:t>.). </a:t>
            </a:r>
            <a:r>
              <a:rPr lang="en-US" b="1" dirty="0" smtClean="0"/>
              <a:t>e</a:t>
            </a:r>
            <a:r>
              <a:rPr lang="en-US" dirty="0" smtClean="0"/>
              <a:t>, Peri-event raster histogram showing kick events referenced to the train of 8 light pulses at 30 Hz every 5 s (blue); kick events are not time-locked to light pulses (bin width of 0.175 s for all histograms). </a:t>
            </a:r>
            <a:r>
              <a:rPr lang="en-US" b="1" dirty="0" smtClean="0"/>
              <a:t>f</a:t>
            </a:r>
            <a:r>
              <a:rPr lang="en-US" dirty="0" smtClean="0"/>
              <a:t>, Scatter-plot relating the degree to which </a:t>
            </a:r>
            <a:r>
              <a:rPr lang="en-US" dirty="0" err="1" smtClean="0"/>
              <a:t>behaviour</a:t>
            </a:r>
            <a:r>
              <a:rPr lang="en-US" dirty="0" smtClean="0"/>
              <a:t> of each rat was modulated by light-driven VTA dopamine neuron activation, to the proportion of all light-responsive units recorded from the same subject (Pearson’s correlation Test, </a:t>
            </a:r>
            <a:r>
              <a:rPr lang="en-US" i="1" dirty="0" smtClean="0"/>
              <a:t>P</a:t>
            </a:r>
            <a:r>
              <a:rPr lang="en-US" dirty="0" smtClean="0"/>
              <a:t> = 0.0271, </a:t>
            </a:r>
            <a:r>
              <a:rPr lang="en-US" i="1" dirty="0" smtClean="0"/>
              <a:t>r</a:t>
            </a:r>
            <a:r>
              <a:rPr lang="en-US" dirty="0" smtClean="0"/>
              <a:t> = 0.9195).</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61</a:t>
            </a:fld>
            <a:endParaRPr lang="en-US" dirty="0"/>
          </a:p>
        </p:txBody>
      </p:sp>
    </p:spTree>
    <p:extLst>
      <p:ext uri="{BB962C8B-B14F-4D97-AF65-F5344CB8AC3E}">
        <p14:creationId xmlns:p14="http://schemas.microsoft.com/office/powerpoint/2010/main" val="2825517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a:t>
            </a:r>
            <a:r>
              <a:rPr lang="en-US" i="1" dirty="0" smtClean="0"/>
              <a:t>In vivo</a:t>
            </a:r>
            <a:r>
              <a:rPr lang="en-US" dirty="0" smtClean="0"/>
              <a:t> electrophysiology sessions. </a:t>
            </a:r>
            <a:r>
              <a:rPr lang="en-US" b="1" dirty="0" smtClean="0"/>
              <a:t>b</a:t>
            </a:r>
            <a:r>
              <a:rPr lang="en-US" dirty="0" smtClean="0"/>
              <a:t>, Integration of recordings in the NAc, illumination of ChR2-expressing VTA dopamine neurons, and precision measurement of swimming </a:t>
            </a:r>
            <a:r>
              <a:rPr lang="en-US" dirty="0" err="1" smtClean="0"/>
              <a:t>behaviour</a:t>
            </a:r>
            <a:r>
              <a:rPr lang="en-US" dirty="0" smtClean="0"/>
              <a:t> in five TH::</a:t>
            </a:r>
            <a:r>
              <a:rPr lang="en-US" dirty="0" err="1" smtClean="0"/>
              <a:t>Cre</a:t>
            </a:r>
            <a:r>
              <a:rPr lang="en-US" dirty="0" smtClean="0"/>
              <a:t> rats treated with CMS. </a:t>
            </a:r>
            <a:r>
              <a:rPr lang="en-US" b="1" dirty="0" smtClean="0"/>
              <a:t>c</a:t>
            </a:r>
            <a:r>
              <a:rPr lang="en-US" dirty="0" smtClean="0"/>
              <a:t>, Light-induced modulation of swimming; phasic illumination of ChR2-expressing VTA dopamine neurons increases escape </a:t>
            </a:r>
            <a:r>
              <a:rPr lang="en-US" dirty="0" err="1" smtClean="0"/>
              <a:t>behaviour</a:t>
            </a:r>
            <a:r>
              <a:rPr lang="en-US" dirty="0" smtClean="0"/>
              <a:t> of TH::</a:t>
            </a:r>
            <a:r>
              <a:rPr lang="en-US" dirty="0" err="1" smtClean="0"/>
              <a:t>Cre</a:t>
            </a:r>
            <a:r>
              <a:rPr lang="en-US" dirty="0" smtClean="0"/>
              <a:t> rats in FST. Thick red line, mean kick rate; dotted lines, </a:t>
            </a:r>
            <a:r>
              <a:rPr lang="en-US" dirty="0" err="1" smtClean="0"/>
              <a:t>s.e.m</a:t>
            </a:r>
            <a:r>
              <a:rPr lang="en-US" dirty="0" smtClean="0"/>
              <a:t>. </a:t>
            </a:r>
            <a:r>
              <a:rPr lang="en-US" b="1" dirty="0" smtClean="0"/>
              <a:t>d</a:t>
            </a:r>
            <a:r>
              <a:rPr lang="en-US" dirty="0" smtClean="0"/>
              <a:t>, Phasic illumination of ChR2-expressing VTA dopamine neurons increases kick rate in FST (paired </a:t>
            </a:r>
            <a:r>
              <a:rPr lang="en-US" i="1" dirty="0" smtClean="0"/>
              <a:t>t</a:t>
            </a:r>
            <a:r>
              <a:rPr lang="en-US" dirty="0" smtClean="0"/>
              <a:t>-test; **</a:t>
            </a:r>
            <a:r>
              <a:rPr lang="en-US" i="1" dirty="0" smtClean="0"/>
              <a:t>P</a:t>
            </a:r>
            <a:r>
              <a:rPr lang="en-US" dirty="0" smtClean="0"/>
              <a:t> = 0.0088; mean increase in kick rate of 73.9% ± 21.2% relative to light-off epochs) but not ambulation rate in OFT (mean decrease of 60.2% ± 22.9%; mean ± </a:t>
            </a:r>
            <a:r>
              <a:rPr lang="en-US" dirty="0" err="1" smtClean="0"/>
              <a:t>s.e.m</a:t>
            </a:r>
            <a:r>
              <a:rPr lang="en-US" dirty="0" smtClean="0"/>
              <a:t>.). </a:t>
            </a:r>
            <a:r>
              <a:rPr lang="en-US" b="1" dirty="0" smtClean="0"/>
              <a:t>e</a:t>
            </a:r>
            <a:r>
              <a:rPr lang="en-US" dirty="0" smtClean="0"/>
              <a:t>, Peri-event raster histogram showing kick events referenced to the train of 8 light pulses at 30 Hz every 5 s (blue); kick events are not time-locked to light pulses (bin width of 0.175 s for all histograms). </a:t>
            </a:r>
            <a:r>
              <a:rPr lang="en-US" b="1" dirty="0" smtClean="0"/>
              <a:t>f</a:t>
            </a:r>
            <a:r>
              <a:rPr lang="en-US" dirty="0" smtClean="0"/>
              <a:t>, Scatter-plot relating the degree to which </a:t>
            </a:r>
            <a:r>
              <a:rPr lang="en-US" dirty="0" err="1" smtClean="0"/>
              <a:t>behaviour</a:t>
            </a:r>
            <a:r>
              <a:rPr lang="en-US" dirty="0" smtClean="0"/>
              <a:t> of each rat was modulated by light-driven VTA dopamine neuron activation, to the proportion of all light-responsive units recorded from the same subject (Pearson’s correlation Test, </a:t>
            </a:r>
            <a:r>
              <a:rPr lang="en-US" i="1" dirty="0" smtClean="0"/>
              <a:t>P</a:t>
            </a:r>
            <a:r>
              <a:rPr lang="en-US" dirty="0" smtClean="0"/>
              <a:t> = 0.0271, </a:t>
            </a:r>
            <a:r>
              <a:rPr lang="en-US" i="1" dirty="0" smtClean="0"/>
              <a:t>r</a:t>
            </a:r>
            <a:r>
              <a:rPr lang="en-US" dirty="0" smtClean="0"/>
              <a:t> = 0.9195).</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62</a:t>
            </a:fld>
            <a:endParaRPr lang="en-US" dirty="0"/>
          </a:p>
        </p:txBody>
      </p:sp>
    </p:spTree>
    <p:extLst>
      <p:ext uri="{BB962C8B-B14F-4D97-AF65-F5344CB8AC3E}">
        <p14:creationId xmlns:p14="http://schemas.microsoft.com/office/powerpoint/2010/main" val="2583630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Thick red line, mean kick rate; dotted lines, </a:t>
            </a:r>
            <a:r>
              <a:rPr lang="en-US" dirty="0" err="1" smtClean="0"/>
              <a:t>s.e.m</a:t>
            </a:r>
            <a:r>
              <a:rPr lang="en-US" dirty="0" smtClean="0"/>
              <a:t>. </a:t>
            </a:r>
            <a:r>
              <a:rPr lang="en-US" b="1" dirty="0" smtClean="0"/>
              <a:t>d</a:t>
            </a:r>
            <a:r>
              <a:rPr lang="en-US" dirty="0" smtClean="0"/>
              <a:t>, Phasic illumination of ChR2-expressing VTA dopamine neurons increases kick rate in FST (paired </a:t>
            </a:r>
            <a:r>
              <a:rPr lang="en-US" i="1" dirty="0" smtClean="0"/>
              <a:t>t</a:t>
            </a:r>
            <a:r>
              <a:rPr lang="en-US" dirty="0" smtClean="0"/>
              <a:t>-test; **</a:t>
            </a:r>
            <a:r>
              <a:rPr lang="en-US" i="1" dirty="0" smtClean="0"/>
              <a:t>P</a:t>
            </a:r>
            <a:r>
              <a:rPr lang="en-US" dirty="0" smtClean="0"/>
              <a:t> = 0.0088; mean increase in kick rate of 73.9% ± 21.2% relative to light-off epochs) but not ambulation rate in OFT (mean decrease of 60.2% ± 22.9%; mean ± </a:t>
            </a:r>
            <a:r>
              <a:rPr lang="en-US" dirty="0" err="1" smtClean="0"/>
              <a:t>s.e.m</a:t>
            </a:r>
            <a:r>
              <a:rPr lang="en-US" dirty="0" smtClean="0"/>
              <a:t>.). </a:t>
            </a:r>
            <a:r>
              <a:rPr lang="en-US" b="1" dirty="0" smtClean="0"/>
              <a:t>e</a:t>
            </a:r>
            <a:r>
              <a:rPr lang="en-US" dirty="0" smtClean="0"/>
              <a:t>, Peri-event raster histogram showing kick events referenced to the train of 8 light pulses at 30 Hz every 5 s (blue); kick events are not time-locked to light pulses (bin width of 0.175 s for all histograms). </a:t>
            </a:r>
            <a:r>
              <a:rPr lang="en-US" b="1" dirty="0" smtClean="0"/>
              <a:t>f</a:t>
            </a:r>
            <a:r>
              <a:rPr lang="en-US" dirty="0" smtClean="0"/>
              <a:t>, Scatter-plot relating the degree to which </a:t>
            </a:r>
            <a:r>
              <a:rPr lang="en-US" dirty="0" err="1" smtClean="0"/>
              <a:t>behaviour</a:t>
            </a:r>
            <a:r>
              <a:rPr lang="en-US" dirty="0" smtClean="0"/>
              <a:t> of each rat was modulated by light-driven VTA dopamine neuron activation, to the proportion of all light-responsive units recorded from the same subject (Pearson’s correlation Test, </a:t>
            </a:r>
            <a:r>
              <a:rPr lang="en-US" i="1" dirty="0" smtClean="0"/>
              <a:t>P</a:t>
            </a:r>
            <a:r>
              <a:rPr lang="en-US" dirty="0" smtClean="0"/>
              <a:t> = 0.0271, </a:t>
            </a:r>
            <a:r>
              <a:rPr lang="en-US" i="1" dirty="0" smtClean="0"/>
              <a:t>r</a:t>
            </a:r>
            <a:r>
              <a:rPr lang="en-US" dirty="0" smtClean="0"/>
              <a:t> = 0.9195).</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63</a:t>
            </a:fld>
            <a:endParaRPr lang="en-US" dirty="0"/>
          </a:p>
        </p:txBody>
      </p:sp>
    </p:spTree>
    <p:extLst>
      <p:ext uri="{BB962C8B-B14F-4D97-AF65-F5344CB8AC3E}">
        <p14:creationId xmlns:p14="http://schemas.microsoft.com/office/powerpoint/2010/main" val="3734931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a:t>
            </a:r>
            <a:r>
              <a:rPr lang="en-US" i="1" dirty="0" smtClean="0"/>
              <a:t>In vivo</a:t>
            </a:r>
            <a:r>
              <a:rPr lang="en-US" dirty="0" smtClean="0"/>
              <a:t> electrophysiology sessions. </a:t>
            </a:r>
            <a:r>
              <a:rPr lang="en-US" b="1" dirty="0" smtClean="0"/>
              <a:t>b</a:t>
            </a:r>
            <a:r>
              <a:rPr lang="en-US" dirty="0" smtClean="0"/>
              <a:t>, Integration of recordings in the NAc, illumination of ChR2-expressing VTA dopamine neurons, and precision measurement of swimming </a:t>
            </a:r>
            <a:r>
              <a:rPr lang="en-US" dirty="0" err="1" smtClean="0"/>
              <a:t>behaviour</a:t>
            </a:r>
            <a:r>
              <a:rPr lang="en-US" dirty="0" smtClean="0"/>
              <a:t> in five TH::</a:t>
            </a:r>
            <a:r>
              <a:rPr lang="en-US" dirty="0" err="1" smtClean="0"/>
              <a:t>Cre</a:t>
            </a:r>
            <a:r>
              <a:rPr lang="en-US" dirty="0" smtClean="0"/>
              <a:t> rats treated with CMS. </a:t>
            </a:r>
            <a:r>
              <a:rPr lang="en-US" b="1" dirty="0" smtClean="0"/>
              <a:t>c</a:t>
            </a:r>
            <a:r>
              <a:rPr lang="en-US" dirty="0" smtClean="0"/>
              <a:t>, Light-induced modulation of swimming; phasic illumination of ChR2-expressing VTA dopamine neurons increases escape </a:t>
            </a:r>
            <a:r>
              <a:rPr lang="en-US" dirty="0" err="1" smtClean="0"/>
              <a:t>behaviour</a:t>
            </a:r>
            <a:r>
              <a:rPr lang="en-US" dirty="0" smtClean="0"/>
              <a:t> of TH::</a:t>
            </a:r>
            <a:r>
              <a:rPr lang="en-US" dirty="0" err="1" smtClean="0"/>
              <a:t>Cre</a:t>
            </a:r>
            <a:r>
              <a:rPr lang="en-US" dirty="0" smtClean="0"/>
              <a:t> rats in FST. Thick red line, mean kick rate; dotted lines, </a:t>
            </a:r>
            <a:r>
              <a:rPr lang="en-US" dirty="0" err="1" smtClean="0"/>
              <a:t>s.e.m</a:t>
            </a:r>
            <a:r>
              <a:rPr lang="en-US" dirty="0" smtClean="0"/>
              <a:t>. </a:t>
            </a:r>
            <a:r>
              <a:rPr lang="en-US" b="1" dirty="0" smtClean="0"/>
              <a:t>d</a:t>
            </a:r>
            <a:r>
              <a:rPr lang="en-US" dirty="0" smtClean="0"/>
              <a:t>, Phasic illumination of ChR2-expressing VTA dopamine neurons increases kick rate in FST (paired </a:t>
            </a:r>
            <a:r>
              <a:rPr lang="en-US" i="1" dirty="0" smtClean="0"/>
              <a:t>t</a:t>
            </a:r>
            <a:r>
              <a:rPr lang="en-US" dirty="0" smtClean="0"/>
              <a:t>-test; **</a:t>
            </a:r>
            <a:r>
              <a:rPr lang="en-US" i="1" dirty="0" smtClean="0"/>
              <a:t>P</a:t>
            </a:r>
            <a:r>
              <a:rPr lang="en-US" dirty="0" smtClean="0"/>
              <a:t> = 0.0088; mean increase in kick rate of 73.9% ± 21.2% relative to light-off epochs) but not ambulation rate in OFT (mean decrease of 60.2% ± 22.9%; mean ± </a:t>
            </a:r>
            <a:r>
              <a:rPr lang="en-US" dirty="0" err="1" smtClean="0"/>
              <a:t>s.e.m</a:t>
            </a:r>
            <a:r>
              <a:rPr lang="en-US" dirty="0" smtClean="0"/>
              <a:t>.). </a:t>
            </a:r>
            <a:r>
              <a:rPr lang="en-US" b="1" dirty="0" smtClean="0"/>
              <a:t>e</a:t>
            </a:r>
            <a:r>
              <a:rPr lang="en-US" dirty="0" smtClean="0"/>
              <a:t>, Peri-event raster histogram showing kick events referenced to the train of 8 light pulses at 30 Hz every 5 s (blue); kick events are not time-locked to light pulses (bin width of 0.175 s for all histograms). </a:t>
            </a:r>
            <a:r>
              <a:rPr lang="en-US" b="1" dirty="0" smtClean="0"/>
              <a:t>f</a:t>
            </a:r>
            <a:r>
              <a:rPr lang="en-US" dirty="0" smtClean="0"/>
              <a:t>, Scatter-plot relating the degree to which </a:t>
            </a:r>
            <a:r>
              <a:rPr lang="en-US" dirty="0" err="1" smtClean="0"/>
              <a:t>behaviour</a:t>
            </a:r>
            <a:r>
              <a:rPr lang="en-US" dirty="0" smtClean="0"/>
              <a:t> of each rat was modulated by light-driven VTA dopamine neuron activation, to the proportion of all light-responsive units recorded from the same subject (Pearson’s correlation Test, </a:t>
            </a:r>
            <a:r>
              <a:rPr lang="en-US" i="1" dirty="0" smtClean="0"/>
              <a:t>P</a:t>
            </a:r>
            <a:r>
              <a:rPr lang="en-US" dirty="0" smtClean="0"/>
              <a:t> = 0.0271, </a:t>
            </a:r>
            <a:r>
              <a:rPr lang="en-US" i="1" dirty="0" smtClean="0"/>
              <a:t>r</a:t>
            </a:r>
            <a:r>
              <a:rPr lang="en-US" dirty="0" smtClean="0"/>
              <a:t> = 0.9195).</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64</a:t>
            </a:fld>
            <a:endParaRPr lang="en-US" dirty="0"/>
          </a:p>
        </p:txBody>
      </p:sp>
    </p:spTree>
    <p:extLst>
      <p:ext uri="{BB962C8B-B14F-4D97-AF65-F5344CB8AC3E}">
        <p14:creationId xmlns:p14="http://schemas.microsoft.com/office/powerpoint/2010/main" val="40200004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a:t>
            </a:r>
            <a:r>
              <a:rPr lang="en-US" i="1" dirty="0" smtClean="0"/>
              <a:t>In vivo</a:t>
            </a:r>
            <a:r>
              <a:rPr lang="en-US" dirty="0" smtClean="0"/>
              <a:t> electrophysiology sessions. </a:t>
            </a:r>
            <a:r>
              <a:rPr lang="en-US" b="1" dirty="0" smtClean="0"/>
              <a:t>b</a:t>
            </a:r>
            <a:r>
              <a:rPr lang="en-US" dirty="0" smtClean="0"/>
              <a:t>, Integration of recordings in the NAc, illumination of ChR2-expressing VTA dopamine neurons, and precision measurement of swimming </a:t>
            </a:r>
            <a:r>
              <a:rPr lang="en-US" dirty="0" err="1" smtClean="0"/>
              <a:t>behaviour</a:t>
            </a:r>
            <a:r>
              <a:rPr lang="en-US" dirty="0" smtClean="0"/>
              <a:t> in five TH::</a:t>
            </a:r>
            <a:r>
              <a:rPr lang="en-US" dirty="0" err="1" smtClean="0"/>
              <a:t>Cre</a:t>
            </a:r>
            <a:r>
              <a:rPr lang="en-US" dirty="0" smtClean="0"/>
              <a:t> rats treated with CMS. </a:t>
            </a:r>
            <a:r>
              <a:rPr lang="en-US" b="1" dirty="0" smtClean="0"/>
              <a:t>c</a:t>
            </a:r>
            <a:r>
              <a:rPr lang="en-US" dirty="0" smtClean="0"/>
              <a:t>, Light-induced modulation of swimming; phasic illumination of ChR2-expressing VTA dopamine neurons increases escape </a:t>
            </a:r>
            <a:r>
              <a:rPr lang="en-US" dirty="0" err="1" smtClean="0"/>
              <a:t>behaviour</a:t>
            </a:r>
            <a:r>
              <a:rPr lang="en-US" dirty="0" smtClean="0"/>
              <a:t> of TH::</a:t>
            </a:r>
            <a:r>
              <a:rPr lang="en-US" dirty="0" err="1" smtClean="0"/>
              <a:t>Cre</a:t>
            </a:r>
            <a:r>
              <a:rPr lang="en-US" dirty="0" smtClean="0"/>
              <a:t> rats in FST. Thick red line, mean kick rate; dotted lines, </a:t>
            </a:r>
            <a:r>
              <a:rPr lang="en-US" dirty="0" err="1" smtClean="0"/>
              <a:t>s.e.m</a:t>
            </a:r>
            <a:r>
              <a:rPr lang="en-US" dirty="0" smtClean="0"/>
              <a:t>. </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65</a:t>
            </a:fld>
            <a:endParaRPr lang="en-US" dirty="0"/>
          </a:p>
        </p:txBody>
      </p:sp>
    </p:spTree>
    <p:extLst>
      <p:ext uri="{BB962C8B-B14F-4D97-AF65-F5344CB8AC3E}">
        <p14:creationId xmlns:p14="http://schemas.microsoft.com/office/powerpoint/2010/main" val="23676045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Recording of 123 NAc neurons from 5 CMS TH::</a:t>
            </a:r>
            <a:r>
              <a:rPr lang="en-US" dirty="0" err="1" smtClean="0"/>
              <a:t>Cre</a:t>
            </a:r>
            <a:r>
              <a:rPr lang="en-US" dirty="0" smtClean="0"/>
              <a:t> rats expressing ChR2 in VTA dopamine neurons. </a:t>
            </a:r>
            <a:r>
              <a:rPr lang="en-US" b="1" dirty="0" smtClean="0"/>
              <a:t>a</a:t>
            </a:r>
            <a:r>
              <a:rPr lang="en-US" dirty="0" smtClean="0"/>
              <a:t>, Peri-event raster histograms for representative neurons showing phasic excitation associated with both light pulses and kick events (Example cell 1; 15 out of 24 cells) or for representative neurons showing different phasic responses with light pulses versus kick events (Example cell 2; 9 out of 24 cells). </a:t>
            </a:r>
            <a:r>
              <a:rPr lang="en-US" b="1" dirty="0" smtClean="0"/>
              <a:t>b</a:t>
            </a:r>
            <a:r>
              <a:rPr lang="en-US" dirty="0" smtClean="0"/>
              <a:t>, Peri-event raster histograms for representative neurons that selectively encoded kick events during either the light-on epoch (Example cell 3; 13 cells) or the light-off epoch (Example cell 4; 16 cells), or encoded kick events in both light-on and light-off epochs differentially (Example cell 5; 1 out of 14 cells) or similarly (Example cell 6; 13 out of 14 cells).</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66</a:t>
            </a:fld>
            <a:endParaRPr lang="en-US" dirty="0"/>
          </a:p>
        </p:txBody>
      </p:sp>
    </p:spTree>
    <p:extLst>
      <p:ext uri="{BB962C8B-B14F-4D97-AF65-F5344CB8AC3E}">
        <p14:creationId xmlns:p14="http://schemas.microsoft.com/office/powerpoint/2010/main" val="3164158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a:t>
            </a:r>
            <a:r>
              <a:rPr lang="en-US" dirty="0" smtClean="0"/>
              <a:t>, </a:t>
            </a:r>
            <a:r>
              <a:rPr lang="en-US" i="1" dirty="0" smtClean="0"/>
              <a:t>In vivo</a:t>
            </a:r>
            <a:r>
              <a:rPr lang="en-US" dirty="0" smtClean="0"/>
              <a:t> electrophysiology sessions. </a:t>
            </a:r>
            <a:r>
              <a:rPr lang="en-US" b="1" dirty="0" smtClean="0"/>
              <a:t>b</a:t>
            </a:r>
            <a:r>
              <a:rPr lang="en-US" dirty="0" smtClean="0"/>
              <a:t>, Integration of recordings in the NAc, illumination of ChR2-expressing VTA dopamine neurons, and precision measurement of swimming </a:t>
            </a:r>
            <a:r>
              <a:rPr lang="en-US" dirty="0" err="1" smtClean="0"/>
              <a:t>behaviour</a:t>
            </a:r>
            <a:r>
              <a:rPr lang="en-US" dirty="0" smtClean="0"/>
              <a:t> in five TH::</a:t>
            </a:r>
            <a:r>
              <a:rPr lang="en-US" dirty="0" err="1" smtClean="0"/>
              <a:t>Cre</a:t>
            </a:r>
            <a:r>
              <a:rPr lang="en-US" dirty="0" smtClean="0"/>
              <a:t> rats treated with CMS. </a:t>
            </a:r>
            <a:r>
              <a:rPr lang="en-US" b="1" dirty="0" smtClean="0"/>
              <a:t>c</a:t>
            </a:r>
            <a:r>
              <a:rPr lang="en-US" dirty="0" smtClean="0"/>
              <a:t>, Light-induced modulation of swimming; phasic illumination of ChR2-expressing VTA dopamine neurons increases escape </a:t>
            </a:r>
            <a:r>
              <a:rPr lang="en-US" dirty="0" err="1" smtClean="0"/>
              <a:t>behaviour</a:t>
            </a:r>
            <a:r>
              <a:rPr lang="en-US" dirty="0" smtClean="0"/>
              <a:t> of TH::</a:t>
            </a:r>
            <a:r>
              <a:rPr lang="en-US" dirty="0" err="1" smtClean="0"/>
              <a:t>Cre</a:t>
            </a:r>
            <a:r>
              <a:rPr lang="en-US" dirty="0" smtClean="0"/>
              <a:t> rats in FST. Thick red line, mean kick rate; dotted lines, </a:t>
            </a:r>
            <a:r>
              <a:rPr lang="en-US" dirty="0" err="1" smtClean="0"/>
              <a:t>s.e.m</a:t>
            </a:r>
            <a:r>
              <a:rPr lang="en-US" dirty="0" smtClean="0"/>
              <a:t>. </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67</a:t>
            </a:fld>
            <a:endParaRPr lang="en-US" dirty="0"/>
          </a:p>
        </p:txBody>
      </p:sp>
    </p:spTree>
    <p:extLst>
      <p:ext uri="{BB962C8B-B14F-4D97-AF65-F5344CB8AC3E}">
        <p14:creationId xmlns:p14="http://schemas.microsoft.com/office/powerpoint/2010/main" val="33081102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Recording of 123 NAc neurons from 5 CMS TH::</a:t>
            </a:r>
            <a:r>
              <a:rPr lang="en-US" dirty="0" err="1" smtClean="0"/>
              <a:t>Cre</a:t>
            </a:r>
            <a:r>
              <a:rPr lang="en-US" dirty="0" smtClean="0"/>
              <a:t> rats expressing ChR2 in VTA dopamine neurons. </a:t>
            </a:r>
            <a:r>
              <a:rPr lang="en-US" b="1" dirty="0" smtClean="0"/>
              <a:t>a</a:t>
            </a:r>
            <a:r>
              <a:rPr lang="en-US" dirty="0" smtClean="0"/>
              <a:t>, Peri-event raster histograms for representative neurons showing phasic excitation associated with both light pulses and kick events (Example cell 1; 15 out of 24 cells) or for representative neurons showing different phasic responses with light pulses versus kick events (Example cell 2; 9 out of 24 cells). </a:t>
            </a:r>
            <a:r>
              <a:rPr lang="en-US" b="1" dirty="0" smtClean="0"/>
              <a:t>b</a:t>
            </a:r>
            <a:r>
              <a:rPr lang="en-US" dirty="0" smtClean="0"/>
              <a:t>, Peri-event raster histograms for representative neurons that selectively encoded kick events during either the light-on epoch (Example cell 3; 13 cells) or the light-off epoch (Example cell 4; 16 cells), or encoded kick events in both light-on and light-off epochs differentially (Example cell 5; 1 out of 14 cells) or similarly (Example cell 6; 13 out of 14 cells).</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68</a:t>
            </a:fld>
            <a:endParaRPr lang="en-US" dirty="0"/>
          </a:p>
        </p:txBody>
      </p:sp>
    </p:spTree>
    <p:extLst>
      <p:ext uri="{BB962C8B-B14F-4D97-AF65-F5344CB8AC3E}">
        <p14:creationId xmlns:p14="http://schemas.microsoft.com/office/powerpoint/2010/main" val="26758739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Recording of 123 NAc neurons from 5 CMS TH::</a:t>
            </a:r>
            <a:r>
              <a:rPr lang="en-US" dirty="0" err="1" smtClean="0"/>
              <a:t>Cre</a:t>
            </a:r>
            <a:r>
              <a:rPr lang="en-US" dirty="0" smtClean="0"/>
              <a:t> rats expressing ChR2 in VTA dopamine neurons. </a:t>
            </a:r>
            <a:r>
              <a:rPr lang="en-US" b="1" dirty="0" smtClean="0"/>
              <a:t>a</a:t>
            </a:r>
            <a:r>
              <a:rPr lang="en-US" dirty="0" smtClean="0"/>
              <a:t>, Peri-event raster histograms for representative neurons showing phasic excitation associated with both light pulses and kick events (Example cell 1; 15 out of 24 cells) or for representative neurons showing different phasic responses with light pulses versus kick events (Example cell 2; 9 out of 24 cells). </a:t>
            </a:r>
            <a:r>
              <a:rPr lang="en-US" b="1" dirty="0" smtClean="0"/>
              <a:t>b</a:t>
            </a:r>
            <a:r>
              <a:rPr lang="en-US" dirty="0" smtClean="0"/>
              <a:t>, Peri-event raster histograms for representative neurons that selectively encoded kick events during either the light-on epoch (Example cell 3; 13 cells) or the light-off epoch (Example cell 4; 16 cells), or encoded kick events in both light-on and light-off epochs differentially (Example cell 5; 1 out of 14 cells) or similarly (Example cell 6; 13 out of 14 cells).</a:t>
            </a:r>
          </a:p>
        </p:txBody>
      </p:sp>
      <p:sp>
        <p:nvSpPr>
          <p:cNvPr id="4" name="Slide Number Placeholder 3"/>
          <p:cNvSpPr>
            <a:spLocks noGrp="1"/>
          </p:cNvSpPr>
          <p:nvPr>
            <p:ph type="sldNum" sz="quarter" idx="10"/>
          </p:nvPr>
        </p:nvSpPr>
        <p:spPr/>
        <p:txBody>
          <a:bodyPr/>
          <a:lstStyle/>
          <a:p>
            <a:fld id="{65AB2213-ACF9-4DF2-AA5C-D99F4D58B39E}" type="slidenum">
              <a:rPr lang="en-US" smtClean="0"/>
              <a:pPr/>
              <a:t>69</a:t>
            </a:fld>
            <a:endParaRPr lang="en-US" dirty="0"/>
          </a:p>
        </p:txBody>
      </p:sp>
    </p:spTree>
    <p:extLst>
      <p:ext uri="{BB962C8B-B14F-4D97-AF65-F5344CB8AC3E}">
        <p14:creationId xmlns:p14="http://schemas.microsoft.com/office/powerpoint/2010/main" val="2073875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Recording of 123 NAc neurons from 5 CMS TH::</a:t>
            </a:r>
            <a:r>
              <a:rPr lang="en-US" dirty="0" err="1" smtClean="0"/>
              <a:t>Cre</a:t>
            </a:r>
            <a:r>
              <a:rPr lang="en-US" dirty="0" smtClean="0"/>
              <a:t> rats expressing ChR2 in VTA dopamine neurons. </a:t>
            </a:r>
            <a:r>
              <a:rPr lang="en-US" b="1" dirty="0" smtClean="0"/>
              <a:t>a</a:t>
            </a:r>
            <a:r>
              <a:rPr lang="en-US" dirty="0" smtClean="0"/>
              <a:t>, Peri-event raster histograms for representative neurons showing phasic excitation associated with both light pulses and kick events (Example cell 1; 15 out of 24 cells) or for representative neurons showing different phasic responses with light pulses versus kick events (Example cell 2; 9 out of 24 cells). </a:t>
            </a:r>
            <a:r>
              <a:rPr lang="en-US" b="1" dirty="0" smtClean="0"/>
              <a:t>b</a:t>
            </a:r>
            <a:r>
              <a:rPr lang="en-US" dirty="0" smtClean="0"/>
              <a:t>, Peri-event raster histograms for representative neurons that selectively encoded kick events during either the light-on epoch (Example cell 3; 13 cells) or the light-off epoch (Example cell 4; 16 cells), or encoded kick events in both light-on and light-off epochs differentially (Example cell 5; 1 out of 14 cells) or similarly (Example cell 6; 13 out of 14 cells).</a:t>
            </a:r>
          </a:p>
        </p:txBody>
      </p:sp>
      <p:sp>
        <p:nvSpPr>
          <p:cNvPr id="4" name="Slide Number Placeholder 3"/>
          <p:cNvSpPr>
            <a:spLocks noGrp="1"/>
          </p:cNvSpPr>
          <p:nvPr>
            <p:ph type="sldNum" sz="quarter" idx="10"/>
          </p:nvPr>
        </p:nvSpPr>
        <p:spPr/>
        <p:txBody>
          <a:bodyPr/>
          <a:lstStyle/>
          <a:p>
            <a:fld id="{65AB2213-ACF9-4DF2-AA5C-D99F4D58B39E}" type="slidenum">
              <a:rPr lang="en-US" smtClean="0"/>
              <a:pPr/>
              <a:t>70</a:t>
            </a:fld>
            <a:endParaRPr lang="en-US" dirty="0"/>
          </a:p>
        </p:txBody>
      </p:sp>
    </p:spTree>
    <p:extLst>
      <p:ext uri="{BB962C8B-B14F-4D97-AF65-F5344CB8AC3E}">
        <p14:creationId xmlns:p14="http://schemas.microsoft.com/office/powerpoint/2010/main" val="196618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these findings implicate CRF, acting in the </a:t>
            </a:r>
            <a:r>
              <a:rPr lang="en-US" dirty="0" err="1" smtClean="0"/>
              <a:t>Nac</a:t>
            </a:r>
            <a:r>
              <a:rPr lang="en-US" dirty="0" smtClean="0"/>
              <a:t>, in gating the ability of phasic firing, in the context of stress, to increase BDNF signaling in the </a:t>
            </a:r>
            <a:r>
              <a:rPr lang="en-US" dirty="0" err="1" smtClean="0"/>
              <a:t>NAc</a:t>
            </a:r>
            <a:r>
              <a:rPr lang="en-US" dirty="0" smtClean="0"/>
              <a:t>.</a:t>
            </a:r>
            <a:endParaRPr lang="en-US" dirty="0"/>
          </a:p>
        </p:txBody>
      </p:sp>
      <p:sp>
        <p:nvSpPr>
          <p:cNvPr id="4" name="Slide Number Placeholder 3"/>
          <p:cNvSpPr>
            <a:spLocks noGrp="1"/>
          </p:cNvSpPr>
          <p:nvPr>
            <p:ph type="sldNum" sz="quarter" idx="10"/>
          </p:nvPr>
        </p:nvSpPr>
        <p:spPr/>
        <p:txBody>
          <a:bodyPr/>
          <a:lstStyle/>
          <a:p>
            <a:fld id="{C82539EF-6EA1-5445-A47C-49CAA2AE94A1}" type="slidenum">
              <a:rPr lang="en-US" smtClean="0"/>
              <a:t>8</a:t>
            </a:fld>
            <a:endParaRPr lang="en-US"/>
          </a:p>
        </p:txBody>
      </p:sp>
    </p:spTree>
    <p:extLst>
      <p:ext uri="{BB962C8B-B14F-4D97-AF65-F5344CB8AC3E}">
        <p14:creationId xmlns:p14="http://schemas.microsoft.com/office/powerpoint/2010/main" val="42137134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71</a:t>
            </a:fld>
            <a:endParaRPr lang="en-US" dirty="0"/>
          </a:p>
        </p:txBody>
      </p:sp>
    </p:spTree>
    <p:extLst>
      <p:ext uri="{BB962C8B-B14F-4D97-AF65-F5344CB8AC3E}">
        <p14:creationId xmlns:p14="http://schemas.microsoft.com/office/powerpoint/2010/main" val="33917431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72</a:t>
            </a:fld>
            <a:endParaRPr lang="en-US" dirty="0"/>
          </a:p>
        </p:txBody>
      </p:sp>
    </p:spTree>
    <p:extLst>
      <p:ext uri="{BB962C8B-B14F-4D97-AF65-F5344CB8AC3E}">
        <p14:creationId xmlns:p14="http://schemas.microsoft.com/office/powerpoint/2010/main" val="25016054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73</a:t>
            </a:fld>
            <a:endParaRPr lang="en-US" dirty="0"/>
          </a:p>
        </p:txBody>
      </p:sp>
    </p:spTree>
    <p:extLst>
      <p:ext uri="{BB962C8B-B14F-4D97-AF65-F5344CB8AC3E}">
        <p14:creationId xmlns:p14="http://schemas.microsoft.com/office/powerpoint/2010/main" val="18102009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indent="0">
              <a:buFont typeface="Arial" panose="020B0604020202020204" pitchFamily="34" charset="0"/>
              <a:buNone/>
            </a:pP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DA signaling in the Mesolimbic Reward System (VTA to </a:t>
            </a:r>
            <a:r>
              <a:rPr lang="en-US" sz="1600" kern="1200" baseline="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Nac</a:t>
            </a: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Neural substrates of the rewarding properties (food, mating behaviors, and addictive drugs)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Motivate social behaviors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Social</a:t>
            </a:r>
            <a:r>
              <a:rPr lang="en-US" sz="1600" kern="1200" baseline="0" dirty="0" smtClean="0">
                <a:solidFill>
                  <a:schemeClr val="tx1"/>
                </a:solidFill>
                <a:latin typeface="Arial" panose="020B0604020202020204" pitchFamily="34" charset="0"/>
                <a:ea typeface="+mn-ea"/>
                <a:cs typeface="Arial" panose="020B0604020202020204" pitchFamily="34" charset="0"/>
              </a:rPr>
              <a:t> interactions engage reward pathways (Krishnan et al., 2007)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u="none" kern="1200" dirty="0" smtClean="0">
                <a:solidFill>
                  <a:schemeClr val="tx1"/>
                </a:solidFill>
                <a:latin typeface="Arial" panose="020B0604020202020204" pitchFamily="34" charset="0"/>
                <a:ea typeface="+mn-ea"/>
                <a:cs typeface="Arial" panose="020B0604020202020204" pitchFamily="34" charset="0"/>
              </a:rPr>
              <a:t>Mediate responses to social defeat (Krishnan et al., 2007):</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DA neurons in CSDS-vulnerable mice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BDNF in</a:t>
            </a:r>
            <a:r>
              <a:rPr lang="en-US" sz="1600" kern="1200" baseline="0" dirty="0" smtClean="0">
                <a:solidFill>
                  <a:schemeClr val="tx1"/>
                </a:solidFill>
                <a:latin typeface="Arial" panose="020B0604020202020204" pitchFamily="34" charset="0"/>
                <a:ea typeface="+mn-ea"/>
                <a:cs typeface="Arial" panose="020B0604020202020204" pitchFamily="34" charset="0"/>
              </a:rPr>
              <a:t> CSDS-vulnerable mice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TrkB receptor signaling in NAc</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sym typeface="Wingdings" panose="05000000000000000000" pitchFamily="2" charset="2"/>
            </a:endParaRPr>
          </a:p>
          <a:p>
            <a:pPr marL="914400" lvl="2" indent="0">
              <a:buFont typeface="Arial" panose="020B0604020202020204" pitchFamily="34" charset="0"/>
              <a:buNone/>
            </a:pPr>
            <a:endParaRPr lang="en-US" b="1" u="sng" baseline="0" dirty="0" smtClean="0">
              <a:solidFill>
                <a:srgbClr val="FFFF00"/>
              </a:solidFill>
              <a:effectLst>
                <a:outerShdw blurRad="38100" dist="38100" dir="2700000" algn="tl">
                  <a:srgbClr val="000000">
                    <a:alpha val="43137"/>
                  </a:srgbClr>
                </a:outerShdw>
              </a:effectLst>
            </a:endParaRPr>
          </a:p>
          <a:p>
            <a:pPr marL="171450" lvl="0" indent="-171450">
              <a:buFont typeface="Arial" panose="020B0604020202020204" pitchFamily="34" charset="0"/>
              <a:buChar char="•"/>
            </a:pPr>
            <a:r>
              <a:rPr lang="en-US" sz="1200" kern="1200" baseline="0" dirty="0" err="1" smtClean="0">
                <a:solidFill>
                  <a:schemeClr val="tx1"/>
                </a:solidFill>
                <a:effectLst/>
                <a:latin typeface="+mn-lt"/>
                <a:ea typeface="+mn-ea"/>
                <a:cs typeface="+mn-cs"/>
                <a:sym typeface="Wingdings" panose="05000000000000000000" pitchFamily="2" charset="2"/>
              </a:rPr>
              <a:t>Dipesh</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err="1" smtClean="0">
                <a:solidFill>
                  <a:schemeClr val="tx1"/>
                </a:solidFill>
                <a:effectLst/>
                <a:latin typeface="+mn-lt"/>
                <a:ea typeface="+mn-ea"/>
                <a:cs typeface="+mn-cs"/>
                <a:sym typeface="Wingdings" panose="05000000000000000000" pitchFamily="2" charset="2"/>
              </a:rPr>
              <a:t>Chaudhury’s</a:t>
            </a:r>
            <a:r>
              <a:rPr lang="en-US" sz="1200" kern="1200" baseline="0" dirty="0" smtClean="0">
                <a:solidFill>
                  <a:schemeClr val="tx1"/>
                </a:solidFill>
                <a:effectLst/>
                <a:latin typeface="+mn-lt"/>
                <a:ea typeface="+mn-ea"/>
                <a:cs typeface="+mn-cs"/>
                <a:sym typeface="Wingdings" panose="05000000000000000000" pitchFamily="2" charset="2"/>
              </a:rPr>
              <a:t> 2013 article “rapid regulation of depression-related behaviors by control of midbrain dopamine neurons” – out of MH Han’s lab in collaboration with Eric </a:t>
            </a:r>
            <a:r>
              <a:rPr lang="en-US" sz="1200" kern="1200" baseline="0" dirty="0" err="1" smtClean="0">
                <a:solidFill>
                  <a:schemeClr val="tx1"/>
                </a:solidFill>
                <a:effectLst/>
                <a:latin typeface="+mn-lt"/>
                <a:ea typeface="+mn-ea"/>
                <a:cs typeface="+mn-cs"/>
                <a:sym typeface="Wingdings" panose="05000000000000000000" pitchFamily="2" charset="2"/>
              </a:rPr>
              <a:t>Nestler</a:t>
            </a:r>
            <a:r>
              <a:rPr lang="en-US" sz="1200" kern="1200" baseline="0" dirty="0" smtClean="0">
                <a:solidFill>
                  <a:schemeClr val="tx1"/>
                </a:solidFill>
                <a:effectLst/>
                <a:latin typeface="+mn-lt"/>
                <a:ea typeface="+mn-ea"/>
                <a:cs typeface="+mn-cs"/>
                <a:sym typeface="Wingdings" panose="05000000000000000000" pitchFamily="2" charset="2"/>
              </a:rPr>
              <a:t> – which adapted from Krishnan 2007 a </a:t>
            </a:r>
            <a:r>
              <a:rPr lang="en-US" sz="1200" b="1" u="sng" kern="1200" baseline="0" dirty="0" smtClean="0">
                <a:solidFill>
                  <a:srgbClr val="002060"/>
                </a:solidFill>
                <a:effectLst/>
                <a:latin typeface="+mn-lt"/>
                <a:ea typeface="+mn-ea"/>
                <a:cs typeface="+mn-cs"/>
                <a:sym typeface="Wingdings" panose="05000000000000000000" pitchFamily="2" charset="2"/>
              </a:rPr>
              <a:t>Subthreshold social defeat paradigm </a:t>
            </a:r>
            <a:r>
              <a:rPr lang="en-US" sz="1200" kern="1200" baseline="0" dirty="0" smtClean="0">
                <a:solidFill>
                  <a:schemeClr val="tx1"/>
                </a:solidFill>
                <a:effectLst/>
                <a:latin typeface="+mn-lt"/>
                <a:ea typeface="+mn-ea"/>
                <a:cs typeface="+mn-cs"/>
                <a:sym typeface="Wingdings" panose="05000000000000000000" pitchFamily="2" charset="2"/>
              </a:rPr>
              <a:t>– that also produced susceptible and </a:t>
            </a:r>
            <a:r>
              <a:rPr lang="en-US" sz="1200" kern="1200" baseline="0" dirty="0" err="1" smtClean="0">
                <a:solidFill>
                  <a:schemeClr val="tx1"/>
                </a:solidFill>
                <a:effectLst/>
                <a:latin typeface="+mn-lt"/>
                <a:ea typeface="+mn-ea"/>
                <a:cs typeface="+mn-cs"/>
                <a:sym typeface="Wingdings" panose="05000000000000000000" pitchFamily="2" charset="2"/>
              </a:rPr>
              <a:t>resiliant</a:t>
            </a:r>
            <a:r>
              <a:rPr lang="en-US" sz="1200" kern="1200" baseline="0" dirty="0" smtClean="0">
                <a:solidFill>
                  <a:schemeClr val="tx1"/>
                </a:solidFill>
                <a:effectLst/>
                <a:latin typeface="+mn-lt"/>
                <a:ea typeface="+mn-ea"/>
                <a:cs typeface="+mn-cs"/>
                <a:sym typeface="Wingdings" panose="05000000000000000000" pitchFamily="2" charset="2"/>
              </a:rPr>
              <a:t> “depression-related” phenotypes and incorporates </a:t>
            </a:r>
            <a:r>
              <a:rPr lang="en-US" sz="1200" kern="1200" baseline="0" dirty="0" err="1" smtClean="0">
                <a:solidFill>
                  <a:schemeClr val="tx1"/>
                </a:solidFill>
                <a:effectLst/>
                <a:latin typeface="+mn-lt"/>
                <a:ea typeface="+mn-ea"/>
                <a:cs typeface="+mn-cs"/>
                <a:sym typeface="Wingdings" panose="05000000000000000000" pitchFamily="2" charset="2"/>
              </a:rPr>
              <a:t>optigenetic</a:t>
            </a:r>
            <a:r>
              <a:rPr lang="en-US" sz="1200" kern="1200" baseline="0" dirty="0" smtClean="0">
                <a:solidFill>
                  <a:schemeClr val="tx1"/>
                </a:solidFill>
                <a:effectLst/>
                <a:latin typeface="+mn-lt"/>
                <a:ea typeface="+mn-ea"/>
                <a:cs typeface="+mn-cs"/>
                <a:sym typeface="Wingdings" panose="05000000000000000000" pitchFamily="2" charset="2"/>
              </a:rPr>
              <a:t> techniques. </a:t>
            </a:r>
          </a:p>
          <a:p>
            <a:endParaRPr lang="en-US" sz="1200" kern="1200" dirty="0" smtClean="0">
              <a:solidFill>
                <a:schemeClr val="tx1"/>
              </a:solidFill>
              <a:effectLst/>
              <a:latin typeface="+mn-lt"/>
              <a:ea typeface="+mn-ea"/>
              <a:cs typeface="+mn-cs"/>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dirty="0" smtClean="0"/>
          </a:p>
        </p:txBody>
      </p:sp>
    </p:spTree>
    <p:extLst>
      <p:ext uri="{BB962C8B-B14F-4D97-AF65-F5344CB8AC3E}">
        <p14:creationId xmlns:p14="http://schemas.microsoft.com/office/powerpoint/2010/main" val="15561384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75</a:t>
            </a:fld>
            <a:endParaRPr lang="en-US" dirty="0"/>
          </a:p>
        </p:txBody>
      </p:sp>
    </p:spTree>
    <p:extLst>
      <p:ext uri="{BB962C8B-B14F-4D97-AF65-F5344CB8AC3E}">
        <p14:creationId xmlns:p14="http://schemas.microsoft.com/office/powerpoint/2010/main" val="26844728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76</a:t>
            </a:fld>
            <a:endParaRPr lang="en-US" dirty="0"/>
          </a:p>
        </p:txBody>
      </p:sp>
    </p:spTree>
    <p:extLst>
      <p:ext uri="{BB962C8B-B14F-4D97-AF65-F5344CB8AC3E}">
        <p14:creationId xmlns:p14="http://schemas.microsoft.com/office/powerpoint/2010/main" val="977500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Together, these findings implicate CRF, acting in the </a:t>
            </a:r>
            <a:r>
              <a:rPr lang="en-US" dirty="0" err="1" smtClean="0"/>
              <a:t>Nac</a:t>
            </a:r>
            <a:r>
              <a:rPr lang="en-US" dirty="0" smtClean="0"/>
              <a:t>, in gating the ability of phasic firing, in the context of stress, to increase BDNF signaling in the </a:t>
            </a:r>
            <a:r>
              <a:rPr lang="en-US" dirty="0" err="1" smtClean="0"/>
              <a:t>NAc</a:t>
            </a:r>
            <a:r>
              <a:rPr lang="en-US" dirty="0" smtClean="0"/>
              <a:t>.</a:t>
            </a:r>
            <a:endParaRPr lang="en-US" dirty="0"/>
          </a:p>
        </p:txBody>
      </p:sp>
      <p:sp>
        <p:nvSpPr>
          <p:cNvPr id="4" name="Slide Number Placeholder 3"/>
          <p:cNvSpPr>
            <a:spLocks noGrp="1"/>
          </p:cNvSpPr>
          <p:nvPr>
            <p:ph type="sldNum" sz="quarter" idx="10"/>
          </p:nvPr>
        </p:nvSpPr>
        <p:spPr/>
        <p:txBody>
          <a:bodyPr/>
          <a:lstStyle/>
          <a:p>
            <a:fld id="{C82539EF-6EA1-5445-A47C-49CAA2AE94A1}" type="slidenum">
              <a:rPr lang="en-US" smtClean="0"/>
              <a:t>77</a:t>
            </a:fld>
            <a:endParaRPr lang="en-US"/>
          </a:p>
        </p:txBody>
      </p:sp>
    </p:spTree>
    <p:extLst>
      <p:ext uri="{BB962C8B-B14F-4D97-AF65-F5344CB8AC3E}">
        <p14:creationId xmlns:p14="http://schemas.microsoft.com/office/powerpoint/2010/main" val="25225563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78</a:t>
            </a:fld>
            <a:endParaRPr lang="en-US" dirty="0"/>
          </a:p>
        </p:txBody>
      </p:sp>
    </p:spTree>
    <p:extLst>
      <p:ext uri="{BB962C8B-B14F-4D97-AF65-F5344CB8AC3E}">
        <p14:creationId xmlns:p14="http://schemas.microsoft.com/office/powerpoint/2010/main" val="37536404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BDNF </a:t>
            </a:r>
            <a:r>
              <a:rPr lang="en-US" baseline="0" dirty="0" err="1" smtClean="0"/>
              <a:t>TrkB</a:t>
            </a:r>
            <a:r>
              <a:rPr lang="en-US" baseline="0" dirty="0" smtClean="0"/>
              <a:t> Receptor Antagonist (ANA-12) completely blocked the ability of phasic stimulation to </a:t>
            </a:r>
            <a:r>
              <a:rPr lang="en-US" baseline="0" dirty="0" err="1" smtClean="0"/>
              <a:t>iduce</a:t>
            </a:r>
            <a:r>
              <a:rPr lang="en-US" baseline="0" dirty="0" smtClean="0"/>
              <a:t> social avoidance (Fig 2A) without affecting BDNF amounts (Fig 2B).</a:t>
            </a:r>
          </a:p>
          <a:p>
            <a:r>
              <a:rPr lang="en-US" baseline="0" dirty="0" smtClean="0"/>
              <a:t>http://www.sigmaaldrich.com/catalog/product/sigma/sml0209?lang=en&amp;region=US </a:t>
            </a:r>
          </a:p>
          <a:p>
            <a:endParaRPr lang="en-US" dirty="0" smtClean="0"/>
          </a:p>
          <a:p>
            <a:r>
              <a:rPr lang="en-US" dirty="0" smtClean="0"/>
              <a:t>(</a:t>
            </a:r>
            <a:r>
              <a:rPr lang="en-US" b="1" dirty="0" smtClean="0"/>
              <a:t>a</a:t>
            </a:r>
            <a:r>
              <a:rPr lang="en-US" dirty="0" smtClean="0"/>
              <a:t>) Duration of social interaction during tonic and phasic stimulation of VTA-</a:t>
            </a:r>
            <a:r>
              <a:rPr lang="en-US" dirty="0" err="1" smtClean="0"/>
              <a:t>NAc</a:t>
            </a:r>
            <a:r>
              <a:rPr lang="en-US" dirty="0" smtClean="0"/>
              <a:t> cells (</a:t>
            </a:r>
            <a:r>
              <a:rPr lang="en-US" i="1" dirty="0" smtClean="0"/>
              <a:t>F</a:t>
            </a:r>
            <a:r>
              <a:rPr lang="en-US" baseline="-25000" dirty="0" smtClean="0"/>
              <a:t>2,20</a:t>
            </a:r>
            <a:r>
              <a:rPr lang="en-US" dirty="0" smtClean="0"/>
              <a:t> = 4.56, *</a:t>
            </a:r>
            <a:r>
              <a:rPr lang="en-US" i="1" dirty="0" smtClean="0"/>
              <a:t>P</a:t>
            </a:r>
            <a:r>
              <a:rPr lang="en-US" dirty="0" smtClean="0"/>
              <a:t> = 0.0231, </a:t>
            </a:r>
            <a:r>
              <a:rPr lang="en-US" i="1" dirty="0" smtClean="0"/>
              <a:t>n</a:t>
            </a:r>
            <a:r>
              <a:rPr lang="en-US" dirty="0" smtClean="0"/>
              <a:t> = 7,7,9 mice). </a:t>
            </a:r>
            <a:r>
              <a:rPr lang="en-US" dirty="0" err="1" smtClean="0"/>
              <a:t>eYFP</a:t>
            </a:r>
            <a:r>
              <a:rPr lang="en-US" dirty="0" smtClean="0"/>
              <a:t> and ChR2 represent control and AAV-DIO-ChR2-eYFP vectors, respectively. 'No target' and 'target' denote absence and presence, respectively, of a social target (CD1 mouse) during behavior. Blue bars represent activation with light during social interaction. (</a:t>
            </a:r>
            <a:r>
              <a:rPr lang="en-US" b="1" dirty="0" smtClean="0"/>
              <a:t>b</a:t>
            </a:r>
            <a:r>
              <a:rPr lang="en-US" dirty="0" smtClean="0"/>
              <a:t>) </a:t>
            </a:r>
            <a:r>
              <a:rPr lang="en-US" dirty="0" err="1" smtClean="0"/>
              <a:t>NAc</a:t>
            </a:r>
            <a:r>
              <a:rPr lang="en-US" dirty="0" smtClean="0"/>
              <a:t> BDNF amounts (top) and western blot gels (bottom) 24 h after stimulation (</a:t>
            </a:r>
            <a:r>
              <a:rPr lang="en-US" i="1" dirty="0" smtClean="0"/>
              <a:t>F</a:t>
            </a:r>
            <a:r>
              <a:rPr lang="en-US" baseline="-25000" dirty="0" smtClean="0"/>
              <a:t>2,19</a:t>
            </a:r>
            <a:r>
              <a:rPr lang="en-US" dirty="0" smtClean="0"/>
              <a:t> = 14.55, **</a:t>
            </a:r>
            <a:r>
              <a:rPr lang="en-US" i="1" dirty="0" smtClean="0"/>
              <a:t>P</a:t>
            </a:r>
            <a:r>
              <a:rPr lang="en-US" dirty="0" smtClean="0"/>
              <a:t> = 0.0058, </a:t>
            </a:r>
            <a:r>
              <a:rPr lang="en-US" i="1" dirty="0" smtClean="0"/>
              <a:t>n</a:t>
            </a:r>
            <a:r>
              <a:rPr lang="en-US" dirty="0" smtClean="0"/>
              <a:t> = 7,7,8 mice). (</a:t>
            </a:r>
            <a:r>
              <a:rPr lang="en-US" b="1" dirty="0" smtClean="0"/>
              <a:t>c</a:t>
            </a:r>
            <a:r>
              <a:rPr lang="en-US" dirty="0" smtClean="0"/>
              <a:t>) Durations of social interaction of </a:t>
            </a:r>
            <a:r>
              <a:rPr lang="en-US" i="1" dirty="0" err="1" smtClean="0"/>
              <a:t>Th</a:t>
            </a:r>
            <a:r>
              <a:rPr lang="en-US" i="1" baseline="30000" dirty="0" err="1" smtClean="0"/>
              <a:t>cre</a:t>
            </a:r>
            <a:r>
              <a:rPr lang="en-US" dirty="0" smtClean="0"/>
              <a:t> mice during tonic and phasic stimulation of VTA-</a:t>
            </a:r>
            <a:r>
              <a:rPr lang="en-US" dirty="0" err="1" smtClean="0"/>
              <a:t>NAc</a:t>
            </a:r>
            <a:r>
              <a:rPr lang="en-US" dirty="0" smtClean="0"/>
              <a:t> DA neurons (</a:t>
            </a:r>
            <a:r>
              <a:rPr lang="en-US" i="1" dirty="0" smtClean="0"/>
              <a:t>F</a:t>
            </a:r>
            <a:r>
              <a:rPr lang="en-US" baseline="-25000" dirty="0" smtClean="0"/>
              <a:t>2,15</a:t>
            </a:r>
            <a:r>
              <a:rPr lang="en-US" dirty="0" smtClean="0"/>
              <a:t> = 19.35, ***</a:t>
            </a:r>
            <a:r>
              <a:rPr lang="en-US" i="1" dirty="0" smtClean="0"/>
              <a:t>P</a:t>
            </a:r>
            <a:r>
              <a:rPr lang="en-US" dirty="0" smtClean="0"/>
              <a:t> &lt; 0.0001, </a:t>
            </a:r>
            <a:r>
              <a:rPr lang="en-US" i="1" dirty="0" smtClean="0"/>
              <a:t>n</a:t>
            </a:r>
            <a:r>
              <a:rPr lang="en-US" dirty="0" smtClean="0"/>
              <a:t> = 6,6,6 mice). (</a:t>
            </a:r>
            <a:r>
              <a:rPr lang="en-US" b="1" dirty="0" smtClean="0"/>
              <a:t>d</a:t>
            </a:r>
            <a:r>
              <a:rPr lang="en-US" dirty="0" smtClean="0"/>
              <a:t>) </a:t>
            </a:r>
            <a:r>
              <a:rPr lang="en-US" dirty="0" err="1" smtClean="0"/>
              <a:t>NAc</a:t>
            </a:r>
            <a:r>
              <a:rPr lang="en-US" dirty="0" smtClean="0"/>
              <a:t> BDNF amounts in </a:t>
            </a:r>
            <a:r>
              <a:rPr lang="en-US" i="1" dirty="0" err="1" smtClean="0"/>
              <a:t>Th</a:t>
            </a:r>
            <a:r>
              <a:rPr lang="en-US" i="1" baseline="30000" dirty="0" err="1" smtClean="0"/>
              <a:t>cre</a:t>
            </a:r>
            <a:r>
              <a:rPr lang="en-US" dirty="0" smtClean="0"/>
              <a:t> mice 24 h after stimulation (</a:t>
            </a:r>
            <a:r>
              <a:rPr lang="en-US" i="1" dirty="0" smtClean="0"/>
              <a:t>F</a:t>
            </a:r>
            <a:r>
              <a:rPr lang="en-US" baseline="-25000" dirty="0" smtClean="0"/>
              <a:t>2,15</a:t>
            </a:r>
            <a:r>
              <a:rPr lang="en-US" dirty="0" smtClean="0"/>
              <a:t> = 3.69, *</a:t>
            </a:r>
            <a:r>
              <a:rPr lang="en-US" i="1" dirty="0" smtClean="0"/>
              <a:t>P</a:t>
            </a:r>
            <a:r>
              <a:rPr lang="en-US" dirty="0" smtClean="0"/>
              <a:t> = 0.0497, </a:t>
            </a:r>
            <a:r>
              <a:rPr lang="en-US" i="1" dirty="0" smtClean="0"/>
              <a:t>n</a:t>
            </a:r>
            <a:r>
              <a:rPr lang="en-US" dirty="0" smtClean="0"/>
              <a:t> = 6,6,6 mice). (</a:t>
            </a:r>
            <a:r>
              <a:rPr lang="en-US" b="1" dirty="0" smtClean="0"/>
              <a:t>e</a:t>
            </a:r>
            <a:r>
              <a:rPr lang="en-US" dirty="0" smtClean="0"/>
              <a:t>) Duration of social interaction of stress-naive mice during tonic or phasic stimulation (</a:t>
            </a:r>
            <a:r>
              <a:rPr lang="en-US" i="1" dirty="0" smtClean="0"/>
              <a:t>F</a:t>
            </a:r>
            <a:r>
              <a:rPr lang="en-US" baseline="-25000" dirty="0" smtClean="0"/>
              <a:t>2,18</a:t>
            </a:r>
            <a:r>
              <a:rPr lang="en-US" dirty="0" smtClean="0"/>
              <a:t> = 1.12, </a:t>
            </a:r>
            <a:r>
              <a:rPr lang="en-US" i="1" dirty="0" smtClean="0"/>
              <a:t>P</a:t>
            </a:r>
            <a:r>
              <a:rPr lang="en-US" dirty="0" smtClean="0"/>
              <a:t> = 0.3473, </a:t>
            </a:r>
            <a:r>
              <a:rPr lang="en-US" i="1" dirty="0" smtClean="0"/>
              <a:t>n</a:t>
            </a:r>
            <a:r>
              <a:rPr lang="en-US" dirty="0" smtClean="0"/>
              <a:t> = 6,7,8 animals). (</a:t>
            </a:r>
            <a:r>
              <a:rPr lang="en-US" b="1" dirty="0" smtClean="0"/>
              <a:t>f</a:t>
            </a:r>
            <a:r>
              <a:rPr lang="en-US" dirty="0" smtClean="0"/>
              <a:t>) </a:t>
            </a:r>
            <a:r>
              <a:rPr lang="en-US" dirty="0" err="1" smtClean="0"/>
              <a:t>NAc</a:t>
            </a:r>
            <a:r>
              <a:rPr lang="en-US" dirty="0" smtClean="0"/>
              <a:t> BDNF amounts in stress-naive mice 24 h after stimulation (</a:t>
            </a:r>
            <a:r>
              <a:rPr lang="en-US" i="1" dirty="0" smtClean="0"/>
              <a:t>F</a:t>
            </a:r>
            <a:r>
              <a:rPr lang="en-US" baseline="-25000" dirty="0" smtClean="0"/>
              <a:t>2,18</a:t>
            </a:r>
            <a:r>
              <a:rPr lang="en-US" dirty="0" smtClean="0"/>
              <a:t> = 0.03, </a:t>
            </a:r>
            <a:r>
              <a:rPr lang="en-US" i="1" dirty="0" smtClean="0"/>
              <a:t>P</a:t>
            </a:r>
            <a:r>
              <a:rPr lang="en-US" dirty="0" smtClean="0"/>
              <a:t> = 0.9730, </a:t>
            </a:r>
            <a:r>
              <a:rPr lang="en-US" i="1" dirty="0" smtClean="0"/>
              <a:t>n</a:t>
            </a:r>
            <a:r>
              <a:rPr lang="en-US" dirty="0" smtClean="0"/>
              <a:t> = 6,7,8 mice). (</a:t>
            </a:r>
            <a:r>
              <a:rPr lang="en-US" b="1" dirty="0" smtClean="0"/>
              <a:t>g</a:t>
            </a:r>
            <a:r>
              <a:rPr lang="en-US" dirty="0" smtClean="0"/>
              <a:t>) Duration of social interaction of stress-naive mice after 5 d of 20 min/day repeated stimulation (</a:t>
            </a:r>
            <a:r>
              <a:rPr lang="en-US" i="1" dirty="0" smtClean="0"/>
              <a:t>F</a:t>
            </a:r>
            <a:r>
              <a:rPr lang="en-US" baseline="-25000" dirty="0" smtClean="0"/>
              <a:t>2,24</a:t>
            </a:r>
            <a:r>
              <a:rPr lang="en-US" dirty="0" smtClean="0"/>
              <a:t> = 0.30, </a:t>
            </a:r>
            <a:r>
              <a:rPr lang="en-US" i="1" dirty="0" smtClean="0"/>
              <a:t>P</a:t>
            </a:r>
            <a:r>
              <a:rPr lang="en-US" dirty="0" smtClean="0"/>
              <a:t> = 0.7437, </a:t>
            </a:r>
            <a:r>
              <a:rPr lang="en-US" i="1" dirty="0" smtClean="0"/>
              <a:t>n</a:t>
            </a:r>
            <a:r>
              <a:rPr lang="en-US" dirty="0" smtClean="0"/>
              <a:t> = 9,10,8 mice). (</a:t>
            </a:r>
            <a:r>
              <a:rPr lang="en-US" b="1" dirty="0" smtClean="0"/>
              <a:t>h</a:t>
            </a:r>
            <a:r>
              <a:rPr lang="en-US" dirty="0" smtClean="0"/>
              <a:t>) </a:t>
            </a:r>
            <a:r>
              <a:rPr lang="en-US" dirty="0" err="1" smtClean="0"/>
              <a:t>NAc</a:t>
            </a:r>
            <a:r>
              <a:rPr lang="en-US" dirty="0" smtClean="0"/>
              <a:t> BDNF amounts 24 h after social interaction (</a:t>
            </a:r>
            <a:r>
              <a:rPr lang="en-US" i="1" dirty="0" smtClean="0"/>
              <a:t>F</a:t>
            </a:r>
            <a:r>
              <a:rPr lang="en-US" baseline="-25000" dirty="0" smtClean="0"/>
              <a:t>2,21</a:t>
            </a:r>
            <a:r>
              <a:rPr lang="en-US" dirty="0" smtClean="0"/>
              <a:t> = 0.38, </a:t>
            </a:r>
            <a:r>
              <a:rPr lang="en-US" i="1" dirty="0" smtClean="0"/>
              <a:t>P</a:t>
            </a:r>
            <a:r>
              <a:rPr lang="en-US" dirty="0" smtClean="0"/>
              <a:t> = 0.6883, </a:t>
            </a:r>
            <a:r>
              <a:rPr lang="en-US" i="1" dirty="0" smtClean="0"/>
              <a:t>n</a:t>
            </a:r>
            <a:r>
              <a:rPr lang="en-US" dirty="0" smtClean="0"/>
              <a:t> = 8,8,8 mice). Full-length blots are available in </a:t>
            </a:r>
            <a:r>
              <a:rPr lang="en-US" dirty="0" smtClean="0">
                <a:hlinkClick r:id="rId3"/>
              </a:rPr>
              <a:t>Supplementary Figure 10</a:t>
            </a:r>
            <a:r>
              <a:rPr lang="en-US" dirty="0" smtClean="0"/>
              <a:t>. All bars represent mean ± </a:t>
            </a:r>
            <a:r>
              <a:rPr lang="en-US" dirty="0" err="1" smtClean="0"/>
              <a:t>s.e.m</a:t>
            </a:r>
            <a:r>
              <a:rPr lang="en-US" dirty="0" smtClean="0"/>
              <a:t>. </a:t>
            </a:r>
            <a:r>
              <a:rPr lang="en-US" i="1" dirty="0" smtClean="0"/>
              <a:t>P</a:t>
            </a:r>
            <a:r>
              <a:rPr lang="en-US" dirty="0" smtClean="0"/>
              <a:t> values were calculated using one-way analysis of variance (ANOVA).</a:t>
            </a:r>
            <a:endParaRPr lang="en-US" dirty="0"/>
          </a:p>
        </p:txBody>
      </p:sp>
      <p:sp>
        <p:nvSpPr>
          <p:cNvPr id="4" name="Slide Number Placeholder 3"/>
          <p:cNvSpPr>
            <a:spLocks noGrp="1"/>
          </p:cNvSpPr>
          <p:nvPr>
            <p:ph type="sldNum" sz="quarter" idx="10"/>
          </p:nvPr>
        </p:nvSpPr>
        <p:spPr/>
        <p:txBody>
          <a:bodyPr/>
          <a:lstStyle/>
          <a:p>
            <a:fld id="{C82539EF-6EA1-5445-A47C-49CAA2AE94A1}" type="slidenum">
              <a:rPr lang="en-US" smtClean="0"/>
              <a:t>79</a:t>
            </a:fld>
            <a:endParaRPr lang="en-US"/>
          </a:p>
        </p:txBody>
      </p:sp>
    </p:spTree>
    <p:extLst>
      <p:ext uri="{BB962C8B-B14F-4D97-AF65-F5344CB8AC3E}">
        <p14:creationId xmlns:p14="http://schemas.microsoft.com/office/powerpoint/2010/main" val="30115790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80</a:t>
            </a:fld>
            <a:endParaRPr lang="en-US" dirty="0"/>
          </a:p>
        </p:txBody>
      </p:sp>
    </p:spTree>
    <p:extLst>
      <p:ext uri="{BB962C8B-B14F-4D97-AF65-F5344CB8AC3E}">
        <p14:creationId xmlns:p14="http://schemas.microsoft.com/office/powerpoint/2010/main" val="13785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45000"/>
              <a:buFont typeface="Wingdings" panose="05000000000000000000" pitchFamily="2" charset="2"/>
              <a:buNone/>
            </a:pPr>
            <a:endParaRPr lang="en-US" altLang="en-US"/>
          </a:p>
        </p:txBody>
      </p:sp>
      <p:sp>
        <p:nvSpPr>
          <p:cNvPr id="12291" name="Text Box 2"/>
          <p:cNvSpPr>
            <a:spLocks noGrp="1" noChangeArrowheads="1"/>
          </p:cNvSpPr>
          <p:nvPr>
            <p:ph type="body"/>
          </p:nvPr>
        </p:nvSpPr>
        <p:spPr>
          <a:xfrm>
            <a:off x="1185863" y="4787900"/>
            <a:ext cx="5407025" cy="38258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indent="0">
              <a:buFont typeface="Arial" panose="020B0604020202020204" pitchFamily="34" charset="0"/>
              <a:buNone/>
            </a:pP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DA signaling in the Mesolimbic Reward System (VTA to </a:t>
            </a:r>
            <a:r>
              <a:rPr lang="en-US" sz="1600" kern="1200" baseline="0" dirty="0" err="1"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Nac</a:t>
            </a:r>
            <a:r>
              <a:rPr lang="en-US" sz="1600" kern="1200" baseline="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Neural substrates of the rewarding properties (food, mating behaviors, and addictive drugs)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Motivate social behaviors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Social</a:t>
            </a:r>
            <a:r>
              <a:rPr lang="en-US" sz="1600" kern="1200" baseline="0" dirty="0" smtClean="0">
                <a:solidFill>
                  <a:schemeClr val="tx1"/>
                </a:solidFill>
                <a:latin typeface="Arial" panose="020B0604020202020204" pitchFamily="34" charset="0"/>
                <a:ea typeface="+mn-ea"/>
                <a:cs typeface="Arial" panose="020B0604020202020204" pitchFamily="34" charset="0"/>
              </a:rPr>
              <a:t> interactions engage reward pathways (Krishnan et al., 2007)</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u="none" kern="1200" dirty="0" smtClean="0">
                <a:solidFill>
                  <a:schemeClr val="tx1"/>
                </a:solidFill>
                <a:latin typeface="Arial" panose="020B0604020202020204" pitchFamily="34" charset="0"/>
                <a:ea typeface="+mn-ea"/>
                <a:cs typeface="Arial" panose="020B0604020202020204" pitchFamily="34" charset="0"/>
              </a:rPr>
              <a:t>Mediate responses to social defeat (Krishnan et al., 2007):</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DA neurons in CSDS-vulnerable mice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VTA BDNF in</a:t>
            </a:r>
            <a:r>
              <a:rPr lang="en-US" sz="1600" kern="1200" baseline="0" dirty="0" smtClean="0">
                <a:solidFill>
                  <a:schemeClr val="tx1"/>
                </a:solidFill>
                <a:latin typeface="Arial" panose="020B0604020202020204" pitchFamily="34" charset="0"/>
                <a:ea typeface="+mn-ea"/>
                <a:cs typeface="Arial" panose="020B0604020202020204" pitchFamily="34" charset="0"/>
              </a:rPr>
              <a:t> CSDS-vulnerable mice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smtClean="0">
                <a:solidFill>
                  <a:schemeClr val="tx1"/>
                </a:solidFill>
                <a:latin typeface="Arial" panose="020B0604020202020204" pitchFamily="34" charset="0"/>
                <a:ea typeface="+mn-ea"/>
                <a:cs typeface="Arial" panose="020B0604020202020204" pitchFamily="34" charset="0"/>
              </a:rPr>
              <a:t>↑ TrkB receptor signaling in NAc</a:t>
            </a:r>
          </a:p>
          <a:p>
            <a:pPr marL="628650" lvl="1" indent="-171450">
              <a:buFont typeface="Arial" panose="020B0604020202020204" pitchFamily="34" charset="0"/>
              <a:buChar char="•"/>
            </a:pPr>
            <a:endParaRPr lang="en-US" sz="1200" kern="1200" baseline="0" dirty="0" smtClean="0">
              <a:solidFill>
                <a:schemeClr val="tx1"/>
              </a:solidFill>
              <a:effectLst/>
              <a:latin typeface="+mn-lt"/>
              <a:ea typeface="+mn-ea"/>
              <a:cs typeface="+mn-cs"/>
              <a:sym typeface="Wingdings" panose="05000000000000000000" pitchFamily="2" charset="2"/>
            </a:endParaRPr>
          </a:p>
          <a:p>
            <a:pPr marL="914400" lvl="2" indent="0">
              <a:buFont typeface="Arial" panose="020B0604020202020204" pitchFamily="34" charset="0"/>
              <a:buNone/>
            </a:pPr>
            <a:endParaRPr lang="en-US" b="1" u="sng" baseline="0" dirty="0" smtClean="0">
              <a:solidFill>
                <a:srgbClr val="FFFF00"/>
              </a:solidFill>
              <a:effectLst>
                <a:outerShdw blurRad="38100" dist="38100" dir="2700000" algn="tl">
                  <a:srgbClr val="000000">
                    <a:alpha val="43137"/>
                  </a:srgbClr>
                </a:outerShdw>
              </a:effectLst>
            </a:endParaRPr>
          </a:p>
          <a:p>
            <a:pPr marL="171450" lvl="0" indent="-171450">
              <a:buFont typeface="Arial" panose="020B0604020202020204" pitchFamily="34" charset="0"/>
              <a:buChar char="•"/>
            </a:pPr>
            <a:r>
              <a:rPr lang="en-US" sz="1200" kern="1200" baseline="0" dirty="0" err="1" smtClean="0">
                <a:solidFill>
                  <a:schemeClr val="tx1"/>
                </a:solidFill>
                <a:effectLst/>
                <a:latin typeface="+mn-lt"/>
                <a:ea typeface="+mn-ea"/>
                <a:cs typeface="+mn-cs"/>
                <a:sym typeface="Wingdings" panose="05000000000000000000" pitchFamily="2" charset="2"/>
              </a:rPr>
              <a:t>Dipesh</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err="1" smtClean="0">
                <a:solidFill>
                  <a:schemeClr val="tx1"/>
                </a:solidFill>
                <a:effectLst/>
                <a:latin typeface="+mn-lt"/>
                <a:ea typeface="+mn-ea"/>
                <a:cs typeface="+mn-cs"/>
                <a:sym typeface="Wingdings" panose="05000000000000000000" pitchFamily="2" charset="2"/>
              </a:rPr>
              <a:t>Chaudhury’s</a:t>
            </a:r>
            <a:r>
              <a:rPr lang="en-US" sz="1200" kern="1200" baseline="0" dirty="0" smtClean="0">
                <a:solidFill>
                  <a:schemeClr val="tx1"/>
                </a:solidFill>
                <a:effectLst/>
                <a:latin typeface="+mn-lt"/>
                <a:ea typeface="+mn-ea"/>
                <a:cs typeface="+mn-cs"/>
                <a:sym typeface="Wingdings" panose="05000000000000000000" pitchFamily="2" charset="2"/>
              </a:rPr>
              <a:t> 2013 article “rapid regulation of depression-related behaviors by control of midbrain dopamine neurons” – out of MH Han’s lab in collaboration with Eric </a:t>
            </a:r>
            <a:r>
              <a:rPr lang="en-US" sz="1200" kern="1200" baseline="0" dirty="0" err="1" smtClean="0">
                <a:solidFill>
                  <a:schemeClr val="tx1"/>
                </a:solidFill>
                <a:effectLst/>
                <a:latin typeface="+mn-lt"/>
                <a:ea typeface="+mn-ea"/>
                <a:cs typeface="+mn-cs"/>
                <a:sym typeface="Wingdings" panose="05000000000000000000" pitchFamily="2" charset="2"/>
              </a:rPr>
              <a:t>Nestler</a:t>
            </a:r>
            <a:r>
              <a:rPr lang="en-US" sz="1200" kern="1200" baseline="0" dirty="0" smtClean="0">
                <a:solidFill>
                  <a:schemeClr val="tx1"/>
                </a:solidFill>
                <a:effectLst/>
                <a:latin typeface="+mn-lt"/>
                <a:ea typeface="+mn-ea"/>
                <a:cs typeface="+mn-cs"/>
                <a:sym typeface="Wingdings" panose="05000000000000000000" pitchFamily="2" charset="2"/>
              </a:rPr>
              <a:t> – which adapted from Krishnan 2007 a </a:t>
            </a:r>
            <a:r>
              <a:rPr lang="en-US" sz="1200" b="1" u="sng" kern="1200" baseline="0" dirty="0" smtClean="0">
                <a:solidFill>
                  <a:srgbClr val="002060"/>
                </a:solidFill>
                <a:effectLst/>
                <a:latin typeface="+mn-lt"/>
                <a:ea typeface="+mn-ea"/>
                <a:cs typeface="+mn-cs"/>
                <a:sym typeface="Wingdings" panose="05000000000000000000" pitchFamily="2" charset="2"/>
              </a:rPr>
              <a:t>Subthreshold social defeat paradigm </a:t>
            </a:r>
            <a:r>
              <a:rPr lang="en-US" sz="1200" kern="1200" baseline="0" dirty="0" smtClean="0">
                <a:solidFill>
                  <a:schemeClr val="tx1"/>
                </a:solidFill>
                <a:effectLst/>
                <a:latin typeface="+mn-lt"/>
                <a:ea typeface="+mn-ea"/>
                <a:cs typeface="+mn-cs"/>
                <a:sym typeface="Wingdings" panose="05000000000000000000" pitchFamily="2" charset="2"/>
              </a:rPr>
              <a:t>– that also produced susceptible and </a:t>
            </a:r>
            <a:r>
              <a:rPr lang="en-US" sz="1200" kern="1200" baseline="0" dirty="0" err="1" smtClean="0">
                <a:solidFill>
                  <a:schemeClr val="tx1"/>
                </a:solidFill>
                <a:effectLst/>
                <a:latin typeface="+mn-lt"/>
                <a:ea typeface="+mn-ea"/>
                <a:cs typeface="+mn-cs"/>
                <a:sym typeface="Wingdings" panose="05000000000000000000" pitchFamily="2" charset="2"/>
              </a:rPr>
              <a:t>resiliant</a:t>
            </a:r>
            <a:r>
              <a:rPr lang="en-US" sz="1200" kern="1200" baseline="0" dirty="0" smtClean="0">
                <a:solidFill>
                  <a:schemeClr val="tx1"/>
                </a:solidFill>
                <a:effectLst/>
                <a:latin typeface="+mn-lt"/>
                <a:ea typeface="+mn-ea"/>
                <a:cs typeface="+mn-cs"/>
                <a:sym typeface="Wingdings" panose="05000000000000000000" pitchFamily="2" charset="2"/>
              </a:rPr>
              <a:t> “depression-related” phenotypes and incorporates </a:t>
            </a:r>
            <a:r>
              <a:rPr lang="en-US" sz="1200" kern="1200" baseline="0" dirty="0" err="1" smtClean="0">
                <a:solidFill>
                  <a:schemeClr val="tx1"/>
                </a:solidFill>
                <a:effectLst/>
                <a:latin typeface="+mn-lt"/>
                <a:ea typeface="+mn-ea"/>
                <a:cs typeface="+mn-cs"/>
                <a:sym typeface="Wingdings" panose="05000000000000000000" pitchFamily="2" charset="2"/>
              </a:rPr>
              <a:t>optigenetic</a:t>
            </a:r>
            <a:r>
              <a:rPr lang="en-US" sz="1200" kern="1200" baseline="0" dirty="0" smtClean="0">
                <a:solidFill>
                  <a:schemeClr val="tx1"/>
                </a:solidFill>
                <a:effectLst/>
                <a:latin typeface="+mn-lt"/>
                <a:ea typeface="+mn-ea"/>
                <a:cs typeface="+mn-cs"/>
                <a:sym typeface="Wingdings" panose="05000000000000000000" pitchFamily="2" charset="2"/>
              </a:rPr>
              <a:t> techniques. </a:t>
            </a:r>
          </a:p>
          <a:p>
            <a:endParaRPr lang="en-US" sz="1200" kern="1200" dirty="0" smtClean="0">
              <a:solidFill>
                <a:schemeClr val="tx1"/>
              </a:solidFill>
              <a:effectLst/>
              <a:latin typeface="+mn-lt"/>
              <a:ea typeface="+mn-ea"/>
              <a:cs typeface="+mn-cs"/>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US" altLang="en-US" dirty="0" smtClean="0"/>
          </a:p>
        </p:txBody>
      </p:sp>
    </p:spTree>
    <p:extLst>
      <p:ext uri="{BB962C8B-B14F-4D97-AF65-F5344CB8AC3E}">
        <p14:creationId xmlns:p14="http://schemas.microsoft.com/office/powerpoint/2010/main" val="31627152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D1, D2, or ANA infused 24h</a:t>
            </a:r>
            <a:r>
              <a:rPr lang="en-US" baseline="0" dirty="0" smtClean="0"/>
              <a:t> post defeat. </a:t>
            </a:r>
            <a:r>
              <a:rPr lang="en-US" baseline="0" dirty="0" err="1" smtClean="0"/>
              <a:t>Opto</a:t>
            </a:r>
            <a:r>
              <a:rPr lang="en-US" baseline="0" dirty="0" smtClean="0"/>
              <a:t> phasic stimulation during social interaction test </a:t>
            </a:r>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81</a:t>
            </a:fld>
            <a:endParaRPr lang="en-US" dirty="0"/>
          </a:p>
        </p:txBody>
      </p:sp>
    </p:spTree>
    <p:extLst>
      <p:ext uri="{BB962C8B-B14F-4D97-AF65-F5344CB8AC3E}">
        <p14:creationId xmlns:p14="http://schemas.microsoft.com/office/powerpoint/2010/main" val="31344611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D1, D2, or ANA infused 24h</a:t>
            </a:r>
            <a:r>
              <a:rPr lang="en-US" baseline="0" dirty="0" smtClean="0"/>
              <a:t> post defeat. </a:t>
            </a:r>
            <a:r>
              <a:rPr lang="en-US" baseline="0" dirty="0" err="1" smtClean="0"/>
              <a:t>Opto</a:t>
            </a:r>
            <a:r>
              <a:rPr lang="en-US" baseline="0" dirty="0" smtClean="0"/>
              <a:t> phasic stimulation during social interaction test </a:t>
            </a:r>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82</a:t>
            </a:fld>
            <a:endParaRPr lang="en-US" dirty="0"/>
          </a:p>
        </p:txBody>
      </p:sp>
    </p:spTree>
    <p:extLst>
      <p:ext uri="{BB962C8B-B14F-4D97-AF65-F5344CB8AC3E}">
        <p14:creationId xmlns:p14="http://schemas.microsoft.com/office/powerpoint/2010/main" val="930042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D1, D2, or ANA infused 24h</a:t>
            </a:r>
            <a:r>
              <a:rPr lang="en-US" baseline="0" dirty="0" smtClean="0"/>
              <a:t> post defeat. </a:t>
            </a:r>
            <a:r>
              <a:rPr lang="en-US" baseline="0" dirty="0" err="1" smtClean="0"/>
              <a:t>Opto</a:t>
            </a:r>
            <a:r>
              <a:rPr lang="en-US" baseline="0" dirty="0" smtClean="0"/>
              <a:t> phasic stimulation during social interaction test </a:t>
            </a:r>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83</a:t>
            </a:fld>
            <a:endParaRPr lang="en-US" dirty="0"/>
          </a:p>
        </p:txBody>
      </p:sp>
    </p:spTree>
    <p:extLst>
      <p:ext uri="{BB962C8B-B14F-4D97-AF65-F5344CB8AC3E}">
        <p14:creationId xmlns:p14="http://schemas.microsoft.com/office/powerpoint/2010/main" val="28919809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dirty="0" smtClean="0"/>
              <a:t>Role of brain-derived neurotrophic factor and dopamine signaling in nucleus accumbens (NAc) during chronic social stress. </a:t>
            </a:r>
            <a:r>
              <a:rPr lang="en-US" b="1" dirty="0" smtClean="0"/>
              <a:t>(A) </a:t>
            </a:r>
            <a:r>
              <a:rPr lang="en-US" dirty="0" smtClean="0"/>
              <a:t>Schematic diagrams depicting the experimental procedures for chronic social defeat stress (CSDS) and intra-NAc infusion of a D </a:t>
            </a:r>
            <a:r>
              <a:rPr lang="en-US" baseline="-25000" dirty="0" smtClean="0"/>
              <a:t>1 </a:t>
            </a:r>
            <a:r>
              <a:rPr lang="en-US" dirty="0" smtClean="0"/>
              <a:t>receptor (SCH 23390, 1.0 µg/.5 μL/side), D </a:t>
            </a:r>
            <a:r>
              <a:rPr lang="en-US" baseline="-25000" dirty="0" smtClean="0"/>
              <a:t>2 </a:t>
            </a:r>
            <a:r>
              <a:rPr lang="en-US" dirty="0" smtClean="0"/>
              <a:t>receptor (</a:t>
            </a:r>
            <a:r>
              <a:rPr lang="en-US" dirty="0" err="1" smtClean="0"/>
              <a:t>eticlopride</a:t>
            </a:r>
            <a:r>
              <a:rPr lang="en-US" dirty="0" smtClean="0"/>
              <a:t>, 1.0 µg/.5 μL/side), or tyrosine receptor kinase B (ANA-12, 1.0 µg/.5 μL/side) antagonist. </a:t>
            </a:r>
            <a:r>
              <a:rPr lang="en-US" b="1" dirty="0" smtClean="0"/>
              <a:t>(B, C) </a:t>
            </a:r>
            <a:r>
              <a:rPr lang="en-US" dirty="0" smtClean="0"/>
              <a:t>Drugs were infused into NAc 15 minutes before daily defeat events. Social interaction tests were performed 24 hours after the 10 daily defeats (gray arrows). </a:t>
            </a:r>
            <a:r>
              <a:rPr lang="en-US" b="1" dirty="0" smtClean="0"/>
              <a:t>(D) </a:t>
            </a:r>
            <a:r>
              <a:rPr lang="en-US" dirty="0" smtClean="0"/>
              <a:t>Intra-NAc infusion of a D </a:t>
            </a:r>
            <a:r>
              <a:rPr lang="en-US" baseline="-25000" dirty="0" smtClean="0"/>
              <a:t>1 </a:t>
            </a:r>
            <a:r>
              <a:rPr lang="en-US" dirty="0" smtClean="0"/>
              <a:t>or D </a:t>
            </a:r>
            <a:r>
              <a:rPr lang="en-US" baseline="-25000" dirty="0" smtClean="0"/>
              <a:t>2 </a:t>
            </a:r>
            <a:r>
              <a:rPr lang="en-US" dirty="0" smtClean="0"/>
              <a:t>receptor antagonist did not affect social avoidance induced by CSDS, but intra-NAc ANA-12 infusion blocked the social avoidance. The number in each bar indicates the percentage of resilient mice over total mice in each group. One-way analysis of variance ( </a:t>
            </a:r>
            <a:r>
              <a:rPr lang="en-US" i="1" dirty="0" smtClean="0"/>
              <a:t>F </a:t>
            </a:r>
            <a:r>
              <a:rPr lang="en-US" baseline="-25000" dirty="0" smtClean="0"/>
              <a:t>4,41 </a:t>
            </a:r>
            <a:r>
              <a:rPr lang="en-US" dirty="0" smtClean="0"/>
              <a:t>= 4.977, </a:t>
            </a:r>
            <a:r>
              <a:rPr lang="en-US" i="1" dirty="0" smtClean="0"/>
              <a:t>p </a:t>
            </a:r>
            <a:r>
              <a:rPr lang="en-US" dirty="0" smtClean="0"/>
              <a:t>&lt; .01, </a:t>
            </a:r>
            <a:r>
              <a:rPr lang="en-US" i="1" dirty="0" smtClean="0"/>
              <a:t>n </a:t>
            </a:r>
            <a:r>
              <a:rPr lang="en-US" dirty="0" smtClean="0"/>
              <a:t>= 7–13) with Fisher’s protected least significant difference post hoc tests, * </a:t>
            </a:r>
            <a:r>
              <a:rPr lang="en-US" i="1" dirty="0" smtClean="0"/>
              <a:t>p </a:t>
            </a:r>
            <a:r>
              <a:rPr lang="en-US" dirty="0" smtClean="0"/>
              <a:t>&lt; .05, ** </a:t>
            </a:r>
            <a:r>
              <a:rPr lang="en-US" i="1" dirty="0" smtClean="0"/>
              <a:t>p </a:t>
            </a:r>
            <a:r>
              <a:rPr lang="en-US" dirty="0" smtClean="0"/>
              <a:t>&lt; .01 compared with control group; </a:t>
            </a:r>
            <a:r>
              <a:rPr lang="en-US" baseline="30000" dirty="0" smtClean="0"/>
              <a:t># </a:t>
            </a:r>
            <a:r>
              <a:rPr lang="en-US" i="1" dirty="0" smtClean="0"/>
              <a:t>p </a:t>
            </a:r>
            <a:r>
              <a:rPr lang="en-US" dirty="0" smtClean="0"/>
              <a:t>&lt; .05, </a:t>
            </a:r>
            <a:r>
              <a:rPr lang="en-US" baseline="30000" dirty="0" smtClean="0"/>
              <a:t>## </a:t>
            </a:r>
            <a:r>
              <a:rPr lang="en-US" i="1" dirty="0" smtClean="0"/>
              <a:t>p </a:t>
            </a:r>
            <a:r>
              <a:rPr lang="en-US" dirty="0" smtClean="0"/>
              <a:t>&lt; .01 compared with ANA-12 group. Bar graphs show mean ± SEM. CTRL, control; SI, social interaction; VTA, ventral tegmental area. </a:t>
            </a:r>
            <a:endParaRPr lang="en-US" alt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84</a:t>
            </a:fld>
            <a:endParaRPr lang="en-US" dirty="0"/>
          </a:p>
        </p:txBody>
      </p:sp>
    </p:spTree>
    <p:extLst>
      <p:ext uri="{BB962C8B-B14F-4D97-AF65-F5344CB8AC3E}">
        <p14:creationId xmlns:p14="http://schemas.microsoft.com/office/powerpoint/2010/main" val="38290987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US" b="1" dirty="0" smtClean="0"/>
              <a:t>(D) </a:t>
            </a:r>
            <a:r>
              <a:rPr lang="en-US" dirty="0" smtClean="0"/>
              <a:t>Intra-NAc infusion of a D </a:t>
            </a:r>
            <a:r>
              <a:rPr lang="en-US" baseline="-25000" dirty="0" smtClean="0"/>
              <a:t>1 </a:t>
            </a:r>
            <a:r>
              <a:rPr lang="en-US" dirty="0" smtClean="0"/>
              <a:t>or D </a:t>
            </a:r>
            <a:r>
              <a:rPr lang="en-US" baseline="-25000" dirty="0" smtClean="0"/>
              <a:t>2 </a:t>
            </a:r>
            <a:r>
              <a:rPr lang="en-US" dirty="0" smtClean="0"/>
              <a:t>receptor antagonist did not affect social avoidance induced by CSDS, but intra-NAc ANA-12 infusion blocked the social avoidance. The number in each bar indicates the percentage of resilient mice over total mice in each group. One-way analysis of variance ( </a:t>
            </a:r>
            <a:r>
              <a:rPr lang="en-US" i="1" dirty="0" smtClean="0"/>
              <a:t>F </a:t>
            </a:r>
            <a:r>
              <a:rPr lang="en-US" baseline="-25000" dirty="0" smtClean="0"/>
              <a:t>4,41 </a:t>
            </a:r>
            <a:r>
              <a:rPr lang="en-US" dirty="0" smtClean="0"/>
              <a:t>= 4.977, </a:t>
            </a:r>
            <a:r>
              <a:rPr lang="en-US" i="1" dirty="0" smtClean="0"/>
              <a:t>p </a:t>
            </a:r>
            <a:r>
              <a:rPr lang="en-US" dirty="0" smtClean="0"/>
              <a:t>&lt; .01, </a:t>
            </a:r>
            <a:r>
              <a:rPr lang="en-US" i="1" dirty="0" smtClean="0"/>
              <a:t>n </a:t>
            </a:r>
            <a:r>
              <a:rPr lang="en-US" dirty="0" smtClean="0"/>
              <a:t>= 7–13) with Fisher’s protected least significant difference post hoc tests, * </a:t>
            </a:r>
            <a:r>
              <a:rPr lang="en-US" i="1" dirty="0" smtClean="0"/>
              <a:t>p </a:t>
            </a:r>
            <a:r>
              <a:rPr lang="en-US" dirty="0" smtClean="0"/>
              <a:t>&lt; .05, ** </a:t>
            </a:r>
            <a:r>
              <a:rPr lang="en-US" i="1" dirty="0" smtClean="0"/>
              <a:t>p </a:t>
            </a:r>
            <a:r>
              <a:rPr lang="en-US" dirty="0" smtClean="0"/>
              <a:t>&lt; .01 compared with control group; </a:t>
            </a:r>
            <a:r>
              <a:rPr lang="en-US" baseline="30000" dirty="0" smtClean="0"/>
              <a:t># </a:t>
            </a:r>
            <a:r>
              <a:rPr lang="en-US" i="1" dirty="0" smtClean="0"/>
              <a:t>p </a:t>
            </a:r>
            <a:r>
              <a:rPr lang="en-US" dirty="0" smtClean="0"/>
              <a:t>&lt; .05, </a:t>
            </a:r>
            <a:r>
              <a:rPr lang="en-US" baseline="30000" dirty="0" smtClean="0"/>
              <a:t>## </a:t>
            </a:r>
            <a:r>
              <a:rPr lang="en-US" i="1" dirty="0" smtClean="0"/>
              <a:t>p </a:t>
            </a:r>
            <a:r>
              <a:rPr lang="en-US" dirty="0" smtClean="0"/>
              <a:t>&lt; .01 compared with ANA-12 group. Bar graphs show mean ± SEM. CTRL, control; SI, social interaction; VTA, ventral tegmental area. </a:t>
            </a:r>
            <a:endParaRPr lang="en-US" alt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85</a:t>
            </a:fld>
            <a:endParaRPr lang="en-US" dirty="0"/>
          </a:p>
        </p:txBody>
      </p:sp>
    </p:spTree>
    <p:extLst>
      <p:ext uri="{BB962C8B-B14F-4D97-AF65-F5344CB8AC3E}">
        <p14:creationId xmlns:p14="http://schemas.microsoft.com/office/powerpoint/2010/main" val="39266912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fontScale="92500"/>
          </a:bodyPr>
          <a:lstStyle/>
          <a:p>
            <a:r>
              <a:rPr lang="en-US" dirty="0" smtClean="0"/>
              <a:t>Effects of repeated </a:t>
            </a:r>
            <a:r>
              <a:rPr lang="en-US" dirty="0" err="1" smtClean="0"/>
              <a:t>optogenetic</a:t>
            </a:r>
            <a:r>
              <a:rPr lang="en-US" dirty="0" smtClean="0"/>
              <a:t> phasic stimulation of the ventral tegmental area (VTA)-nucleus accumbens (NAc) pathway during chronic social stress. </a:t>
            </a:r>
            <a:r>
              <a:rPr lang="en-US" b="1" dirty="0" smtClean="0"/>
              <a:t>(A) </a:t>
            </a:r>
            <a:r>
              <a:rPr lang="en-US" dirty="0" smtClean="0"/>
              <a:t>Schematic diagram depicting the experimental procedures for chronic social defeat stress (CSDS) and 20-Hz phasic VTA activation. </a:t>
            </a:r>
            <a:r>
              <a:rPr lang="en-US" b="1" dirty="0" smtClean="0"/>
              <a:t>(B) </a:t>
            </a:r>
            <a:r>
              <a:rPr lang="en-US" dirty="0" smtClean="0"/>
              <a:t>Schematic illustrating validation of NAc injection site. Scale bar = 100 </a:t>
            </a:r>
            <a:r>
              <a:rPr lang="el-GR" dirty="0" smtClean="0"/>
              <a:t>μ</a:t>
            </a:r>
            <a:r>
              <a:rPr lang="en-US" dirty="0" smtClean="0"/>
              <a:t>m. </a:t>
            </a:r>
            <a:r>
              <a:rPr lang="en-US" b="1" dirty="0" smtClean="0"/>
              <a:t>(C) </a:t>
            </a:r>
            <a:r>
              <a:rPr lang="en-US" dirty="0" smtClean="0"/>
              <a:t>Schematic of retrograde traveling adeno-associated virus (AAV2.5) vectors that express channelrhodopsin-2 (ChR2), fused with enhanced yellow fluorescent protein (EYFP) (AAV2.5-hsyn-ChR2-eYFP) infused into NAc and optic fiber implantation into VTA. </a:t>
            </a:r>
            <a:r>
              <a:rPr lang="en-US" b="1" dirty="0" smtClean="0"/>
              <a:t>(D) </a:t>
            </a:r>
            <a:r>
              <a:rPr lang="en-US" dirty="0" smtClean="0"/>
              <a:t>Representative confocal images showing localization of ChR2-EYFP (green) in tyrosine hydroxylase (TH)–positive cells (red) in VTA. Scale bar = 50 </a:t>
            </a:r>
            <a:r>
              <a:rPr lang="el-GR" dirty="0" smtClean="0"/>
              <a:t>μ</a:t>
            </a:r>
            <a:r>
              <a:rPr lang="en-US" dirty="0" smtClean="0"/>
              <a:t>m. </a:t>
            </a:r>
            <a:r>
              <a:rPr lang="en-US" b="1" dirty="0" smtClean="0"/>
              <a:t>(E, F) </a:t>
            </a:r>
            <a:r>
              <a:rPr lang="en-US" dirty="0" smtClean="0"/>
              <a:t>Two phasic stimulation protocols were used: 5-minute phasic stimulation was performed </a:t>
            </a:r>
            <a:r>
              <a:rPr lang="en-US" b="1" dirty="0" smtClean="0"/>
              <a:t>(E) </a:t>
            </a:r>
            <a:r>
              <a:rPr lang="en-US" dirty="0" smtClean="0"/>
              <a:t>during defeat episodes (phasic stimulation during defeat) or </a:t>
            </a:r>
            <a:r>
              <a:rPr lang="en-US" b="1" dirty="0" smtClean="0"/>
              <a:t>(F) </a:t>
            </a:r>
            <a:r>
              <a:rPr lang="en-US" dirty="0" smtClean="0"/>
              <a:t>immediately after defeat (phasic stimulation post defeat). </a:t>
            </a:r>
            <a:r>
              <a:rPr lang="en-US" b="1" dirty="0" smtClean="0"/>
              <a:t>(G) </a:t>
            </a:r>
            <a:r>
              <a:rPr lang="en-US" dirty="0" smtClean="0"/>
              <a:t>Phasic stimulation during defeat had no effect on social avoidance behavior induced by CSDS. However, phasic stimulation post defeat exacerbated the effect of CSDS. The number in each bar indicates the percentage of resilient mice over total mice in each group. Two-way analysis of variance (protocol effect [ </a:t>
            </a:r>
            <a:r>
              <a:rPr lang="en-US" i="1" dirty="0" smtClean="0"/>
              <a:t>F </a:t>
            </a:r>
            <a:r>
              <a:rPr lang="en-US" baseline="-25000" dirty="0" smtClean="0"/>
              <a:t>2,44 </a:t>
            </a:r>
            <a:r>
              <a:rPr lang="en-US" dirty="0" smtClean="0"/>
              <a:t>= 6.217, </a:t>
            </a:r>
            <a:r>
              <a:rPr lang="en-US" i="1" dirty="0" smtClean="0"/>
              <a:t>p </a:t>
            </a:r>
            <a:r>
              <a:rPr lang="en-US" dirty="0" smtClean="0"/>
              <a:t>&lt; .01], stimulation effect [ </a:t>
            </a:r>
            <a:r>
              <a:rPr lang="en-US" i="1" dirty="0" smtClean="0"/>
              <a:t>F </a:t>
            </a:r>
            <a:r>
              <a:rPr lang="en-US" baseline="-25000" dirty="0" smtClean="0"/>
              <a:t>1,44 </a:t>
            </a:r>
            <a:r>
              <a:rPr lang="en-US" dirty="0" smtClean="0"/>
              <a:t>= 4.574, </a:t>
            </a:r>
            <a:r>
              <a:rPr lang="en-US" i="1" dirty="0" smtClean="0"/>
              <a:t>p </a:t>
            </a:r>
            <a:r>
              <a:rPr lang="en-US" dirty="0" smtClean="0"/>
              <a:t>&lt; .05], protocol × stimulation effect [ </a:t>
            </a:r>
            <a:r>
              <a:rPr lang="en-US" i="1" dirty="0" smtClean="0"/>
              <a:t>F </a:t>
            </a:r>
            <a:r>
              <a:rPr lang="en-US" baseline="-25000" dirty="0" smtClean="0"/>
              <a:t>2,44 </a:t>
            </a:r>
            <a:r>
              <a:rPr lang="en-US" dirty="0" smtClean="0"/>
              <a:t>= .415, </a:t>
            </a:r>
            <a:r>
              <a:rPr lang="en-US" i="1" dirty="0" smtClean="0"/>
              <a:t>p </a:t>
            </a:r>
            <a:r>
              <a:rPr lang="en-US" dirty="0" smtClean="0"/>
              <a:t>= .663], </a:t>
            </a:r>
            <a:r>
              <a:rPr lang="en-US" i="1" dirty="0" smtClean="0"/>
              <a:t>n </a:t>
            </a:r>
            <a:r>
              <a:rPr lang="en-US" dirty="0" smtClean="0"/>
              <a:t>= 6–11) with Fisher’s protected least significant difference post hoc tests, * </a:t>
            </a:r>
            <a:r>
              <a:rPr lang="en-US" i="1" dirty="0" smtClean="0"/>
              <a:t>p </a:t>
            </a:r>
            <a:r>
              <a:rPr lang="en-US" dirty="0" smtClean="0"/>
              <a:t>&lt; .05 AAV-EYFP versus AAV-ChR2 within each stimulation protocol; </a:t>
            </a:r>
            <a:r>
              <a:rPr lang="en-US" baseline="30000" dirty="0" smtClean="0"/>
              <a:t># </a:t>
            </a:r>
            <a:r>
              <a:rPr lang="en-US" i="1" dirty="0" smtClean="0"/>
              <a:t>p </a:t>
            </a:r>
            <a:r>
              <a:rPr lang="en-US" dirty="0" smtClean="0"/>
              <a:t>&lt; .05 compared with control-EYFP group; </a:t>
            </a:r>
            <a:r>
              <a:rPr lang="el-GR" baseline="30000" dirty="0" smtClean="0"/>
              <a:t>τ </a:t>
            </a:r>
            <a:r>
              <a:rPr lang="en-US" i="1" dirty="0" smtClean="0"/>
              <a:t>p </a:t>
            </a:r>
            <a:r>
              <a:rPr lang="en-US" dirty="0" smtClean="0"/>
              <a:t>&lt; .1, </a:t>
            </a:r>
            <a:r>
              <a:rPr lang="en-US" baseline="30000" dirty="0" smtClean="0"/>
              <a:t>$ </a:t>
            </a:r>
            <a:r>
              <a:rPr lang="en-US" i="1" dirty="0" smtClean="0"/>
              <a:t>p </a:t>
            </a:r>
            <a:r>
              <a:rPr lang="en-US" dirty="0" smtClean="0"/>
              <a:t>&lt; .05 compared with control-ChR2 group. Bar graphs show mean ± SEM. aca, anterior part of anterior commissure; </a:t>
            </a:r>
            <a:r>
              <a:rPr lang="en-US" dirty="0" err="1" smtClean="0"/>
              <a:t>Dstr</a:t>
            </a:r>
            <a:r>
              <a:rPr lang="en-US" dirty="0" smtClean="0"/>
              <a:t>, dorsal striatum; SI, social interaction. </a:t>
            </a:r>
          </a:p>
        </p:txBody>
      </p:sp>
      <p:sp>
        <p:nvSpPr>
          <p:cNvPr id="4" name="Slide Number Placeholder 3"/>
          <p:cNvSpPr>
            <a:spLocks noGrp="1"/>
          </p:cNvSpPr>
          <p:nvPr>
            <p:ph type="sldNum" sz="quarter" idx="10"/>
          </p:nvPr>
        </p:nvSpPr>
        <p:spPr/>
        <p:txBody>
          <a:bodyPr/>
          <a:lstStyle/>
          <a:p>
            <a:fld id="{65AB2213-ACF9-4DF2-AA5C-D99F4D58B39E}" type="slidenum">
              <a:rPr lang="en-US" smtClean="0"/>
              <a:pPr/>
              <a:t>86</a:t>
            </a:fld>
            <a:endParaRPr lang="en-US" dirty="0"/>
          </a:p>
        </p:txBody>
      </p:sp>
    </p:spTree>
    <p:extLst>
      <p:ext uri="{BB962C8B-B14F-4D97-AF65-F5344CB8AC3E}">
        <p14:creationId xmlns:p14="http://schemas.microsoft.com/office/powerpoint/2010/main" val="3188229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fontScale="92500"/>
          </a:bodyPr>
          <a:lstStyle/>
          <a:p>
            <a:r>
              <a:rPr lang="en-US" dirty="0" smtClean="0"/>
              <a:t>Effects of repeated </a:t>
            </a:r>
            <a:r>
              <a:rPr lang="en-US" dirty="0" err="1" smtClean="0"/>
              <a:t>optogenetic</a:t>
            </a:r>
            <a:r>
              <a:rPr lang="en-US" dirty="0" smtClean="0"/>
              <a:t> phasic stimulation of the ventral tegmental area (VTA)-nucleus accumbens (NAc) pathway during chronic social stress. </a:t>
            </a:r>
            <a:r>
              <a:rPr lang="en-US" b="1" dirty="0" smtClean="0"/>
              <a:t>(A) </a:t>
            </a:r>
            <a:r>
              <a:rPr lang="en-US" dirty="0" smtClean="0"/>
              <a:t>Schematic diagram depicting the experimental procedures for chronic social defeat stress (CSDS) and 20-Hz phasic VTA activation. </a:t>
            </a:r>
            <a:r>
              <a:rPr lang="en-US" b="1" dirty="0" smtClean="0"/>
              <a:t>(B) </a:t>
            </a:r>
            <a:r>
              <a:rPr lang="en-US" dirty="0" smtClean="0"/>
              <a:t>Schematic illustrating validation of NAc injection site. Scale bar = 100 </a:t>
            </a:r>
            <a:r>
              <a:rPr lang="el-GR" dirty="0" smtClean="0"/>
              <a:t>μ</a:t>
            </a:r>
            <a:r>
              <a:rPr lang="en-US" dirty="0" smtClean="0"/>
              <a:t>m. </a:t>
            </a:r>
            <a:r>
              <a:rPr lang="en-US" b="1" dirty="0" smtClean="0"/>
              <a:t>(C) </a:t>
            </a:r>
            <a:r>
              <a:rPr lang="en-US" dirty="0" smtClean="0"/>
              <a:t>Schematic of retrograde traveling adeno-associated virus (AAV2.5) vectors that express channelrhodopsin-2 (ChR2), fused with enhanced yellow fluorescent protein (EYFP) (AAV2.5-hsyn-ChR2-eYFP) infused into NAc and optic fiber implantation into VTA. </a:t>
            </a:r>
            <a:r>
              <a:rPr lang="en-US" b="1" dirty="0" smtClean="0"/>
              <a:t>(D) </a:t>
            </a:r>
            <a:r>
              <a:rPr lang="en-US" dirty="0" smtClean="0"/>
              <a:t>Representative confocal images showing localization of ChR2-EYFP (green) in tyrosine hydroxylase (TH)–positive cells (red) in VTA. Scale bar = 50 </a:t>
            </a:r>
            <a:r>
              <a:rPr lang="el-GR" dirty="0" smtClean="0"/>
              <a:t>μ</a:t>
            </a:r>
            <a:r>
              <a:rPr lang="en-US" dirty="0" smtClean="0"/>
              <a:t>m. </a:t>
            </a:r>
            <a:r>
              <a:rPr lang="en-US" b="1" dirty="0" smtClean="0"/>
              <a:t>(E, F) </a:t>
            </a:r>
            <a:r>
              <a:rPr lang="en-US" dirty="0" smtClean="0"/>
              <a:t>Two phasic stimulation protocols were used: 5-minute phasic stimulation was performed </a:t>
            </a:r>
            <a:r>
              <a:rPr lang="en-US" b="1" dirty="0" smtClean="0"/>
              <a:t>(E) </a:t>
            </a:r>
            <a:r>
              <a:rPr lang="en-US" dirty="0" smtClean="0"/>
              <a:t>during defeat episodes (phasic stimulation during defeat) or </a:t>
            </a:r>
            <a:r>
              <a:rPr lang="en-US" b="1" dirty="0" smtClean="0"/>
              <a:t>(F) </a:t>
            </a:r>
            <a:r>
              <a:rPr lang="en-US" dirty="0" smtClean="0"/>
              <a:t>immediately after defeat (phasic stimulation post defeat). </a:t>
            </a:r>
            <a:r>
              <a:rPr lang="en-US" b="1" dirty="0" smtClean="0"/>
              <a:t>(G) </a:t>
            </a:r>
            <a:r>
              <a:rPr lang="en-US" dirty="0" smtClean="0"/>
              <a:t>Phasic stimulation during defeat had no effect on social avoidance behavior induced by CSDS. However, phasic stimulation post defeat exacerbated the effect of CSDS. The number in each bar indicates the percentage of resilient mice over total mice in each group. Two-way analysis of variance (protocol effect [ </a:t>
            </a:r>
            <a:r>
              <a:rPr lang="en-US" i="1" dirty="0" smtClean="0"/>
              <a:t>F </a:t>
            </a:r>
            <a:r>
              <a:rPr lang="en-US" baseline="-25000" dirty="0" smtClean="0"/>
              <a:t>2,44 </a:t>
            </a:r>
            <a:r>
              <a:rPr lang="en-US" dirty="0" smtClean="0"/>
              <a:t>= 6.217, </a:t>
            </a:r>
            <a:r>
              <a:rPr lang="en-US" i="1" dirty="0" smtClean="0"/>
              <a:t>p </a:t>
            </a:r>
            <a:r>
              <a:rPr lang="en-US" dirty="0" smtClean="0"/>
              <a:t>&lt; .01], stimulation effect [ </a:t>
            </a:r>
            <a:r>
              <a:rPr lang="en-US" i="1" dirty="0" smtClean="0"/>
              <a:t>F </a:t>
            </a:r>
            <a:r>
              <a:rPr lang="en-US" baseline="-25000" dirty="0" smtClean="0"/>
              <a:t>1,44 </a:t>
            </a:r>
            <a:r>
              <a:rPr lang="en-US" dirty="0" smtClean="0"/>
              <a:t>= 4.574, </a:t>
            </a:r>
            <a:r>
              <a:rPr lang="en-US" i="1" dirty="0" smtClean="0"/>
              <a:t>p </a:t>
            </a:r>
            <a:r>
              <a:rPr lang="en-US" dirty="0" smtClean="0"/>
              <a:t>&lt; .05], protocol × stimulation effect [ </a:t>
            </a:r>
            <a:r>
              <a:rPr lang="en-US" i="1" dirty="0" smtClean="0"/>
              <a:t>F </a:t>
            </a:r>
            <a:r>
              <a:rPr lang="en-US" baseline="-25000" dirty="0" smtClean="0"/>
              <a:t>2,44 </a:t>
            </a:r>
            <a:r>
              <a:rPr lang="en-US" dirty="0" smtClean="0"/>
              <a:t>= .415, </a:t>
            </a:r>
            <a:r>
              <a:rPr lang="en-US" i="1" dirty="0" smtClean="0"/>
              <a:t>p </a:t>
            </a:r>
            <a:r>
              <a:rPr lang="en-US" dirty="0" smtClean="0"/>
              <a:t>= .663], </a:t>
            </a:r>
            <a:r>
              <a:rPr lang="en-US" i="1" dirty="0" smtClean="0"/>
              <a:t>n </a:t>
            </a:r>
            <a:r>
              <a:rPr lang="en-US" dirty="0" smtClean="0"/>
              <a:t>= 6–11) with Fisher’s protected least significant difference post hoc tests, * </a:t>
            </a:r>
            <a:r>
              <a:rPr lang="en-US" i="1" dirty="0" smtClean="0"/>
              <a:t>p </a:t>
            </a:r>
            <a:r>
              <a:rPr lang="en-US" dirty="0" smtClean="0"/>
              <a:t>&lt; .05 AAV-EYFP versus AAV-ChR2 within each stimulation protocol; </a:t>
            </a:r>
            <a:r>
              <a:rPr lang="en-US" baseline="30000" dirty="0" smtClean="0"/>
              <a:t># </a:t>
            </a:r>
            <a:r>
              <a:rPr lang="en-US" i="1" dirty="0" smtClean="0"/>
              <a:t>p </a:t>
            </a:r>
            <a:r>
              <a:rPr lang="en-US" dirty="0" smtClean="0"/>
              <a:t>&lt; .05 compared with control-EYFP group; </a:t>
            </a:r>
            <a:r>
              <a:rPr lang="el-GR" baseline="30000" dirty="0" smtClean="0"/>
              <a:t>τ </a:t>
            </a:r>
            <a:r>
              <a:rPr lang="en-US" i="1" dirty="0" smtClean="0"/>
              <a:t>p </a:t>
            </a:r>
            <a:r>
              <a:rPr lang="en-US" dirty="0" smtClean="0"/>
              <a:t>&lt; .1, </a:t>
            </a:r>
            <a:r>
              <a:rPr lang="en-US" baseline="30000" dirty="0" smtClean="0"/>
              <a:t>$ </a:t>
            </a:r>
            <a:r>
              <a:rPr lang="en-US" i="1" dirty="0" smtClean="0"/>
              <a:t>p </a:t>
            </a:r>
            <a:r>
              <a:rPr lang="en-US" dirty="0" smtClean="0"/>
              <a:t>&lt; .05 compared with control-ChR2 group. Bar graphs show mean ± SEM. aca, anterior part of anterior commissure; </a:t>
            </a:r>
            <a:r>
              <a:rPr lang="en-US" dirty="0" err="1" smtClean="0"/>
              <a:t>Dstr</a:t>
            </a:r>
            <a:r>
              <a:rPr lang="en-US" dirty="0" smtClean="0"/>
              <a:t>, dorsal striatum; SI, social interaction. </a:t>
            </a:r>
          </a:p>
        </p:txBody>
      </p:sp>
      <p:sp>
        <p:nvSpPr>
          <p:cNvPr id="4" name="Slide Number Placeholder 3"/>
          <p:cNvSpPr>
            <a:spLocks noGrp="1"/>
          </p:cNvSpPr>
          <p:nvPr>
            <p:ph type="sldNum" sz="quarter" idx="10"/>
          </p:nvPr>
        </p:nvSpPr>
        <p:spPr/>
        <p:txBody>
          <a:bodyPr/>
          <a:lstStyle/>
          <a:p>
            <a:fld id="{65AB2213-ACF9-4DF2-AA5C-D99F4D58B39E}" type="slidenum">
              <a:rPr lang="en-US" smtClean="0"/>
              <a:pPr/>
              <a:t>87</a:t>
            </a:fld>
            <a:endParaRPr lang="en-US" dirty="0"/>
          </a:p>
        </p:txBody>
      </p:sp>
    </p:spTree>
    <p:extLst>
      <p:ext uri="{BB962C8B-B14F-4D97-AF65-F5344CB8AC3E}">
        <p14:creationId xmlns:p14="http://schemas.microsoft.com/office/powerpoint/2010/main" val="1799666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 </a:t>
            </a:r>
            <a:r>
              <a:rPr lang="en-US" dirty="0" smtClean="0"/>
              <a:t>Phasic stimulation during defeat had no effect on social avoidance behavior induced by CSDS. However, phasic stimulation post defeat exacerbated the effect of CSDS. The number in each bar indicates the percentage of resilient mice over total mice in each group. Two-way analysis of variance (protocol effect [ </a:t>
            </a:r>
            <a:r>
              <a:rPr lang="en-US" i="1" dirty="0" smtClean="0"/>
              <a:t>F </a:t>
            </a:r>
            <a:r>
              <a:rPr lang="en-US" baseline="-25000" dirty="0" smtClean="0"/>
              <a:t>2,44 </a:t>
            </a:r>
            <a:r>
              <a:rPr lang="en-US" dirty="0" smtClean="0"/>
              <a:t>= 6.217, </a:t>
            </a:r>
            <a:r>
              <a:rPr lang="en-US" i="1" dirty="0" smtClean="0"/>
              <a:t>p </a:t>
            </a:r>
            <a:r>
              <a:rPr lang="en-US" dirty="0" smtClean="0"/>
              <a:t>&lt; .01], stimulation effect [ </a:t>
            </a:r>
            <a:r>
              <a:rPr lang="en-US" i="1" dirty="0" smtClean="0"/>
              <a:t>F </a:t>
            </a:r>
            <a:r>
              <a:rPr lang="en-US" baseline="-25000" dirty="0" smtClean="0"/>
              <a:t>1,44 </a:t>
            </a:r>
            <a:r>
              <a:rPr lang="en-US" dirty="0" smtClean="0"/>
              <a:t>= 4.574, </a:t>
            </a:r>
            <a:r>
              <a:rPr lang="en-US" i="1" dirty="0" smtClean="0"/>
              <a:t>p </a:t>
            </a:r>
            <a:r>
              <a:rPr lang="en-US" dirty="0" smtClean="0"/>
              <a:t>&lt; .05], protocol × stimulation effect [ </a:t>
            </a:r>
            <a:r>
              <a:rPr lang="en-US" i="1" dirty="0" smtClean="0"/>
              <a:t>F </a:t>
            </a:r>
            <a:r>
              <a:rPr lang="en-US" baseline="-25000" dirty="0" smtClean="0"/>
              <a:t>2,44 </a:t>
            </a:r>
            <a:r>
              <a:rPr lang="en-US" dirty="0" smtClean="0"/>
              <a:t>= .415, </a:t>
            </a:r>
            <a:r>
              <a:rPr lang="en-US" i="1" dirty="0" smtClean="0"/>
              <a:t>p </a:t>
            </a:r>
            <a:r>
              <a:rPr lang="en-US" dirty="0" smtClean="0"/>
              <a:t>= .663], </a:t>
            </a:r>
            <a:r>
              <a:rPr lang="en-US" i="1" dirty="0" smtClean="0"/>
              <a:t>n </a:t>
            </a:r>
            <a:r>
              <a:rPr lang="en-US" dirty="0" smtClean="0"/>
              <a:t>= 6–11) with Fisher’s protected least significant difference post hoc tests, * </a:t>
            </a:r>
            <a:r>
              <a:rPr lang="en-US" i="1" dirty="0" smtClean="0"/>
              <a:t>p </a:t>
            </a:r>
            <a:r>
              <a:rPr lang="en-US" dirty="0" smtClean="0"/>
              <a:t>&lt; .05 AAV-EYFP versus AAV-ChR2 within each stimulation protocol; </a:t>
            </a:r>
            <a:r>
              <a:rPr lang="en-US" baseline="30000" dirty="0" smtClean="0"/>
              <a:t># </a:t>
            </a:r>
            <a:r>
              <a:rPr lang="en-US" i="1" dirty="0" smtClean="0"/>
              <a:t>p </a:t>
            </a:r>
            <a:r>
              <a:rPr lang="en-US" dirty="0" smtClean="0"/>
              <a:t>&lt; .05 compared with control-EYFP group; </a:t>
            </a:r>
            <a:r>
              <a:rPr lang="el-GR" baseline="30000" dirty="0" smtClean="0"/>
              <a:t>τ </a:t>
            </a:r>
            <a:r>
              <a:rPr lang="en-US" i="1" dirty="0" smtClean="0"/>
              <a:t>p </a:t>
            </a:r>
            <a:r>
              <a:rPr lang="en-US" dirty="0" smtClean="0"/>
              <a:t>&lt; .1, </a:t>
            </a:r>
            <a:r>
              <a:rPr lang="en-US" baseline="30000" dirty="0" smtClean="0"/>
              <a:t>$ </a:t>
            </a:r>
            <a:r>
              <a:rPr lang="en-US" i="1" dirty="0" smtClean="0"/>
              <a:t>p </a:t>
            </a:r>
            <a:r>
              <a:rPr lang="en-US" dirty="0" smtClean="0"/>
              <a:t>&lt; .05 compared with control-ChR2 group. Bar graphs show mean ± SEM. aca, anterior part of anterior commissure; </a:t>
            </a:r>
            <a:r>
              <a:rPr lang="en-US" dirty="0" err="1" smtClean="0"/>
              <a:t>Dstr</a:t>
            </a:r>
            <a:r>
              <a:rPr lang="en-US" dirty="0" smtClean="0"/>
              <a:t>, dorsal striatum; SI, social interaction. </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88</a:t>
            </a:fld>
            <a:endParaRPr lang="en-US" dirty="0"/>
          </a:p>
        </p:txBody>
      </p:sp>
    </p:spTree>
    <p:extLst>
      <p:ext uri="{BB962C8B-B14F-4D97-AF65-F5344CB8AC3E}">
        <p14:creationId xmlns:p14="http://schemas.microsoft.com/office/powerpoint/2010/main" val="36047980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 </a:t>
            </a:r>
            <a:r>
              <a:rPr lang="en-US" dirty="0" smtClean="0"/>
              <a:t>Phasic stimulation during defeat had no effect on social avoidance behavior induced by CSDS. However, phasic stimulation post defeat exacerbated the effect of CSDS. The number in each bar indicates the percentage of resilient mice over total mice in each group. Two-way analysis of variance (protocol effect [ </a:t>
            </a:r>
            <a:r>
              <a:rPr lang="en-US" i="1" dirty="0" smtClean="0"/>
              <a:t>F </a:t>
            </a:r>
            <a:r>
              <a:rPr lang="en-US" baseline="-25000" dirty="0" smtClean="0"/>
              <a:t>2,44 </a:t>
            </a:r>
            <a:r>
              <a:rPr lang="en-US" dirty="0" smtClean="0"/>
              <a:t>= 6.217, </a:t>
            </a:r>
            <a:r>
              <a:rPr lang="en-US" i="1" dirty="0" smtClean="0"/>
              <a:t>p </a:t>
            </a:r>
            <a:r>
              <a:rPr lang="en-US" dirty="0" smtClean="0"/>
              <a:t>&lt; .01], stimulation effect [ </a:t>
            </a:r>
            <a:r>
              <a:rPr lang="en-US" i="1" dirty="0" smtClean="0"/>
              <a:t>F </a:t>
            </a:r>
            <a:r>
              <a:rPr lang="en-US" baseline="-25000" dirty="0" smtClean="0"/>
              <a:t>1,44 </a:t>
            </a:r>
            <a:r>
              <a:rPr lang="en-US" dirty="0" smtClean="0"/>
              <a:t>= 4.574, </a:t>
            </a:r>
            <a:r>
              <a:rPr lang="en-US" i="1" dirty="0" smtClean="0"/>
              <a:t>p </a:t>
            </a:r>
            <a:r>
              <a:rPr lang="en-US" dirty="0" smtClean="0"/>
              <a:t>&lt; .05], protocol × stimulation effect [ </a:t>
            </a:r>
            <a:r>
              <a:rPr lang="en-US" i="1" dirty="0" smtClean="0"/>
              <a:t>F </a:t>
            </a:r>
            <a:r>
              <a:rPr lang="en-US" baseline="-25000" dirty="0" smtClean="0"/>
              <a:t>2,44 </a:t>
            </a:r>
            <a:r>
              <a:rPr lang="en-US" dirty="0" smtClean="0"/>
              <a:t>= .415, </a:t>
            </a:r>
            <a:r>
              <a:rPr lang="en-US" i="1" dirty="0" smtClean="0"/>
              <a:t>p </a:t>
            </a:r>
            <a:r>
              <a:rPr lang="en-US" dirty="0" smtClean="0"/>
              <a:t>= .663], </a:t>
            </a:r>
            <a:r>
              <a:rPr lang="en-US" i="1" dirty="0" smtClean="0"/>
              <a:t>n </a:t>
            </a:r>
            <a:r>
              <a:rPr lang="en-US" dirty="0" smtClean="0"/>
              <a:t>= 6–11) with Fisher’s protected least significant difference post hoc tests, * </a:t>
            </a:r>
            <a:r>
              <a:rPr lang="en-US" i="1" dirty="0" smtClean="0"/>
              <a:t>p </a:t>
            </a:r>
            <a:r>
              <a:rPr lang="en-US" dirty="0" smtClean="0"/>
              <a:t>&lt; .05 AAV-EYFP versus AAV-ChR2 within each stimulation protocol; </a:t>
            </a:r>
            <a:r>
              <a:rPr lang="en-US" baseline="30000" dirty="0" smtClean="0"/>
              <a:t># </a:t>
            </a:r>
            <a:r>
              <a:rPr lang="en-US" i="1" dirty="0" smtClean="0"/>
              <a:t>p </a:t>
            </a:r>
            <a:r>
              <a:rPr lang="en-US" dirty="0" smtClean="0"/>
              <a:t>&lt; .05 compared with control-EYFP group; </a:t>
            </a:r>
            <a:r>
              <a:rPr lang="el-GR" baseline="30000" dirty="0" smtClean="0"/>
              <a:t>τ </a:t>
            </a:r>
            <a:r>
              <a:rPr lang="en-US" i="1" dirty="0" smtClean="0"/>
              <a:t>p </a:t>
            </a:r>
            <a:r>
              <a:rPr lang="en-US" dirty="0" smtClean="0"/>
              <a:t>&lt; .1, </a:t>
            </a:r>
            <a:r>
              <a:rPr lang="en-US" baseline="30000" dirty="0" smtClean="0"/>
              <a:t>$ </a:t>
            </a:r>
            <a:r>
              <a:rPr lang="en-US" i="1" dirty="0" smtClean="0"/>
              <a:t>p </a:t>
            </a:r>
            <a:r>
              <a:rPr lang="en-US" dirty="0" smtClean="0"/>
              <a:t>&lt; .05 compared with control-ChR2 group. Bar graphs show mean ± SEM. aca, anterior part of anterior commissure; </a:t>
            </a:r>
            <a:r>
              <a:rPr lang="en-US" dirty="0" err="1" smtClean="0"/>
              <a:t>Dstr</a:t>
            </a:r>
            <a:r>
              <a:rPr lang="en-US" dirty="0" smtClean="0"/>
              <a:t>, dorsal striatum; SI, social interaction. </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89</a:t>
            </a:fld>
            <a:endParaRPr lang="en-US" dirty="0"/>
          </a:p>
        </p:txBody>
      </p:sp>
    </p:spTree>
    <p:extLst>
      <p:ext uri="{BB962C8B-B14F-4D97-AF65-F5344CB8AC3E}">
        <p14:creationId xmlns:p14="http://schemas.microsoft.com/office/powerpoint/2010/main" val="19061554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Role of brain-derived neurotrophic factor (BDNF) signaling in nucleus accumbens (NAc) during repeated phasic </a:t>
            </a:r>
            <a:r>
              <a:rPr lang="en-US" dirty="0" err="1" smtClean="0"/>
              <a:t>optogenetic</a:t>
            </a:r>
            <a:r>
              <a:rPr lang="en-US" dirty="0" smtClean="0"/>
              <a:t> stimulation of the ventral tegmental area (VTA)-NAc pathway and chronic social stress. </a:t>
            </a:r>
            <a:r>
              <a:rPr lang="en-US" b="1" dirty="0" smtClean="0"/>
              <a:t>(A, B) </a:t>
            </a:r>
            <a:r>
              <a:rPr lang="en-US" dirty="0" smtClean="0"/>
              <a:t>Schematic diagrams depicting the experimental procedures for intra-NAc ANA-12 infusions and 20-Hz optical activation during chronic social defeat stress (CSDS). Social interaction tests were performed 24 hours after the 5 daily defeats and again 24 hours after 10 daily defeats (gray arrows). </a:t>
            </a:r>
            <a:r>
              <a:rPr lang="en-US" b="1" dirty="0" smtClean="0"/>
              <a:t>(C) </a:t>
            </a:r>
            <a:r>
              <a:rPr lang="en-US" dirty="0" smtClean="0"/>
              <a:t>Schematic of retrograde traveling adeno-associated virus (AAV2.5) vectors that express channelrhodopsin-2 (ChR2), fused with enhanced yellow fluorescent protein (EYFP) (AAV2.5-hsyn-ChR2-eYFP) infused into NAc, intra-NAc ANA-12 infusions, and optic fiber implantation into VTA. </a:t>
            </a:r>
            <a:r>
              <a:rPr lang="en-US" b="1" dirty="0" smtClean="0"/>
              <a:t>(D) </a:t>
            </a:r>
            <a:r>
              <a:rPr lang="en-US" dirty="0" smtClean="0"/>
              <a:t>Defeat stress for 5 days plus phasic activation had no effect on social avoidance (one-way analysis of variance [ </a:t>
            </a:r>
            <a:r>
              <a:rPr lang="en-US" i="1" dirty="0" smtClean="0"/>
              <a:t>F </a:t>
            </a:r>
            <a:r>
              <a:rPr lang="en-US" baseline="-25000" dirty="0" smtClean="0"/>
              <a:t>3,31 </a:t>
            </a:r>
            <a:r>
              <a:rPr lang="en-US" dirty="0" smtClean="0"/>
              <a:t>= .0813, </a:t>
            </a:r>
            <a:r>
              <a:rPr lang="en-US" i="1" dirty="0" smtClean="0"/>
              <a:t>p </a:t>
            </a:r>
            <a:r>
              <a:rPr lang="en-US" dirty="0" smtClean="0"/>
              <a:t>= not significant, </a:t>
            </a:r>
            <a:r>
              <a:rPr lang="en-US" i="1" dirty="0" smtClean="0"/>
              <a:t>n </a:t>
            </a:r>
            <a:r>
              <a:rPr lang="en-US" dirty="0" smtClean="0"/>
              <a:t>= 6–11]). </a:t>
            </a:r>
            <a:r>
              <a:rPr lang="en-US" b="1" dirty="0" smtClean="0"/>
              <a:t>(E) </a:t>
            </a:r>
            <a:r>
              <a:rPr lang="en-US" dirty="0" smtClean="0"/>
              <a:t>Defeat stress for 10 days reduced social interaction, and this impaired social interaction was exacerbated by repeated phasic activation of the VTA-NAc pathway. Additional post hoc analyses with unpaired </a:t>
            </a:r>
            <a:r>
              <a:rPr lang="en-US" i="1" dirty="0" smtClean="0"/>
              <a:t>t </a:t>
            </a:r>
            <a:r>
              <a:rPr lang="en-US" dirty="0" smtClean="0"/>
              <a:t>tests showed that the CSDS </a:t>
            </a:r>
            <a:r>
              <a:rPr lang="en-US" dirty="0" err="1" smtClean="0"/>
              <a:t>Vehicle+EYFP</a:t>
            </a:r>
            <a:r>
              <a:rPr lang="en-US" dirty="0" smtClean="0"/>
              <a:t> group had lower social interaction time than the control </a:t>
            </a:r>
            <a:r>
              <a:rPr lang="en-US" dirty="0" err="1" smtClean="0"/>
              <a:t>Vehicle+EYFP</a:t>
            </a:r>
            <a:r>
              <a:rPr lang="en-US" dirty="0" smtClean="0"/>
              <a:t> group ( </a:t>
            </a:r>
            <a:r>
              <a:rPr lang="en-US" i="1" dirty="0" smtClean="0"/>
              <a:t>t </a:t>
            </a:r>
            <a:r>
              <a:rPr lang="en-US" baseline="-25000" dirty="0" smtClean="0"/>
              <a:t>15 </a:t>
            </a:r>
            <a:r>
              <a:rPr lang="en-US" dirty="0" smtClean="0"/>
              <a:t>= 2.277, </a:t>
            </a:r>
            <a:r>
              <a:rPr lang="en-US" baseline="30000" dirty="0" smtClean="0"/>
              <a:t>$ </a:t>
            </a:r>
            <a:r>
              <a:rPr lang="en-US" i="1" dirty="0" smtClean="0"/>
              <a:t>p </a:t>
            </a:r>
            <a:r>
              <a:rPr lang="en-US" dirty="0" smtClean="0"/>
              <a:t>&lt; .05, </a:t>
            </a:r>
            <a:r>
              <a:rPr lang="en-US" i="1" dirty="0" smtClean="0"/>
              <a:t>n </a:t>
            </a:r>
            <a:r>
              <a:rPr lang="en-US" dirty="0" smtClean="0"/>
              <a:t>= 6, 11). ANA-12 infusion into NAc totally reversed the effects of </a:t>
            </a:r>
            <a:r>
              <a:rPr lang="en-US" dirty="0" err="1" smtClean="0"/>
              <a:t>optogenetic</a:t>
            </a:r>
            <a:r>
              <a:rPr lang="en-US" dirty="0" smtClean="0"/>
              <a:t> stimulation on social avoidance ( </a:t>
            </a:r>
            <a:r>
              <a:rPr lang="en-US" i="1" dirty="0" smtClean="0"/>
              <a:t>F </a:t>
            </a:r>
            <a:r>
              <a:rPr lang="en-US" baseline="-25000" dirty="0" smtClean="0"/>
              <a:t>3,31 </a:t>
            </a:r>
            <a:r>
              <a:rPr lang="en-US" dirty="0" smtClean="0"/>
              <a:t>= 6.360, </a:t>
            </a:r>
            <a:r>
              <a:rPr lang="en-US" i="1" dirty="0" smtClean="0"/>
              <a:t>p </a:t>
            </a:r>
            <a:r>
              <a:rPr lang="en-US" dirty="0" smtClean="0"/>
              <a:t>&lt; .01, </a:t>
            </a:r>
            <a:r>
              <a:rPr lang="en-US" i="1" dirty="0" smtClean="0"/>
              <a:t>n </a:t>
            </a:r>
            <a:r>
              <a:rPr lang="en-US" dirty="0" smtClean="0"/>
              <a:t>= 6–11). The number in each bar indicates the percentage of resilient mice over total mice in each group. </a:t>
            </a:r>
            <a:r>
              <a:rPr lang="en-US" b="1" dirty="0" smtClean="0"/>
              <a:t>(F) </a:t>
            </a:r>
            <a:r>
              <a:rPr lang="en-US" dirty="0" smtClean="0"/>
              <a:t>Repeated phasic stimulation of the VTA-NAc pathway during CSDS increased BDNF protein levels in NAc ( </a:t>
            </a:r>
            <a:r>
              <a:rPr lang="en-US" i="1" dirty="0" smtClean="0"/>
              <a:t>F </a:t>
            </a:r>
            <a:r>
              <a:rPr lang="en-US" baseline="-25000" dirty="0" smtClean="0"/>
              <a:t>3,23 </a:t>
            </a:r>
            <a:r>
              <a:rPr lang="en-US" dirty="0" smtClean="0"/>
              <a:t>= 3.485, </a:t>
            </a:r>
            <a:r>
              <a:rPr lang="en-US" i="1" dirty="0" smtClean="0"/>
              <a:t>p </a:t>
            </a:r>
            <a:r>
              <a:rPr lang="en-US" dirty="0" smtClean="0"/>
              <a:t>&lt; .05, </a:t>
            </a:r>
            <a:r>
              <a:rPr lang="en-US" i="1" dirty="0" smtClean="0"/>
              <a:t>n </a:t>
            </a:r>
            <a:r>
              <a:rPr lang="en-US" dirty="0" smtClean="0"/>
              <a:t>= 5–9). Additional post hoc analyses with unpaired </a:t>
            </a:r>
            <a:r>
              <a:rPr lang="en-US" i="1" dirty="0" smtClean="0"/>
              <a:t>t </a:t>
            </a:r>
            <a:r>
              <a:rPr lang="en-US" dirty="0" smtClean="0"/>
              <a:t>tests showed that BDNF protein levels in the CSDS </a:t>
            </a:r>
            <a:r>
              <a:rPr lang="en-US" dirty="0" err="1" smtClean="0"/>
              <a:t>Vehicle+EYFP</a:t>
            </a:r>
            <a:r>
              <a:rPr lang="en-US" dirty="0" smtClean="0"/>
              <a:t> group are higher than the levels in the control </a:t>
            </a:r>
            <a:r>
              <a:rPr lang="en-US" dirty="0" err="1" smtClean="0"/>
              <a:t>Vehicle+EYFP</a:t>
            </a:r>
            <a:r>
              <a:rPr lang="en-US" dirty="0" smtClean="0"/>
              <a:t> group ( </a:t>
            </a:r>
            <a:r>
              <a:rPr lang="en-US" i="1" dirty="0" smtClean="0"/>
              <a:t>t </a:t>
            </a:r>
            <a:r>
              <a:rPr lang="en-US" baseline="-25000" dirty="0" smtClean="0"/>
              <a:t>12 </a:t>
            </a:r>
            <a:r>
              <a:rPr lang="en-US" dirty="0" smtClean="0"/>
              <a:t>= 2.508, </a:t>
            </a:r>
            <a:r>
              <a:rPr lang="en-US" baseline="30000" dirty="0" smtClean="0"/>
              <a:t>$ </a:t>
            </a:r>
            <a:r>
              <a:rPr lang="en-US" i="1" dirty="0" smtClean="0"/>
              <a:t>p </a:t>
            </a:r>
            <a:r>
              <a:rPr lang="en-US" dirty="0" smtClean="0"/>
              <a:t>&lt; .05, </a:t>
            </a:r>
            <a:r>
              <a:rPr lang="en-US" i="1" dirty="0" smtClean="0"/>
              <a:t>n </a:t>
            </a:r>
            <a:r>
              <a:rPr lang="en-US" dirty="0" smtClean="0"/>
              <a:t>= 5, 9). One-way analysis of variance with Fisher’s protected least significant difference post hoc tests, </a:t>
            </a:r>
            <a:r>
              <a:rPr lang="en-US" baseline="30000" dirty="0" smtClean="0"/>
              <a:t>τ </a:t>
            </a:r>
            <a:r>
              <a:rPr lang="en-US" i="1" dirty="0" smtClean="0"/>
              <a:t>p </a:t>
            </a:r>
            <a:r>
              <a:rPr lang="en-US" dirty="0" smtClean="0"/>
              <a:t>&lt; .1, ** </a:t>
            </a:r>
            <a:r>
              <a:rPr lang="en-US" i="1" dirty="0" smtClean="0"/>
              <a:t>p </a:t>
            </a:r>
            <a:r>
              <a:rPr lang="en-US" dirty="0" smtClean="0"/>
              <a:t>&lt; .01 compared with control </a:t>
            </a:r>
            <a:r>
              <a:rPr lang="en-US" dirty="0" err="1" smtClean="0"/>
              <a:t>Vehicle+EYFP</a:t>
            </a:r>
            <a:r>
              <a:rPr lang="en-US" dirty="0" smtClean="0"/>
              <a:t> group; </a:t>
            </a:r>
            <a:r>
              <a:rPr lang="en-US" baseline="30000" dirty="0" smtClean="0"/>
              <a:t># </a:t>
            </a:r>
            <a:r>
              <a:rPr lang="en-US" i="1" dirty="0" smtClean="0"/>
              <a:t>p </a:t>
            </a:r>
            <a:r>
              <a:rPr lang="en-US" dirty="0" smtClean="0"/>
              <a:t>&lt; .05, </a:t>
            </a:r>
            <a:r>
              <a:rPr lang="en-US" baseline="30000" dirty="0" smtClean="0"/>
              <a:t>## </a:t>
            </a:r>
            <a:r>
              <a:rPr lang="en-US" i="1" dirty="0" smtClean="0"/>
              <a:t>p </a:t>
            </a:r>
            <a:r>
              <a:rPr lang="en-US" dirty="0" smtClean="0"/>
              <a:t>&lt; .001 compared with CSDS Vehicle+ChR2 group. </a:t>
            </a:r>
            <a:r>
              <a:rPr lang="en-US" b="1" dirty="0" smtClean="0"/>
              <a:t>(G) </a:t>
            </a:r>
            <a:r>
              <a:rPr lang="en-US" dirty="0" smtClean="0"/>
              <a:t>Schematic diagrams depicting the experimental procedures for localized genetic depletion of VTA </a:t>
            </a:r>
            <a:r>
              <a:rPr lang="en-US" i="1" dirty="0" err="1" smtClean="0"/>
              <a:t>Bdnf</a:t>
            </a:r>
            <a:r>
              <a:rPr lang="en-US" i="1" dirty="0" smtClean="0"/>
              <a:t> </a:t>
            </a:r>
            <a:r>
              <a:rPr lang="en-US" dirty="0" smtClean="0"/>
              <a:t>and 20-Hz </a:t>
            </a:r>
            <a:r>
              <a:rPr lang="en-US" dirty="0" err="1" smtClean="0"/>
              <a:t>optogenetic</a:t>
            </a:r>
            <a:r>
              <a:rPr lang="en-US" dirty="0" smtClean="0"/>
              <a:t> activation of VTA during CSDS. </a:t>
            </a:r>
            <a:r>
              <a:rPr lang="en-US" b="1" dirty="0" smtClean="0"/>
              <a:t>(H) </a:t>
            </a:r>
            <a:r>
              <a:rPr lang="en-US" dirty="0" smtClean="0"/>
              <a:t>Retrograde AAV2.5-hsyn-ChR2-eYFP was infused into NAc for </a:t>
            </a:r>
            <a:r>
              <a:rPr lang="en-US" dirty="0" err="1" smtClean="0"/>
              <a:t>optogenetic</a:t>
            </a:r>
            <a:r>
              <a:rPr lang="en-US" dirty="0" smtClean="0"/>
              <a:t> activation of the VTA-NAc pathway. AAV-</a:t>
            </a:r>
            <a:r>
              <a:rPr lang="en-US" dirty="0" err="1" smtClean="0"/>
              <a:t>Cre</a:t>
            </a:r>
            <a:r>
              <a:rPr lang="en-US" dirty="0" smtClean="0"/>
              <a:t> was infused into VTA of </a:t>
            </a:r>
            <a:r>
              <a:rPr lang="en-US" dirty="0" err="1" smtClean="0"/>
              <a:t>floxed</a:t>
            </a:r>
            <a:r>
              <a:rPr lang="en-US" dirty="0" smtClean="0"/>
              <a:t> </a:t>
            </a:r>
            <a:r>
              <a:rPr lang="en-US" i="1" dirty="0" err="1" smtClean="0"/>
              <a:t>Bdnf</a:t>
            </a:r>
            <a:r>
              <a:rPr lang="en-US" i="1" dirty="0" smtClean="0"/>
              <a:t> </a:t>
            </a:r>
            <a:r>
              <a:rPr lang="en-US" dirty="0" smtClean="0"/>
              <a:t>mice for localized knockdown of BDNF expression in VTA. </a:t>
            </a:r>
            <a:r>
              <a:rPr lang="en-US" b="1" dirty="0" smtClean="0"/>
              <a:t>(I) </a:t>
            </a:r>
            <a:r>
              <a:rPr lang="en-US" dirty="0" smtClean="0"/>
              <a:t>Knockdown of BDNF in VTA reversed the detrimental effect of repeated </a:t>
            </a:r>
            <a:r>
              <a:rPr lang="en-US" dirty="0" err="1" smtClean="0"/>
              <a:t>optogenetic</a:t>
            </a:r>
            <a:r>
              <a:rPr lang="en-US" dirty="0" smtClean="0"/>
              <a:t> VTA stimulation on social interaction ( </a:t>
            </a:r>
            <a:r>
              <a:rPr lang="en-US" i="1" dirty="0" smtClean="0"/>
              <a:t>F </a:t>
            </a:r>
            <a:r>
              <a:rPr lang="en-US" baseline="-25000" dirty="0" smtClean="0"/>
              <a:t>2,23 </a:t>
            </a:r>
            <a:r>
              <a:rPr lang="en-US" dirty="0" smtClean="0"/>
              <a:t>= 4.823, </a:t>
            </a:r>
            <a:r>
              <a:rPr lang="en-US" i="1" dirty="0" smtClean="0"/>
              <a:t>p </a:t>
            </a:r>
            <a:r>
              <a:rPr lang="en-US" dirty="0" smtClean="0"/>
              <a:t>&lt; .05, </a:t>
            </a:r>
            <a:r>
              <a:rPr lang="en-US" i="1" dirty="0" smtClean="0"/>
              <a:t>n </a:t>
            </a:r>
            <a:r>
              <a:rPr lang="en-US" dirty="0" smtClean="0"/>
              <a:t>= 8–9). Additional post hoc analyses with unpaired </a:t>
            </a:r>
            <a:r>
              <a:rPr lang="en-US" i="1" dirty="0" smtClean="0"/>
              <a:t>t </a:t>
            </a:r>
            <a:r>
              <a:rPr lang="en-US" dirty="0" smtClean="0"/>
              <a:t>tests showed that phasic stimulation of the VTA-NAc pathway reduced social interaction (NAc EYFP+VTA green fluorescent protein [GFP] group vs. NAc ChR2+VTA GFP group [ </a:t>
            </a:r>
            <a:r>
              <a:rPr lang="en-US" i="1" dirty="0" smtClean="0"/>
              <a:t>t </a:t>
            </a:r>
            <a:r>
              <a:rPr lang="en-US" baseline="-25000" dirty="0" smtClean="0"/>
              <a:t>15 </a:t>
            </a:r>
            <a:r>
              <a:rPr lang="en-US" dirty="0" smtClean="0"/>
              <a:t>= 2.700, </a:t>
            </a:r>
            <a:r>
              <a:rPr lang="en-US" baseline="30000" dirty="0" smtClean="0"/>
              <a:t>$ </a:t>
            </a:r>
            <a:r>
              <a:rPr lang="en-US" i="1" dirty="0" smtClean="0"/>
              <a:t>p </a:t>
            </a:r>
            <a:r>
              <a:rPr lang="en-US" dirty="0" smtClean="0"/>
              <a:t>&lt; .05, </a:t>
            </a:r>
            <a:r>
              <a:rPr lang="en-US" i="1" dirty="0" smtClean="0"/>
              <a:t>n </a:t>
            </a:r>
            <a:r>
              <a:rPr lang="en-US" dirty="0" smtClean="0"/>
              <a:t>= 8, 9]). Bar graphs show mean ± SEM. CTRL, control; Sac, sacrifice; SI, social interaction.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90</a:t>
            </a:fld>
            <a:endParaRPr lang="en-US" dirty="0"/>
          </a:p>
        </p:txBody>
      </p:sp>
    </p:spTree>
    <p:extLst>
      <p:ext uri="{BB962C8B-B14F-4D97-AF65-F5344CB8AC3E}">
        <p14:creationId xmlns:p14="http://schemas.microsoft.com/office/powerpoint/2010/main" val="3889855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A simplified schematic of the major dopaminergic, glutamatergic and GABAergic connections to and from the ventral tegmental area (VTA) and nucleus accumbens (NAc) in the rodent brain. The primary reward circuit includes dopaminergic projections from the VTA to the NAc, which release dopamine in response to reward-related stimuli (and in some cases, aversion-related stimuli). There are also GABAergic projections from the NAc to the VTA; projections through the direct pathway (mediated by D1-type medium spiny neurons (MSNs)) directly innervate the VTA, whereas projections through the indirect pathway (mediated by D2-type MSNs) innervate the VTA via intervening GABAergic neurons in the ventral pallidum (not shown). The NAc also contains numerous types of interneurons (</a:t>
            </a:r>
            <a:r>
              <a:rPr lang="en-US" dirty="0" smtClean="0">
                <a:hlinkClick r:id="rId3"/>
              </a:rPr>
              <a:t>Fig. 2</a:t>
            </a:r>
            <a:r>
              <a:rPr lang="en-US" dirty="0" smtClean="0"/>
              <a:t>). The NAc receives dense innervation from glutamatergic monosynaptic circuits from the medial prefrontal cortex (mPFC), hippocampus (</a:t>
            </a:r>
            <a:r>
              <a:rPr lang="en-US" dirty="0" err="1" smtClean="0"/>
              <a:t>Hipp</a:t>
            </a:r>
            <a:r>
              <a:rPr lang="en-US" dirty="0" smtClean="0"/>
              <a:t>) and amygdala (Amy), as well as other regions. The VTA receives such inputs from the lateral dorsal tegmentum (</a:t>
            </a:r>
            <a:r>
              <a:rPr lang="en-US" dirty="0" err="1" smtClean="0"/>
              <a:t>LDTg</a:t>
            </a:r>
            <a:r>
              <a:rPr lang="en-US" dirty="0" smtClean="0"/>
              <a:t>), lateral </a:t>
            </a:r>
            <a:r>
              <a:rPr lang="en-US" dirty="0" err="1" smtClean="0"/>
              <a:t>habenula</a:t>
            </a:r>
            <a:r>
              <a:rPr lang="en-US" dirty="0" smtClean="0"/>
              <a:t> (</a:t>
            </a:r>
            <a:r>
              <a:rPr lang="en-US" dirty="0" err="1" smtClean="0"/>
              <a:t>LHb</a:t>
            </a:r>
            <a:r>
              <a:rPr lang="en-US" dirty="0" smtClean="0"/>
              <a:t>) and lateral hypothalamus (LH), as well as both GABAergic and glutamatergic connections from the extended amygdala (not shown). These various glutamatergic inputs control aspects of reward-related perception and memory. The dashed lines indicate internal inhibitory projections. The glutamatergic circuit from the LH to the VTA is also mediated by orexin (not shown). Greater details of these monosynaptic circuits for NAc and VTA are shown in </a:t>
            </a:r>
            <a:r>
              <a:rPr lang="en-US" dirty="0" smtClean="0">
                <a:hlinkClick r:id="rId3"/>
              </a:rPr>
              <a:t>Fig. 2</a:t>
            </a:r>
            <a:r>
              <a:rPr lang="en-US" dirty="0" smtClean="0"/>
              <a:t>. </a:t>
            </a:r>
            <a:r>
              <a:rPr lang="en-US" dirty="0" err="1" smtClean="0"/>
              <a:t>RTMg</a:t>
            </a:r>
            <a:r>
              <a:rPr lang="en-US" dirty="0" smtClean="0"/>
              <a:t>, </a:t>
            </a:r>
            <a:r>
              <a:rPr lang="en-US" dirty="0" err="1" smtClean="0"/>
              <a:t>rostromedial</a:t>
            </a:r>
            <a:r>
              <a:rPr lang="en-US" dirty="0" smtClean="0"/>
              <a:t> tegmentum.</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10</a:t>
            </a:fld>
            <a:endParaRPr lang="en-US" dirty="0"/>
          </a:p>
        </p:txBody>
      </p:sp>
    </p:spTree>
    <p:extLst>
      <p:ext uri="{BB962C8B-B14F-4D97-AF65-F5344CB8AC3E}">
        <p14:creationId xmlns:p14="http://schemas.microsoft.com/office/powerpoint/2010/main" val="29603929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 </a:t>
            </a:r>
            <a:r>
              <a:rPr lang="en-US" dirty="0" smtClean="0"/>
              <a:t>Defeat stress for 5 days plus phasic activation had no effect on social avoidance (one-way analysis of variance [ </a:t>
            </a:r>
            <a:r>
              <a:rPr lang="en-US" i="1" dirty="0" smtClean="0"/>
              <a:t>F </a:t>
            </a:r>
            <a:r>
              <a:rPr lang="en-US" baseline="-25000" dirty="0" smtClean="0"/>
              <a:t>3,31 </a:t>
            </a:r>
            <a:r>
              <a:rPr lang="en-US" dirty="0" smtClean="0"/>
              <a:t>= .0813, </a:t>
            </a:r>
            <a:r>
              <a:rPr lang="en-US" i="1" dirty="0" smtClean="0"/>
              <a:t>p </a:t>
            </a:r>
            <a:r>
              <a:rPr lang="en-US" dirty="0" smtClean="0"/>
              <a:t>= not significant, </a:t>
            </a:r>
            <a:r>
              <a:rPr lang="en-US" i="1" dirty="0" smtClean="0"/>
              <a:t>n </a:t>
            </a:r>
            <a:r>
              <a:rPr lang="en-US" dirty="0" smtClean="0"/>
              <a:t>= 6–11]). </a:t>
            </a:r>
            <a:r>
              <a:rPr lang="en-US" b="1" dirty="0" smtClean="0"/>
              <a:t>(E) </a:t>
            </a:r>
            <a:r>
              <a:rPr lang="en-US" dirty="0" smtClean="0"/>
              <a:t>Defeat stress for 10 days reduced social interaction, and this impaired social interaction was exacerbated by repeated phasic activation of the VTA-NAc pathway. Additional post hoc analyses with unpaired </a:t>
            </a:r>
            <a:r>
              <a:rPr lang="en-US" i="1" dirty="0" smtClean="0"/>
              <a:t>t </a:t>
            </a:r>
            <a:r>
              <a:rPr lang="en-US" dirty="0" smtClean="0"/>
              <a:t>tests showed that the CSDS </a:t>
            </a:r>
            <a:r>
              <a:rPr lang="en-US" dirty="0" err="1" smtClean="0"/>
              <a:t>Vehicle+EYFP</a:t>
            </a:r>
            <a:r>
              <a:rPr lang="en-US" dirty="0" smtClean="0"/>
              <a:t> group had lower social interaction time than the control </a:t>
            </a:r>
            <a:r>
              <a:rPr lang="en-US" dirty="0" err="1" smtClean="0"/>
              <a:t>Vehicle+EYFP</a:t>
            </a:r>
            <a:r>
              <a:rPr lang="en-US" dirty="0" smtClean="0"/>
              <a:t> group ( </a:t>
            </a:r>
            <a:r>
              <a:rPr lang="en-US" i="1" dirty="0" smtClean="0"/>
              <a:t>t </a:t>
            </a:r>
            <a:r>
              <a:rPr lang="en-US" baseline="-25000" dirty="0" smtClean="0"/>
              <a:t>15 </a:t>
            </a:r>
            <a:r>
              <a:rPr lang="en-US" dirty="0" smtClean="0"/>
              <a:t>= 2.277, </a:t>
            </a:r>
            <a:r>
              <a:rPr lang="en-US" baseline="30000" dirty="0" smtClean="0"/>
              <a:t>$ </a:t>
            </a:r>
            <a:r>
              <a:rPr lang="en-US" i="1" dirty="0" smtClean="0"/>
              <a:t>p </a:t>
            </a:r>
            <a:r>
              <a:rPr lang="en-US" dirty="0" smtClean="0"/>
              <a:t>&lt; .05, </a:t>
            </a:r>
            <a:r>
              <a:rPr lang="en-US" i="1" dirty="0" smtClean="0"/>
              <a:t>n </a:t>
            </a:r>
            <a:r>
              <a:rPr lang="en-US" dirty="0" smtClean="0"/>
              <a:t>= 6, 11). ANA-12 infusion into NAc totally reversed the effects of </a:t>
            </a:r>
            <a:r>
              <a:rPr lang="en-US" dirty="0" err="1" smtClean="0"/>
              <a:t>optogenetic</a:t>
            </a:r>
            <a:r>
              <a:rPr lang="en-US" dirty="0" smtClean="0"/>
              <a:t> stimulation on social avoidance ( </a:t>
            </a:r>
            <a:r>
              <a:rPr lang="en-US" i="1" dirty="0" smtClean="0"/>
              <a:t>F </a:t>
            </a:r>
            <a:r>
              <a:rPr lang="en-US" baseline="-25000" dirty="0" smtClean="0"/>
              <a:t>3,31 </a:t>
            </a:r>
            <a:r>
              <a:rPr lang="en-US" dirty="0" smtClean="0"/>
              <a:t>= 6.360, </a:t>
            </a:r>
            <a:r>
              <a:rPr lang="en-US" i="1" dirty="0" smtClean="0"/>
              <a:t>p </a:t>
            </a:r>
            <a:r>
              <a:rPr lang="en-US" dirty="0" smtClean="0"/>
              <a:t>&lt; .01, </a:t>
            </a:r>
            <a:r>
              <a:rPr lang="en-US" i="1" dirty="0" smtClean="0"/>
              <a:t>n </a:t>
            </a:r>
            <a:r>
              <a:rPr lang="en-US" dirty="0" smtClean="0"/>
              <a:t>= 6–11). The number in each bar indicates the percentage of resilient mice over total mice in each group. </a:t>
            </a:r>
            <a:r>
              <a:rPr lang="en-US" b="1" dirty="0" smtClean="0"/>
              <a:t>(F) </a:t>
            </a:r>
            <a:r>
              <a:rPr lang="en-US" dirty="0" smtClean="0"/>
              <a:t>Repeated phasic stimulation of the VTA-NAc pathway during CSDS increased BDNF protein levels in NAc ( </a:t>
            </a:r>
            <a:r>
              <a:rPr lang="en-US" i="1" dirty="0" smtClean="0"/>
              <a:t>F </a:t>
            </a:r>
            <a:r>
              <a:rPr lang="en-US" baseline="-25000" dirty="0" smtClean="0"/>
              <a:t>3,23 </a:t>
            </a:r>
            <a:r>
              <a:rPr lang="en-US" dirty="0" smtClean="0"/>
              <a:t>= 3.485, </a:t>
            </a:r>
            <a:r>
              <a:rPr lang="en-US" i="1" dirty="0" smtClean="0"/>
              <a:t>p </a:t>
            </a:r>
            <a:r>
              <a:rPr lang="en-US" dirty="0" smtClean="0"/>
              <a:t>&lt; .05, </a:t>
            </a:r>
            <a:r>
              <a:rPr lang="en-US" i="1" dirty="0" smtClean="0"/>
              <a:t>n </a:t>
            </a:r>
            <a:r>
              <a:rPr lang="en-US" dirty="0" smtClean="0"/>
              <a:t>= 5–9). Additional post hoc analyses with unpaired </a:t>
            </a:r>
            <a:r>
              <a:rPr lang="en-US" i="1" dirty="0" smtClean="0"/>
              <a:t>t </a:t>
            </a:r>
            <a:r>
              <a:rPr lang="en-US" dirty="0" smtClean="0"/>
              <a:t>tests showed that BDNF protein levels in the CSDS </a:t>
            </a:r>
            <a:r>
              <a:rPr lang="en-US" dirty="0" err="1" smtClean="0"/>
              <a:t>Vehicle+EYFP</a:t>
            </a:r>
            <a:r>
              <a:rPr lang="en-US" dirty="0" smtClean="0"/>
              <a:t> group are higher than the levels in the control </a:t>
            </a:r>
            <a:r>
              <a:rPr lang="en-US" dirty="0" err="1" smtClean="0"/>
              <a:t>Vehicle+EYFP</a:t>
            </a:r>
            <a:r>
              <a:rPr lang="en-US" dirty="0" smtClean="0"/>
              <a:t> group ( </a:t>
            </a:r>
            <a:r>
              <a:rPr lang="en-US" i="1" dirty="0" smtClean="0"/>
              <a:t>t </a:t>
            </a:r>
            <a:r>
              <a:rPr lang="en-US" baseline="-25000" dirty="0" smtClean="0"/>
              <a:t>12 </a:t>
            </a:r>
            <a:r>
              <a:rPr lang="en-US" dirty="0" smtClean="0"/>
              <a:t>= 2.508, </a:t>
            </a:r>
            <a:r>
              <a:rPr lang="en-US" baseline="30000" dirty="0" smtClean="0"/>
              <a:t>$ </a:t>
            </a:r>
            <a:r>
              <a:rPr lang="en-US" i="1" dirty="0" smtClean="0"/>
              <a:t>p </a:t>
            </a:r>
            <a:r>
              <a:rPr lang="en-US" dirty="0" smtClean="0"/>
              <a:t>&lt; .05, </a:t>
            </a:r>
            <a:r>
              <a:rPr lang="en-US" i="1" dirty="0" smtClean="0"/>
              <a:t>n </a:t>
            </a:r>
            <a:r>
              <a:rPr lang="en-US" dirty="0" smtClean="0"/>
              <a:t>= 5, 9). One-way analysis of variance with Fisher’s protected least significant difference post hoc tests, </a:t>
            </a:r>
            <a:r>
              <a:rPr lang="en-US" baseline="30000" dirty="0" smtClean="0"/>
              <a:t>τ </a:t>
            </a:r>
            <a:r>
              <a:rPr lang="en-US" i="1" dirty="0" smtClean="0"/>
              <a:t>p </a:t>
            </a:r>
            <a:r>
              <a:rPr lang="en-US" dirty="0" smtClean="0"/>
              <a:t>&lt; .1, ** </a:t>
            </a:r>
            <a:r>
              <a:rPr lang="en-US" i="1" dirty="0" smtClean="0"/>
              <a:t>p </a:t>
            </a:r>
            <a:r>
              <a:rPr lang="en-US" dirty="0" smtClean="0"/>
              <a:t>&lt; .01 compared with control </a:t>
            </a:r>
            <a:r>
              <a:rPr lang="en-US" dirty="0" err="1" smtClean="0"/>
              <a:t>Vehicle+EYFP</a:t>
            </a:r>
            <a:r>
              <a:rPr lang="en-US" dirty="0" smtClean="0"/>
              <a:t> group; </a:t>
            </a:r>
            <a:r>
              <a:rPr lang="en-US" baseline="30000" dirty="0" smtClean="0"/>
              <a:t># </a:t>
            </a:r>
            <a:r>
              <a:rPr lang="en-US" i="1" dirty="0" smtClean="0"/>
              <a:t>p </a:t>
            </a:r>
            <a:r>
              <a:rPr lang="en-US" dirty="0" smtClean="0"/>
              <a:t>&lt; .05, </a:t>
            </a:r>
            <a:r>
              <a:rPr lang="en-US" baseline="30000" dirty="0" smtClean="0"/>
              <a:t>## </a:t>
            </a:r>
            <a:r>
              <a:rPr lang="en-US" i="1" dirty="0" smtClean="0"/>
              <a:t>p </a:t>
            </a:r>
            <a:r>
              <a:rPr lang="en-US" dirty="0" smtClean="0"/>
              <a:t>&lt; .001 compared with CSDS Vehicle+ChR2 group. </a:t>
            </a:r>
            <a:r>
              <a:rPr lang="en-US" b="1" dirty="0" smtClean="0"/>
              <a:t>(G) </a:t>
            </a:r>
            <a:r>
              <a:rPr lang="en-US" dirty="0" smtClean="0"/>
              <a:t>Schematic diagrams depicting the experimental procedures for localized genetic depletion of VTA </a:t>
            </a:r>
            <a:r>
              <a:rPr lang="en-US" i="1" dirty="0" err="1" smtClean="0"/>
              <a:t>Bdnf</a:t>
            </a:r>
            <a:r>
              <a:rPr lang="en-US" i="1" dirty="0" smtClean="0"/>
              <a:t> </a:t>
            </a:r>
            <a:r>
              <a:rPr lang="en-US" dirty="0" smtClean="0"/>
              <a:t>and 20-Hz </a:t>
            </a:r>
            <a:r>
              <a:rPr lang="en-US" dirty="0" err="1" smtClean="0"/>
              <a:t>optogenetic</a:t>
            </a:r>
            <a:r>
              <a:rPr lang="en-US" dirty="0" smtClean="0"/>
              <a:t> activation of VTA during CSDS. </a:t>
            </a:r>
            <a:r>
              <a:rPr lang="en-US" b="1" dirty="0" smtClean="0"/>
              <a:t>(H) </a:t>
            </a:r>
            <a:r>
              <a:rPr lang="en-US" dirty="0" smtClean="0"/>
              <a:t>Retrograde AAV2.5-hsyn-ChR2-eYFP was infused into NAc for </a:t>
            </a:r>
            <a:r>
              <a:rPr lang="en-US" dirty="0" err="1" smtClean="0"/>
              <a:t>optogenetic</a:t>
            </a:r>
            <a:r>
              <a:rPr lang="en-US" dirty="0" smtClean="0"/>
              <a:t> activation of the VTA-NAc pathway. AAV-</a:t>
            </a:r>
            <a:r>
              <a:rPr lang="en-US" dirty="0" err="1" smtClean="0"/>
              <a:t>Cre</a:t>
            </a:r>
            <a:r>
              <a:rPr lang="en-US" dirty="0" smtClean="0"/>
              <a:t> was infused into VTA of </a:t>
            </a:r>
            <a:r>
              <a:rPr lang="en-US" dirty="0" err="1" smtClean="0"/>
              <a:t>floxed</a:t>
            </a:r>
            <a:r>
              <a:rPr lang="en-US" dirty="0" smtClean="0"/>
              <a:t> </a:t>
            </a:r>
            <a:r>
              <a:rPr lang="en-US" i="1" dirty="0" err="1" smtClean="0"/>
              <a:t>Bdnf</a:t>
            </a:r>
            <a:r>
              <a:rPr lang="en-US" i="1" dirty="0" smtClean="0"/>
              <a:t> </a:t>
            </a:r>
            <a:r>
              <a:rPr lang="en-US" dirty="0" smtClean="0"/>
              <a:t>mice for localized knockdown of BDNF expression in VTA. </a:t>
            </a:r>
            <a:r>
              <a:rPr lang="en-US" b="1" dirty="0" smtClean="0"/>
              <a:t>(I) </a:t>
            </a:r>
            <a:r>
              <a:rPr lang="en-US" dirty="0" smtClean="0"/>
              <a:t>Knockdown of BDNF in VTA reversed the detrimental effect of repeated </a:t>
            </a:r>
            <a:r>
              <a:rPr lang="en-US" dirty="0" err="1" smtClean="0"/>
              <a:t>optogenetic</a:t>
            </a:r>
            <a:r>
              <a:rPr lang="en-US" dirty="0" smtClean="0"/>
              <a:t> VTA stimulation on social interaction ( </a:t>
            </a:r>
            <a:r>
              <a:rPr lang="en-US" i="1" dirty="0" smtClean="0"/>
              <a:t>F </a:t>
            </a:r>
            <a:r>
              <a:rPr lang="en-US" baseline="-25000" dirty="0" smtClean="0"/>
              <a:t>2,23 </a:t>
            </a:r>
            <a:r>
              <a:rPr lang="en-US" dirty="0" smtClean="0"/>
              <a:t>= 4.823, </a:t>
            </a:r>
            <a:r>
              <a:rPr lang="en-US" i="1" dirty="0" smtClean="0"/>
              <a:t>p </a:t>
            </a:r>
            <a:r>
              <a:rPr lang="en-US" dirty="0" smtClean="0"/>
              <a:t>&lt; .05, </a:t>
            </a:r>
            <a:r>
              <a:rPr lang="en-US" i="1" dirty="0" smtClean="0"/>
              <a:t>n </a:t>
            </a:r>
            <a:r>
              <a:rPr lang="en-US" dirty="0" smtClean="0"/>
              <a:t>= 8–9). Additional post hoc analyses with unpaired </a:t>
            </a:r>
            <a:r>
              <a:rPr lang="en-US" i="1" dirty="0" smtClean="0"/>
              <a:t>t </a:t>
            </a:r>
            <a:r>
              <a:rPr lang="en-US" dirty="0" smtClean="0"/>
              <a:t>tests showed that phasic stimulation of the VTA-NAc pathway reduced social interaction (NAc EYFP+VTA green fluorescent protein [GFP] group vs. NAc ChR2+VTA GFP group [ </a:t>
            </a:r>
            <a:r>
              <a:rPr lang="en-US" i="1" dirty="0" smtClean="0"/>
              <a:t>t </a:t>
            </a:r>
            <a:r>
              <a:rPr lang="en-US" baseline="-25000" dirty="0" smtClean="0"/>
              <a:t>15 </a:t>
            </a:r>
            <a:r>
              <a:rPr lang="en-US" dirty="0" smtClean="0"/>
              <a:t>= 2.700, </a:t>
            </a:r>
            <a:r>
              <a:rPr lang="en-US" baseline="30000" dirty="0" smtClean="0"/>
              <a:t>$ </a:t>
            </a:r>
            <a:r>
              <a:rPr lang="en-US" i="1" dirty="0" smtClean="0"/>
              <a:t>p </a:t>
            </a:r>
            <a:r>
              <a:rPr lang="en-US" dirty="0" smtClean="0"/>
              <a:t>&lt; .05, </a:t>
            </a:r>
            <a:r>
              <a:rPr lang="en-US" i="1" dirty="0" smtClean="0"/>
              <a:t>n </a:t>
            </a:r>
            <a:r>
              <a:rPr lang="en-US" dirty="0" smtClean="0"/>
              <a:t>= 8, 9]). Bar graphs show mean ± SEM. CTRL, control; Sac, sacrifice; SI, social interaction.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91</a:t>
            </a:fld>
            <a:endParaRPr lang="en-US" dirty="0"/>
          </a:p>
        </p:txBody>
      </p:sp>
    </p:spTree>
    <p:extLst>
      <p:ext uri="{BB962C8B-B14F-4D97-AF65-F5344CB8AC3E}">
        <p14:creationId xmlns:p14="http://schemas.microsoft.com/office/powerpoint/2010/main" val="834962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 </a:t>
            </a:r>
            <a:r>
              <a:rPr lang="en-US" dirty="0" smtClean="0"/>
              <a:t>Repeated phasic stimulation of the VTA-NAc pathway during CSDS increased BDNF protein levels in NAc ( </a:t>
            </a:r>
            <a:r>
              <a:rPr lang="en-US" i="1" dirty="0" smtClean="0"/>
              <a:t>F </a:t>
            </a:r>
            <a:r>
              <a:rPr lang="en-US" baseline="-25000" dirty="0" smtClean="0"/>
              <a:t>3,23 </a:t>
            </a:r>
            <a:r>
              <a:rPr lang="en-US" dirty="0" smtClean="0"/>
              <a:t>= 3.485, </a:t>
            </a:r>
            <a:r>
              <a:rPr lang="en-US" i="1" dirty="0" smtClean="0"/>
              <a:t>p </a:t>
            </a:r>
            <a:r>
              <a:rPr lang="en-US" dirty="0" smtClean="0"/>
              <a:t>&lt; .05, </a:t>
            </a:r>
            <a:r>
              <a:rPr lang="en-US" i="1" dirty="0" smtClean="0"/>
              <a:t>n </a:t>
            </a:r>
            <a:r>
              <a:rPr lang="en-US" dirty="0" smtClean="0"/>
              <a:t>= 5–9). Additional post hoc analyses with unpaired </a:t>
            </a:r>
            <a:r>
              <a:rPr lang="en-US" i="1" dirty="0" smtClean="0"/>
              <a:t>t </a:t>
            </a:r>
            <a:r>
              <a:rPr lang="en-US" dirty="0" smtClean="0"/>
              <a:t>tests showed that BDNF protein levels in the CSDS </a:t>
            </a:r>
            <a:r>
              <a:rPr lang="en-US" dirty="0" err="1" smtClean="0"/>
              <a:t>Vehicle+EYFP</a:t>
            </a:r>
            <a:r>
              <a:rPr lang="en-US" dirty="0" smtClean="0"/>
              <a:t> group are higher than the levels in the control </a:t>
            </a:r>
            <a:r>
              <a:rPr lang="en-US" dirty="0" err="1" smtClean="0"/>
              <a:t>Vehicle+EYFP</a:t>
            </a:r>
            <a:r>
              <a:rPr lang="en-US" dirty="0" smtClean="0"/>
              <a:t> group ( </a:t>
            </a:r>
            <a:r>
              <a:rPr lang="en-US" i="1" dirty="0" smtClean="0"/>
              <a:t>t </a:t>
            </a:r>
            <a:r>
              <a:rPr lang="en-US" baseline="-25000" dirty="0" smtClean="0"/>
              <a:t>12 </a:t>
            </a:r>
            <a:r>
              <a:rPr lang="en-US" dirty="0" smtClean="0"/>
              <a:t>= 2.508, </a:t>
            </a:r>
            <a:r>
              <a:rPr lang="en-US" baseline="30000" dirty="0" smtClean="0"/>
              <a:t>$ </a:t>
            </a:r>
            <a:r>
              <a:rPr lang="en-US" i="1" dirty="0" smtClean="0"/>
              <a:t>p </a:t>
            </a:r>
            <a:r>
              <a:rPr lang="en-US" dirty="0" smtClean="0"/>
              <a:t>&lt; .05, </a:t>
            </a:r>
            <a:r>
              <a:rPr lang="en-US" i="1" dirty="0" smtClean="0"/>
              <a:t>n </a:t>
            </a:r>
            <a:r>
              <a:rPr lang="en-US" dirty="0" smtClean="0"/>
              <a:t>= 5, 9). One-way analysis of variance with Fisher’s protected least significant difference post hoc tests, </a:t>
            </a:r>
            <a:r>
              <a:rPr lang="en-US" baseline="30000" dirty="0" smtClean="0"/>
              <a:t>τ </a:t>
            </a:r>
            <a:r>
              <a:rPr lang="en-US" i="1" dirty="0" smtClean="0"/>
              <a:t>p </a:t>
            </a:r>
            <a:r>
              <a:rPr lang="en-US" dirty="0" smtClean="0"/>
              <a:t>&lt; .1, ** </a:t>
            </a:r>
            <a:r>
              <a:rPr lang="en-US" i="1" dirty="0" smtClean="0"/>
              <a:t>p </a:t>
            </a:r>
            <a:r>
              <a:rPr lang="en-US" dirty="0" smtClean="0"/>
              <a:t>&lt; .01 compared with control </a:t>
            </a:r>
            <a:r>
              <a:rPr lang="en-US" dirty="0" err="1" smtClean="0"/>
              <a:t>Vehicle+EYFP</a:t>
            </a:r>
            <a:r>
              <a:rPr lang="en-US" dirty="0" smtClean="0"/>
              <a:t> group; </a:t>
            </a:r>
            <a:r>
              <a:rPr lang="en-US" baseline="30000" dirty="0" smtClean="0"/>
              <a:t># </a:t>
            </a:r>
            <a:r>
              <a:rPr lang="en-US" i="1" dirty="0" smtClean="0"/>
              <a:t>p </a:t>
            </a:r>
            <a:r>
              <a:rPr lang="en-US" dirty="0" smtClean="0"/>
              <a:t>&lt; .05, </a:t>
            </a:r>
            <a:r>
              <a:rPr lang="en-US" baseline="30000" dirty="0" smtClean="0"/>
              <a:t>## </a:t>
            </a:r>
            <a:r>
              <a:rPr lang="en-US" i="1" dirty="0" smtClean="0"/>
              <a:t>p </a:t>
            </a:r>
            <a:r>
              <a:rPr lang="en-US" dirty="0" smtClean="0"/>
              <a:t>&lt; .001 compared with CSDS Vehicle+ChR2 group. </a:t>
            </a:r>
          </a:p>
        </p:txBody>
      </p:sp>
      <p:sp>
        <p:nvSpPr>
          <p:cNvPr id="4" name="Slide Number Placeholder 3"/>
          <p:cNvSpPr>
            <a:spLocks noGrp="1"/>
          </p:cNvSpPr>
          <p:nvPr>
            <p:ph type="sldNum" sz="quarter" idx="10"/>
          </p:nvPr>
        </p:nvSpPr>
        <p:spPr/>
        <p:txBody>
          <a:bodyPr/>
          <a:lstStyle/>
          <a:p>
            <a:fld id="{65AB2213-ACF9-4DF2-AA5C-D99F4D58B39E}" type="slidenum">
              <a:rPr lang="en-US" smtClean="0"/>
              <a:pPr/>
              <a:t>92</a:t>
            </a:fld>
            <a:endParaRPr lang="en-US" dirty="0"/>
          </a:p>
        </p:txBody>
      </p:sp>
    </p:spTree>
    <p:extLst>
      <p:ext uri="{BB962C8B-B14F-4D97-AF65-F5344CB8AC3E}">
        <p14:creationId xmlns:p14="http://schemas.microsoft.com/office/powerpoint/2010/main" val="23463505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 </a:t>
            </a:r>
            <a:r>
              <a:rPr lang="en-US" dirty="0" smtClean="0"/>
              <a:t>Schematic diagrams depicting the experimental procedures for localized genetic depletion of VTA </a:t>
            </a:r>
            <a:r>
              <a:rPr lang="en-US" i="1" dirty="0" err="1" smtClean="0"/>
              <a:t>Bdnf</a:t>
            </a:r>
            <a:r>
              <a:rPr lang="en-US" i="1" dirty="0" smtClean="0"/>
              <a:t> </a:t>
            </a:r>
            <a:r>
              <a:rPr lang="en-US" dirty="0" smtClean="0"/>
              <a:t>and 20-Hz </a:t>
            </a:r>
            <a:r>
              <a:rPr lang="en-US" dirty="0" err="1" smtClean="0"/>
              <a:t>optogenetic</a:t>
            </a:r>
            <a:r>
              <a:rPr lang="en-US" dirty="0" smtClean="0"/>
              <a:t> activation of VTA during CSDS. </a:t>
            </a:r>
            <a:r>
              <a:rPr lang="en-US" b="1" dirty="0" smtClean="0"/>
              <a:t>(H) </a:t>
            </a:r>
            <a:r>
              <a:rPr lang="en-US" dirty="0" smtClean="0"/>
              <a:t>Retrograde AAV2.5-hsyn-ChR2-eYFP was infused into NAc for </a:t>
            </a:r>
            <a:r>
              <a:rPr lang="en-US" dirty="0" err="1" smtClean="0"/>
              <a:t>optogenetic</a:t>
            </a:r>
            <a:r>
              <a:rPr lang="en-US" dirty="0" smtClean="0"/>
              <a:t> activation of the VTA-NAc pathway. AAV-</a:t>
            </a:r>
            <a:r>
              <a:rPr lang="en-US" dirty="0" err="1" smtClean="0"/>
              <a:t>Cre</a:t>
            </a:r>
            <a:r>
              <a:rPr lang="en-US" dirty="0" smtClean="0"/>
              <a:t> was infused into VTA of </a:t>
            </a:r>
            <a:r>
              <a:rPr lang="en-US" dirty="0" err="1" smtClean="0"/>
              <a:t>floxed</a:t>
            </a:r>
            <a:r>
              <a:rPr lang="en-US" dirty="0" smtClean="0"/>
              <a:t> </a:t>
            </a:r>
            <a:r>
              <a:rPr lang="en-US" i="1" dirty="0" err="1" smtClean="0"/>
              <a:t>Bdnf</a:t>
            </a:r>
            <a:r>
              <a:rPr lang="en-US" i="1" dirty="0" smtClean="0"/>
              <a:t> </a:t>
            </a:r>
            <a:r>
              <a:rPr lang="en-US" dirty="0" smtClean="0"/>
              <a:t>mice for localized knockdown of BDNF expression in VTA. </a:t>
            </a:r>
            <a:r>
              <a:rPr lang="en-US" b="1" dirty="0" smtClean="0"/>
              <a:t>(I) </a:t>
            </a:r>
            <a:r>
              <a:rPr lang="en-US" dirty="0" smtClean="0"/>
              <a:t>Knockdown of BDNF in VTA reversed the detrimental effect of repeated </a:t>
            </a:r>
            <a:r>
              <a:rPr lang="en-US" dirty="0" err="1" smtClean="0"/>
              <a:t>optogenetic</a:t>
            </a:r>
            <a:r>
              <a:rPr lang="en-US" dirty="0" smtClean="0"/>
              <a:t> VTA stimulation on social interaction ( </a:t>
            </a:r>
            <a:r>
              <a:rPr lang="en-US" i="1" dirty="0" smtClean="0"/>
              <a:t>F </a:t>
            </a:r>
            <a:r>
              <a:rPr lang="en-US" baseline="-25000" dirty="0" smtClean="0"/>
              <a:t>2,23 </a:t>
            </a:r>
            <a:r>
              <a:rPr lang="en-US" dirty="0" smtClean="0"/>
              <a:t>= 4.823, </a:t>
            </a:r>
            <a:r>
              <a:rPr lang="en-US" i="1" dirty="0" smtClean="0"/>
              <a:t>p </a:t>
            </a:r>
            <a:r>
              <a:rPr lang="en-US" dirty="0" smtClean="0"/>
              <a:t>&lt; .05, </a:t>
            </a:r>
            <a:r>
              <a:rPr lang="en-US" i="1" dirty="0" smtClean="0"/>
              <a:t>n </a:t>
            </a:r>
            <a:r>
              <a:rPr lang="en-US" dirty="0" smtClean="0"/>
              <a:t>= 8–9). Additional post hoc analyses with unpaired </a:t>
            </a:r>
            <a:r>
              <a:rPr lang="en-US" i="1" dirty="0" smtClean="0"/>
              <a:t>t </a:t>
            </a:r>
            <a:r>
              <a:rPr lang="en-US" dirty="0" smtClean="0"/>
              <a:t>tests showed that phasic stimulation of the VTA-NAc pathway reduced social interaction (NAc EYFP+VTA green fluorescent protein [GFP] group vs. NAc ChR2+VTA GFP group [ </a:t>
            </a:r>
            <a:r>
              <a:rPr lang="en-US" i="1" dirty="0" smtClean="0"/>
              <a:t>t </a:t>
            </a:r>
            <a:r>
              <a:rPr lang="en-US" baseline="-25000" dirty="0" smtClean="0"/>
              <a:t>15 </a:t>
            </a:r>
            <a:r>
              <a:rPr lang="en-US" dirty="0" smtClean="0"/>
              <a:t>= 2.700, </a:t>
            </a:r>
            <a:r>
              <a:rPr lang="en-US" baseline="30000" dirty="0" smtClean="0"/>
              <a:t>$ </a:t>
            </a:r>
            <a:r>
              <a:rPr lang="en-US" i="1" dirty="0" smtClean="0"/>
              <a:t>p </a:t>
            </a:r>
            <a:r>
              <a:rPr lang="en-US" dirty="0" smtClean="0"/>
              <a:t>&lt; .05, </a:t>
            </a:r>
            <a:r>
              <a:rPr lang="en-US" i="1" dirty="0" smtClean="0"/>
              <a:t>n </a:t>
            </a:r>
            <a:r>
              <a:rPr lang="en-US" dirty="0" smtClean="0"/>
              <a:t>= 8, 9]). Bar graphs show mean ± SEM. CTRL, control; Sac, sacrifice; SI, social interaction.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93</a:t>
            </a:fld>
            <a:endParaRPr lang="en-US" dirty="0"/>
          </a:p>
        </p:txBody>
      </p:sp>
    </p:spTree>
    <p:extLst>
      <p:ext uri="{BB962C8B-B14F-4D97-AF65-F5344CB8AC3E}">
        <p14:creationId xmlns:p14="http://schemas.microsoft.com/office/powerpoint/2010/main" val="41439575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 </a:t>
            </a:r>
            <a:r>
              <a:rPr lang="en-US" dirty="0" smtClean="0"/>
              <a:t>Knockdown of BDNF in VTA reversed the detrimental effect of repeated </a:t>
            </a:r>
            <a:r>
              <a:rPr lang="en-US" dirty="0" err="1" smtClean="0"/>
              <a:t>optogenetic</a:t>
            </a:r>
            <a:r>
              <a:rPr lang="en-US" dirty="0" smtClean="0"/>
              <a:t> VTA stimulation on social interaction ( </a:t>
            </a:r>
            <a:r>
              <a:rPr lang="en-US" i="1" dirty="0" smtClean="0"/>
              <a:t>F </a:t>
            </a:r>
            <a:r>
              <a:rPr lang="en-US" baseline="-25000" dirty="0" smtClean="0"/>
              <a:t>2,23 </a:t>
            </a:r>
            <a:r>
              <a:rPr lang="en-US" dirty="0" smtClean="0"/>
              <a:t>= 4.823, </a:t>
            </a:r>
            <a:r>
              <a:rPr lang="en-US" i="1" dirty="0" smtClean="0"/>
              <a:t>p </a:t>
            </a:r>
            <a:r>
              <a:rPr lang="en-US" dirty="0" smtClean="0"/>
              <a:t>&lt; .05, </a:t>
            </a:r>
            <a:r>
              <a:rPr lang="en-US" i="1" dirty="0" smtClean="0"/>
              <a:t>n </a:t>
            </a:r>
            <a:r>
              <a:rPr lang="en-US" dirty="0" smtClean="0"/>
              <a:t>= 8–9). Additional post hoc analyses with unpaired </a:t>
            </a:r>
            <a:r>
              <a:rPr lang="en-US" i="1" dirty="0" smtClean="0"/>
              <a:t>t </a:t>
            </a:r>
            <a:r>
              <a:rPr lang="en-US" dirty="0" smtClean="0"/>
              <a:t>tests showed that phasic stimulation of the VTA-NAc pathway reduced social interaction (NAc EYFP+VTA green fluorescent protein [GFP] group vs. NAc ChR2+VTA GFP group [ </a:t>
            </a:r>
            <a:r>
              <a:rPr lang="en-US" i="1" dirty="0" smtClean="0"/>
              <a:t>t </a:t>
            </a:r>
            <a:r>
              <a:rPr lang="en-US" baseline="-25000" dirty="0" smtClean="0"/>
              <a:t>15 </a:t>
            </a:r>
            <a:r>
              <a:rPr lang="en-US" dirty="0" smtClean="0"/>
              <a:t>= 2.700, </a:t>
            </a:r>
            <a:r>
              <a:rPr lang="en-US" baseline="30000" dirty="0" smtClean="0"/>
              <a:t>$ </a:t>
            </a:r>
            <a:r>
              <a:rPr lang="en-US" i="1" dirty="0" smtClean="0"/>
              <a:t>p </a:t>
            </a:r>
            <a:r>
              <a:rPr lang="en-US" dirty="0" smtClean="0"/>
              <a:t>&lt; .05, </a:t>
            </a:r>
            <a:r>
              <a:rPr lang="en-US" i="1" dirty="0" smtClean="0"/>
              <a:t>n </a:t>
            </a:r>
            <a:r>
              <a:rPr lang="en-US" dirty="0" smtClean="0"/>
              <a:t>= 8, 9]). Bar graphs show mean ± SEM. CTRL, control; Sac, sacrifice; SI, social interaction. </a:t>
            </a:r>
            <a:endParaRPr lang="en-US" altLang="en-US" dirty="0" smtClean="0"/>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94</a:t>
            </a:fld>
            <a:endParaRPr lang="en-US" dirty="0"/>
          </a:p>
        </p:txBody>
      </p:sp>
    </p:spTree>
    <p:extLst>
      <p:ext uri="{BB962C8B-B14F-4D97-AF65-F5344CB8AC3E}">
        <p14:creationId xmlns:p14="http://schemas.microsoft.com/office/powerpoint/2010/main" val="18543292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95</a:t>
            </a:fld>
            <a:endParaRPr lang="en-US" dirty="0"/>
          </a:p>
        </p:txBody>
      </p:sp>
    </p:spTree>
    <p:extLst>
      <p:ext uri="{BB962C8B-B14F-4D97-AF65-F5344CB8AC3E}">
        <p14:creationId xmlns:p14="http://schemas.microsoft.com/office/powerpoint/2010/main" val="5273040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96</a:t>
            </a:fld>
            <a:endParaRPr lang="en-US" dirty="0"/>
          </a:p>
        </p:txBody>
      </p:sp>
    </p:spTree>
    <p:extLst>
      <p:ext uri="{BB962C8B-B14F-4D97-AF65-F5344CB8AC3E}">
        <p14:creationId xmlns:p14="http://schemas.microsoft.com/office/powerpoint/2010/main" val="2700497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85725" marR="0" indent="-85725" algn="l" defTabSz="914400" rtl="0" eaLnBrk="1" fontAlgn="auto" latinLnBrk="0" hangingPunct="1">
              <a:lnSpc>
                <a:spcPct val="93000"/>
              </a:lnSpc>
              <a:spcBef>
                <a:spcPct val="0"/>
              </a:spcBef>
              <a:spcAft>
                <a:spcPts val="0"/>
              </a:spcAft>
              <a:buClrTx/>
              <a:buSzPct val="45000"/>
              <a:buFont typeface="Wingdings" panose="05000000000000000000" pitchFamily="2" charset="2"/>
              <a:buNone/>
              <a:tabLst>
                <a:tab pos="723900" algn="l"/>
                <a:tab pos="1447800" algn="l"/>
                <a:tab pos="2171700" algn="l"/>
                <a:tab pos="2895600" algn="l"/>
                <a:tab pos="3619500" algn="l"/>
                <a:tab pos="4343400" algn="l"/>
                <a:tab pos="5067300" algn="l"/>
              </a:tabLst>
              <a:defRPr/>
            </a:pPr>
            <a:r>
              <a:rPr lang="en-US" dirty="0" smtClean="0"/>
              <a:t>Figure 4 Kinetics of dopamine (DA) release in nucleus accumbens (NAc) after </a:t>
            </a:r>
            <a:r>
              <a:rPr lang="en-US" dirty="0" err="1" smtClean="0"/>
              <a:t>optogenetic</a:t>
            </a:r>
            <a:r>
              <a:rPr lang="en-US" dirty="0" smtClean="0"/>
              <a:t> activation of ventral tegmental area (VTA) and chronic social stress using ex vivo fast scan cyclic voltammetry. </a:t>
            </a:r>
            <a:r>
              <a:rPr lang="en-US" b="1" dirty="0" smtClean="0"/>
              <a:t>(A) </a:t>
            </a:r>
            <a:r>
              <a:rPr lang="en-US" dirty="0" smtClean="0"/>
              <a:t>Repeated chronic social defeat stress (CSDS) induced social avoidance, and this effect was exacerbated by repeated phasic </a:t>
            </a:r>
            <a:r>
              <a:rPr lang="en-US" dirty="0" err="1" smtClean="0"/>
              <a:t>optogenetic</a:t>
            </a:r>
            <a:r>
              <a:rPr lang="en-US" dirty="0" smtClean="0"/>
              <a:t> stimulation of the VTA-NAc pathway. One-way analysis of variance ( </a:t>
            </a:r>
            <a:r>
              <a:rPr lang="en-US" i="1" dirty="0" smtClean="0"/>
              <a:t>F </a:t>
            </a:r>
            <a:r>
              <a:rPr lang="en-US" baseline="-25000" dirty="0" smtClean="0"/>
              <a:t>2,15 </a:t>
            </a:r>
            <a:r>
              <a:rPr lang="en-US" dirty="0" smtClean="0"/>
              <a:t>= 10.481, </a:t>
            </a:r>
            <a:r>
              <a:rPr lang="en-US" i="1" dirty="0" smtClean="0"/>
              <a:t>p </a:t>
            </a:r>
            <a:r>
              <a:rPr lang="en-US" dirty="0" smtClean="0"/>
              <a:t>&lt; .001, </a:t>
            </a:r>
            <a:r>
              <a:rPr lang="en-US" i="1" dirty="0" smtClean="0"/>
              <a:t>n </a:t>
            </a:r>
            <a:r>
              <a:rPr lang="en-US" dirty="0" smtClean="0"/>
              <a:t>= 5–7) with Fisher’s protected least significant difference post hoc tests, * </a:t>
            </a:r>
            <a:r>
              <a:rPr lang="en-US" i="1" dirty="0" smtClean="0"/>
              <a:t>p </a:t>
            </a:r>
            <a:r>
              <a:rPr lang="en-US" dirty="0" smtClean="0"/>
              <a:t>&lt; .05, *** </a:t>
            </a:r>
            <a:r>
              <a:rPr lang="en-US" i="1" dirty="0" smtClean="0"/>
              <a:t>p </a:t>
            </a:r>
            <a:r>
              <a:rPr lang="en-US" dirty="0" smtClean="0"/>
              <a:t>&lt; .001 compared with the control plus enhanced yellow fluorescent protein (CTRL+EYFP) group. Additional post hoc analyses with unpaired </a:t>
            </a:r>
            <a:r>
              <a:rPr lang="en-US" i="1" dirty="0" smtClean="0"/>
              <a:t>t </a:t>
            </a:r>
            <a:r>
              <a:rPr lang="en-US" dirty="0" smtClean="0"/>
              <a:t>tests showed that repeated phasic stimulation of the VTA-NAc pathway aggravated the detrimental effect of CSDS on social interaction (CSDS+EYFP group vs. CSDS plus channelrhodopsin-2 [CSDS+ChR2] [ </a:t>
            </a:r>
            <a:r>
              <a:rPr lang="en-US" i="1" dirty="0" smtClean="0"/>
              <a:t>t </a:t>
            </a:r>
            <a:r>
              <a:rPr lang="en-US" baseline="-25000" dirty="0" smtClean="0"/>
              <a:t>11 </a:t>
            </a:r>
            <a:r>
              <a:rPr lang="en-US" dirty="0" smtClean="0"/>
              <a:t>= 2.651, </a:t>
            </a:r>
            <a:r>
              <a:rPr lang="en-US" baseline="30000" dirty="0" smtClean="0"/>
              <a:t>$ </a:t>
            </a:r>
            <a:r>
              <a:rPr lang="en-US" i="1" dirty="0" smtClean="0"/>
              <a:t>p </a:t>
            </a:r>
            <a:r>
              <a:rPr lang="en-US" dirty="0" smtClean="0"/>
              <a:t>&lt; .05, </a:t>
            </a:r>
            <a:r>
              <a:rPr lang="en-US" i="1" dirty="0" smtClean="0"/>
              <a:t>n </a:t>
            </a:r>
            <a:r>
              <a:rPr lang="en-US" dirty="0" smtClean="0"/>
              <a:t>= 6, 7]). </a:t>
            </a:r>
            <a:r>
              <a:rPr lang="en-US" b="1" dirty="0" smtClean="0"/>
              <a:t>(B) </a:t>
            </a:r>
            <a:r>
              <a:rPr lang="en-US" dirty="0" smtClean="0"/>
              <a:t>Color plots showing evoked DA release from CTRL+EYFP, CSDS+EYFP, and CSDS+ChR2 groups. </a:t>
            </a:r>
            <a:r>
              <a:rPr lang="en-US" b="1" dirty="0" smtClean="0"/>
              <a:t>(C) </a:t>
            </a:r>
            <a:r>
              <a:rPr lang="en-US" dirty="0" smtClean="0"/>
              <a:t>Evoked DA release to single pulse and five pulses across frequencies (range, 5–20) highlighting the frequency response in the magnitude of DA in NAc shell. </a:t>
            </a:r>
            <a:r>
              <a:rPr lang="en-US" b="1" dirty="0" smtClean="0"/>
              <a:t>(D) </a:t>
            </a:r>
            <a:r>
              <a:rPr lang="en-US" dirty="0" smtClean="0"/>
              <a:t>Group data demonstrating no effect of CSDS ± repeated phasic activation of the VTA-NAc pathway on DA release. Two-way analysis of variance (group effect [ </a:t>
            </a:r>
            <a:r>
              <a:rPr lang="en-US" i="1" dirty="0" smtClean="0"/>
              <a:t>F </a:t>
            </a:r>
            <a:r>
              <a:rPr lang="en-US" baseline="-25000" dirty="0" smtClean="0"/>
              <a:t>2,60 </a:t>
            </a:r>
            <a:r>
              <a:rPr lang="en-US" dirty="0" smtClean="0"/>
              <a:t>= 2.522, </a:t>
            </a:r>
            <a:r>
              <a:rPr lang="en-US" i="1" dirty="0" smtClean="0"/>
              <a:t>p </a:t>
            </a:r>
            <a:r>
              <a:rPr lang="en-US" dirty="0" smtClean="0"/>
              <a:t>= .0888], stimulation effect [ </a:t>
            </a:r>
            <a:r>
              <a:rPr lang="en-US" i="1" dirty="0" smtClean="0"/>
              <a:t>F </a:t>
            </a:r>
            <a:r>
              <a:rPr lang="en-US" baseline="-25000" dirty="0" smtClean="0"/>
              <a:t>3,60 </a:t>
            </a:r>
            <a:r>
              <a:rPr lang="en-US" dirty="0" smtClean="0"/>
              <a:t>= 4.935, </a:t>
            </a:r>
            <a:r>
              <a:rPr lang="en-US" i="1" dirty="0" smtClean="0"/>
              <a:t>p </a:t>
            </a:r>
            <a:r>
              <a:rPr lang="en-US" dirty="0" smtClean="0"/>
              <a:t>&lt; .01], group × stimulation effect [ </a:t>
            </a:r>
            <a:r>
              <a:rPr lang="en-US" i="1" dirty="0" smtClean="0"/>
              <a:t>F </a:t>
            </a:r>
            <a:r>
              <a:rPr lang="en-US" baseline="-25000" dirty="0" smtClean="0"/>
              <a:t>6,60 </a:t>
            </a:r>
            <a:r>
              <a:rPr lang="en-US" dirty="0" smtClean="0"/>
              <a:t>= .445, </a:t>
            </a:r>
            <a:r>
              <a:rPr lang="en-US" i="1" dirty="0" smtClean="0"/>
              <a:t>p </a:t>
            </a:r>
            <a:r>
              <a:rPr lang="en-US" dirty="0" smtClean="0"/>
              <a:t>= .846], </a:t>
            </a:r>
            <a:r>
              <a:rPr lang="en-US" i="1" dirty="0" smtClean="0"/>
              <a:t>n </a:t>
            </a:r>
            <a:r>
              <a:rPr lang="en-US" dirty="0" smtClean="0"/>
              <a:t>= 5–7). Bar graphs show mean ± SEM. The number in each bar indicates the percentage of resilient mice over total mice in each group. No differences were seen between susceptible and resilient mice (not shown). </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97</a:t>
            </a:fld>
            <a:endParaRPr lang="en-US" dirty="0"/>
          </a:p>
        </p:txBody>
      </p:sp>
    </p:spTree>
    <p:extLst>
      <p:ext uri="{BB962C8B-B14F-4D97-AF65-F5344CB8AC3E}">
        <p14:creationId xmlns:p14="http://schemas.microsoft.com/office/powerpoint/2010/main" val="41175782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85725" marR="0" indent="-85725" algn="l" defTabSz="914400" rtl="0" eaLnBrk="1" fontAlgn="auto" latinLnBrk="0" hangingPunct="1">
              <a:lnSpc>
                <a:spcPct val="93000"/>
              </a:lnSpc>
              <a:spcBef>
                <a:spcPct val="0"/>
              </a:spcBef>
              <a:spcAft>
                <a:spcPts val="0"/>
              </a:spcAft>
              <a:buClrTx/>
              <a:buSzPct val="45000"/>
              <a:buFont typeface="Wingdings" panose="05000000000000000000" pitchFamily="2" charset="2"/>
              <a:buNone/>
              <a:tabLst>
                <a:tab pos="723900" algn="l"/>
                <a:tab pos="1447800" algn="l"/>
                <a:tab pos="2171700" algn="l"/>
                <a:tab pos="2895600" algn="l"/>
                <a:tab pos="3619500" algn="l"/>
                <a:tab pos="4343400" algn="l"/>
                <a:tab pos="5067300" algn="l"/>
              </a:tabLst>
              <a:defRPr/>
            </a:pPr>
            <a:r>
              <a:rPr lang="en-US" dirty="0" smtClean="0"/>
              <a:t>Figure 4 Kinetics of dopamine (DA) release in nucleus accumbens (NAc) after </a:t>
            </a:r>
            <a:r>
              <a:rPr lang="en-US" dirty="0" err="1" smtClean="0"/>
              <a:t>optogenetic</a:t>
            </a:r>
            <a:r>
              <a:rPr lang="en-US" dirty="0" smtClean="0"/>
              <a:t> activation of ventral tegmental area (VTA) and chronic social stress using ex vivo fast scan cyclic voltammetry. </a:t>
            </a:r>
            <a:r>
              <a:rPr lang="en-US" b="1" dirty="0" smtClean="0"/>
              <a:t>(A) </a:t>
            </a:r>
            <a:r>
              <a:rPr lang="en-US" dirty="0" smtClean="0"/>
              <a:t>Repeated chronic social defeat stress (CSDS) induced social avoidance, and this effect was exacerbated by repeated phasic </a:t>
            </a:r>
            <a:r>
              <a:rPr lang="en-US" dirty="0" err="1" smtClean="0"/>
              <a:t>optogenetic</a:t>
            </a:r>
            <a:r>
              <a:rPr lang="en-US" dirty="0" smtClean="0"/>
              <a:t> stimulation of the VTA-NAc pathway. One-way analysis of variance ( </a:t>
            </a:r>
            <a:r>
              <a:rPr lang="en-US" i="1" dirty="0" smtClean="0"/>
              <a:t>F </a:t>
            </a:r>
            <a:r>
              <a:rPr lang="en-US" baseline="-25000" dirty="0" smtClean="0"/>
              <a:t>2,15 </a:t>
            </a:r>
            <a:r>
              <a:rPr lang="en-US" dirty="0" smtClean="0"/>
              <a:t>= 10.481, </a:t>
            </a:r>
            <a:r>
              <a:rPr lang="en-US" i="1" dirty="0" smtClean="0"/>
              <a:t>p </a:t>
            </a:r>
            <a:r>
              <a:rPr lang="en-US" dirty="0" smtClean="0"/>
              <a:t>&lt; .001, </a:t>
            </a:r>
            <a:r>
              <a:rPr lang="en-US" i="1" dirty="0" smtClean="0"/>
              <a:t>n </a:t>
            </a:r>
            <a:r>
              <a:rPr lang="en-US" dirty="0" smtClean="0"/>
              <a:t>= 5–7) with Fisher’s protected least significant difference post hoc tests, * </a:t>
            </a:r>
            <a:r>
              <a:rPr lang="en-US" i="1" dirty="0" smtClean="0"/>
              <a:t>p </a:t>
            </a:r>
            <a:r>
              <a:rPr lang="en-US" dirty="0" smtClean="0"/>
              <a:t>&lt; .05, *** </a:t>
            </a:r>
            <a:r>
              <a:rPr lang="en-US" i="1" dirty="0" smtClean="0"/>
              <a:t>p </a:t>
            </a:r>
            <a:r>
              <a:rPr lang="en-US" dirty="0" smtClean="0"/>
              <a:t>&lt; .001 compared with the control plus enhanced yellow fluorescent protein (CTRL+EYFP) group. Additional post hoc analyses with unpaired </a:t>
            </a:r>
            <a:r>
              <a:rPr lang="en-US" i="1" dirty="0" smtClean="0"/>
              <a:t>t </a:t>
            </a:r>
            <a:r>
              <a:rPr lang="en-US" dirty="0" smtClean="0"/>
              <a:t>tests showed that repeated phasic stimulation of the VTA-NAc pathway aggravated the detrimental effect of CSDS on social interaction (CSDS+EYFP group vs. CSDS plus channelrhodopsin-2 [CSDS+ChR2] [ </a:t>
            </a:r>
            <a:r>
              <a:rPr lang="en-US" i="1" dirty="0" smtClean="0"/>
              <a:t>t </a:t>
            </a:r>
            <a:r>
              <a:rPr lang="en-US" baseline="-25000" dirty="0" smtClean="0"/>
              <a:t>11 </a:t>
            </a:r>
            <a:r>
              <a:rPr lang="en-US" dirty="0" smtClean="0"/>
              <a:t>= 2.651, </a:t>
            </a:r>
            <a:r>
              <a:rPr lang="en-US" baseline="30000" dirty="0" smtClean="0"/>
              <a:t>$ </a:t>
            </a:r>
            <a:r>
              <a:rPr lang="en-US" i="1" dirty="0" smtClean="0"/>
              <a:t>p </a:t>
            </a:r>
            <a:r>
              <a:rPr lang="en-US" dirty="0" smtClean="0"/>
              <a:t>&lt; .05, </a:t>
            </a:r>
            <a:r>
              <a:rPr lang="en-US" i="1" dirty="0" smtClean="0"/>
              <a:t>n </a:t>
            </a:r>
            <a:r>
              <a:rPr lang="en-US" dirty="0" smtClean="0"/>
              <a:t>= 6, 7]). </a:t>
            </a:r>
            <a:r>
              <a:rPr lang="en-US" b="1" dirty="0" smtClean="0"/>
              <a:t>(B) </a:t>
            </a:r>
            <a:r>
              <a:rPr lang="en-US" dirty="0" smtClean="0"/>
              <a:t>Color plots showing evoked DA release from CTRL+EYFP, CSDS+EYFP, and CSDS+ChR2 groups. </a:t>
            </a:r>
            <a:r>
              <a:rPr lang="en-US" b="1" dirty="0" smtClean="0"/>
              <a:t>(C) </a:t>
            </a:r>
            <a:r>
              <a:rPr lang="en-US" dirty="0" smtClean="0"/>
              <a:t>Evoked DA release to single pulse and five pulses across frequencies (range, 5–20) highlighting the frequency response in the magnitude of DA in NAc shell. </a:t>
            </a:r>
            <a:r>
              <a:rPr lang="en-US" b="1" dirty="0" smtClean="0"/>
              <a:t>(D) </a:t>
            </a:r>
            <a:r>
              <a:rPr lang="en-US" dirty="0" smtClean="0"/>
              <a:t>Group data demonstrating no effect of CSDS ± repeated phasic activation of the VTA-NAc pathway on DA release. Two-way analysis of variance (group effect [ </a:t>
            </a:r>
            <a:r>
              <a:rPr lang="en-US" i="1" dirty="0" smtClean="0"/>
              <a:t>F </a:t>
            </a:r>
            <a:r>
              <a:rPr lang="en-US" baseline="-25000" dirty="0" smtClean="0"/>
              <a:t>2,60 </a:t>
            </a:r>
            <a:r>
              <a:rPr lang="en-US" dirty="0" smtClean="0"/>
              <a:t>= 2.522, </a:t>
            </a:r>
            <a:r>
              <a:rPr lang="en-US" i="1" dirty="0" smtClean="0"/>
              <a:t>p </a:t>
            </a:r>
            <a:r>
              <a:rPr lang="en-US" dirty="0" smtClean="0"/>
              <a:t>= .0888], stimulation effect [ </a:t>
            </a:r>
            <a:r>
              <a:rPr lang="en-US" i="1" dirty="0" smtClean="0"/>
              <a:t>F </a:t>
            </a:r>
            <a:r>
              <a:rPr lang="en-US" baseline="-25000" dirty="0" smtClean="0"/>
              <a:t>3,60 </a:t>
            </a:r>
            <a:r>
              <a:rPr lang="en-US" dirty="0" smtClean="0"/>
              <a:t>= 4.935, </a:t>
            </a:r>
            <a:r>
              <a:rPr lang="en-US" i="1" dirty="0" smtClean="0"/>
              <a:t>p </a:t>
            </a:r>
            <a:r>
              <a:rPr lang="en-US" dirty="0" smtClean="0"/>
              <a:t>&lt; .01], group × stimulation effect [ </a:t>
            </a:r>
            <a:r>
              <a:rPr lang="en-US" i="1" dirty="0" smtClean="0"/>
              <a:t>F </a:t>
            </a:r>
            <a:r>
              <a:rPr lang="en-US" baseline="-25000" dirty="0" smtClean="0"/>
              <a:t>6,60 </a:t>
            </a:r>
            <a:r>
              <a:rPr lang="en-US" dirty="0" smtClean="0"/>
              <a:t>= .445, </a:t>
            </a:r>
            <a:r>
              <a:rPr lang="en-US" i="1" dirty="0" smtClean="0"/>
              <a:t>p </a:t>
            </a:r>
            <a:r>
              <a:rPr lang="en-US" dirty="0" smtClean="0"/>
              <a:t>= .846], </a:t>
            </a:r>
            <a:r>
              <a:rPr lang="en-US" i="1" dirty="0" smtClean="0"/>
              <a:t>n </a:t>
            </a:r>
            <a:r>
              <a:rPr lang="en-US" dirty="0" smtClean="0"/>
              <a:t>= 5–7). Bar graphs show mean ± SEM. The number in each bar indicates the percentage of resilient mice over total mice in each group. No differences were seen between susceptible and resilient mice (not shown). </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98</a:t>
            </a:fld>
            <a:endParaRPr lang="en-US" dirty="0"/>
          </a:p>
        </p:txBody>
      </p:sp>
    </p:spTree>
    <p:extLst>
      <p:ext uri="{BB962C8B-B14F-4D97-AF65-F5344CB8AC3E}">
        <p14:creationId xmlns:p14="http://schemas.microsoft.com/office/powerpoint/2010/main" val="15454195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pPr marL="85725" marR="0" indent="-85725" algn="l" defTabSz="914400" rtl="0" eaLnBrk="1" fontAlgn="auto" latinLnBrk="0" hangingPunct="1">
              <a:lnSpc>
                <a:spcPct val="93000"/>
              </a:lnSpc>
              <a:spcBef>
                <a:spcPct val="0"/>
              </a:spcBef>
              <a:spcAft>
                <a:spcPts val="0"/>
              </a:spcAft>
              <a:buClrTx/>
              <a:buSzPct val="45000"/>
              <a:buFont typeface="Wingdings" panose="05000000000000000000" pitchFamily="2" charset="2"/>
              <a:buNone/>
              <a:tabLst>
                <a:tab pos="723900" algn="l"/>
                <a:tab pos="1447800" algn="l"/>
                <a:tab pos="2171700" algn="l"/>
                <a:tab pos="2895600" algn="l"/>
                <a:tab pos="3619500" algn="l"/>
                <a:tab pos="4343400" algn="l"/>
                <a:tab pos="5067300" algn="l"/>
              </a:tabLst>
              <a:defRPr/>
            </a:pPr>
            <a:r>
              <a:rPr lang="en-US" dirty="0" smtClean="0"/>
              <a:t>Figure 4 Kinetics of dopamine (DA) release in nucleus accumbens (NAc) after </a:t>
            </a:r>
            <a:r>
              <a:rPr lang="en-US" dirty="0" err="1" smtClean="0"/>
              <a:t>optogenetic</a:t>
            </a:r>
            <a:r>
              <a:rPr lang="en-US" dirty="0" smtClean="0"/>
              <a:t> activation of ventral tegmental area (VTA) and chronic social stress using ex vivo fast scan cyclic voltammetry. </a:t>
            </a:r>
            <a:r>
              <a:rPr lang="en-US" b="1" dirty="0" smtClean="0"/>
              <a:t>(A) </a:t>
            </a:r>
            <a:r>
              <a:rPr lang="en-US" dirty="0" smtClean="0"/>
              <a:t>Repeated chronic social defeat stress (CSDS) induced social avoidance, and this effect was exacerbated by repeated phasic </a:t>
            </a:r>
            <a:r>
              <a:rPr lang="en-US" dirty="0" err="1" smtClean="0"/>
              <a:t>optogenetic</a:t>
            </a:r>
            <a:r>
              <a:rPr lang="en-US" dirty="0" smtClean="0"/>
              <a:t> stimulation of the VTA-NAc pathway. One-way analysis of variance ( </a:t>
            </a:r>
            <a:r>
              <a:rPr lang="en-US" i="1" dirty="0" smtClean="0"/>
              <a:t>F </a:t>
            </a:r>
            <a:r>
              <a:rPr lang="en-US" baseline="-25000" dirty="0" smtClean="0"/>
              <a:t>2,15 </a:t>
            </a:r>
            <a:r>
              <a:rPr lang="en-US" dirty="0" smtClean="0"/>
              <a:t>= 10.481, </a:t>
            </a:r>
            <a:r>
              <a:rPr lang="en-US" i="1" dirty="0" smtClean="0"/>
              <a:t>p </a:t>
            </a:r>
            <a:r>
              <a:rPr lang="en-US" dirty="0" smtClean="0"/>
              <a:t>&lt; .001, </a:t>
            </a:r>
            <a:r>
              <a:rPr lang="en-US" i="1" dirty="0" smtClean="0"/>
              <a:t>n </a:t>
            </a:r>
            <a:r>
              <a:rPr lang="en-US" dirty="0" smtClean="0"/>
              <a:t>= 5–7) with Fisher’s protected least significant difference post hoc tests, * </a:t>
            </a:r>
            <a:r>
              <a:rPr lang="en-US" i="1" dirty="0" smtClean="0"/>
              <a:t>p </a:t>
            </a:r>
            <a:r>
              <a:rPr lang="en-US" dirty="0" smtClean="0"/>
              <a:t>&lt; .05, *** </a:t>
            </a:r>
            <a:r>
              <a:rPr lang="en-US" i="1" dirty="0" smtClean="0"/>
              <a:t>p </a:t>
            </a:r>
            <a:r>
              <a:rPr lang="en-US" dirty="0" smtClean="0"/>
              <a:t>&lt; .001 compared with the control plus enhanced yellow fluorescent protein (CTRL+EYFP) group. Additional post hoc analyses with unpaired </a:t>
            </a:r>
            <a:r>
              <a:rPr lang="en-US" i="1" dirty="0" smtClean="0"/>
              <a:t>t </a:t>
            </a:r>
            <a:r>
              <a:rPr lang="en-US" dirty="0" smtClean="0"/>
              <a:t>tests showed that repeated phasic stimulation of the VTA-NAc pathway aggravated the detrimental effect of CSDS on social interaction (CSDS+EYFP group vs. CSDS plus channelrhodopsin-2 [CSDS+ChR2] [ </a:t>
            </a:r>
            <a:r>
              <a:rPr lang="en-US" i="1" dirty="0" smtClean="0"/>
              <a:t>t </a:t>
            </a:r>
            <a:r>
              <a:rPr lang="en-US" baseline="-25000" dirty="0" smtClean="0"/>
              <a:t>11 </a:t>
            </a:r>
            <a:r>
              <a:rPr lang="en-US" dirty="0" smtClean="0"/>
              <a:t>= 2.651, </a:t>
            </a:r>
            <a:r>
              <a:rPr lang="en-US" baseline="30000" dirty="0" smtClean="0"/>
              <a:t>$ </a:t>
            </a:r>
            <a:r>
              <a:rPr lang="en-US" i="1" dirty="0" smtClean="0"/>
              <a:t>p </a:t>
            </a:r>
            <a:r>
              <a:rPr lang="en-US" dirty="0" smtClean="0"/>
              <a:t>&lt; .05, </a:t>
            </a:r>
            <a:r>
              <a:rPr lang="en-US" i="1" dirty="0" smtClean="0"/>
              <a:t>n </a:t>
            </a:r>
            <a:r>
              <a:rPr lang="en-US" dirty="0" smtClean="0"/>
              <a:t>= 6, 7]). </a:t>
            </a:r>
            <a:r>
              <a:rPr lang="en-US" b="1" dirty="0" smtClean="0"/>
              <a:t>(B) </a:t>
            </a:r>
            <a:r>
              <a:rPr lang="en-US" dirty="0" smtClean="0"/>
              <a:t>Color plots showing evoked DA release from CTRL+EYFP, CSDS+EYFP, and CSDS+ChR2 groups. </a:t>
            </a:r>
            <a:r>
              <a:rPr lang="en-US" b="1" dirty="0" smtClean="0"/>
              <a:t>(C) </a:t>
            </a:r>
            <a:r>
              <a:rPr lang="en-US" dirty="0" smtClean="0"/>
              <a:t>Evoked DA release to single pulse and five pulses across frequencies (range, 5–20) highlighting the frequency response in the magnitude of DA in NAc shell. </a:t>
            </a:r>
            <a:r>
              <a:rPr lang="en-US" b="1" dirty="0" smtClean="0"/>
              <a:t>(D) </a:t>
            </a:r>
            <a:r>
              <a:rPr lang="en-US" dirty="0" smtClean="0"/>
              <a:t>Group data demonstrating no effect of CSDS ± repeated phasic activation of the VTA-NAc pathway on DA release. Two-way analysis of variance (group effect [ </a:t>
            </a:r>
            <a:r>
              <a:rPr lang="en-US" i="1" dirty="0" smtClean="0"/>
              <a:t>F </a:t>
            </a:r>
            <a:r>
              <a:rPr lang="en-US" baseline="-25000" dirty="0" smtClean="0"/>
              <a:t>2,60 </a:t>
            </a:r>
            <a:r>
              <a:rPr lang="en-US" dirty="0" smtClean="0"/>
              <a:t>= 2.522, </a:t>
            </a:r>
            <a:r>
              <a:rPr lang="en-US" i="1" dirty="0" smtClean="0"/>
              <a:t>p </a:t>
            </a:r>
            <a:r>
              <a:rPr lang="en-US" dirty="0" smtClean="0"/>
              <a:t>= .0888], stimulation effect [ </a:t>
            </a:r>
            <a:r>
              <a:rPr lang="en-US" i="1" dirty="0" smtClean="0"/>
              <a:t>F </a:t>
            </a:r>
            <a:r>
              <a:rPr lang="en-US" baseline="-25000" dirty="0" smtClean="0"/>
              <a:t>3,60 </a:t>
            </a:r>
            <a:r>
              <a:rPr lang="en-US" dirty="0" smtClean="0"/>
              <a:t>= 4.935, </a:t>
            </a:r>
            <a:r>
              <a:rPr lang="en-US" i="1" dirty="0" smtClean="0"/>
              <a:t>p </a:t>
            </a:r>
            <a:r>
              <a:rPr lang="en-US" dirty="0" smtClean="0"/>
              <a:t>&lt; .01], group × stimulation effect [ </a:t>
            </a:r>
            <a:r>
              <a:rPr lang="en-US" i="1" dirty="0" smtClean="0"/>
              <a:t>F </a:t>
            </a:r>
            <a:r>
              <a:rPr lang="en-US" baseline="-25000" dirty="0" smtClean="0"/>
              <a:t>6,60 </a:t>
            </a:r>
            <a:r>
              <a:rPr lang="en-US" dirty="0" smtClean="0"/>
              <a:t>= .445, </a:t>
            </a:r>
            <a:r>
              <a:rPr lang="en-US" i="1" dirty="0" smtClean="0"/>
              <a:t>p </a:t>
            </a:r>
            <a:r>
              <a:rPr lang="en-US" dirty="0" smtClean="0"/>
              <a:t>= .846], </a:t>
            </a:r>
            <a:r>
              <a:rPr lang="en-US" i="1" dirty="0" smtClean="0"/>
              <a:t>n </a:t>
            </a:r>
            <a:r>
              <a:rPr lang="en-US" dirty="0" smtClean="0"/>
              <a:t>= 5–7). Bar graphs show mean ± SEM. The number in each bar indicates the percentage of resilient mice over total mice in each group. No differences were seen between susceptible and resilient mice (not shown). </a:t>
            </a:r>
          </a:p>
          <a:p>
            <a:endParaRPr lang="en-US" dirty="0" smtClean="0"/>
          </a:p>
        </p:txBody>
      </p:sp>
      <p:sp>
        <p:nvSpPr>
          <p:cNvPr id="4" name="Slide Number Placeholder 3"/>
          <p:cNvSpPr>
            <a:spLocks noGrp="1"/>
          </p:cNvSpPr>
          <p:nvPr>
            <p:ph type="sldNum" sz="quarter" idx="10"/>
          </p:nvPr>
        </p:nvSpPr>
        <p:spPr/>
        <p:txBody>
          <a:bodyPr/>
          <a:lstStyle/>
          <a:p>
            <a:fld id="{65AB2213-ACF9-4DF2-AA5C-D99F4D58B39E}" type="slidenum">
              <a:rPr lang="en-US" smtClean="0"/>
              <a:pPr/>
              <a:t>99</a:t>
            </a:fld>
            <a:endParaRPr lang="en-US" dirty="0"/>
          </a:p>
        </p:txBody>
      </p:sp>
    </p:spTree>
    <p:extLst>
      <p:ext uri="{BB962C8B-B14F-4D97-AF65-F5344CB8AC3E}">
        <p14:creationId xmlns:p14="http://schemas.microsoft.com/office/powerpoint/2010/main" val="29162955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r>
              <a:rPr lang="en-US" dirty="0" smtClean="0"/>
              <a:t>Figure 6. Human Correlates: Variant BDNF (Val66Met) and Postmortem NAc Studies</a:t>
            </a:r>
          </a:p>
          <a:p>
            <a:r>
              <a:rPr lang="en-US" dirty="0" smtClean="0"/>
              <a:t>(A) Socially defeated Val/Val mice demonstrated a significant reduction in social interaction upon exposure to a CD1 target mouse, while Met/Met mice behaved comparably in both trials. (B) Day 11 western blot analysis of defeated Val/Val and Met/Met mice showing 50% lower BDNF levels in NAc of Met/Met mice (one-tailed t test). (C) VTA dopamine neurons from socially defeated Val/Val and Met/Met mice displayed comparable firing rates. (D) ELISA comparing levels of total BDNF in NAc lysates from depressed humans and unaffected controls (n = 10) (inset: scatterplot). Bars represent mean + SE (n = 7–8), </a:t>
            </a:r>
            <a:r>
              <a:rPr lang="en-US" baseline="30000" dirty="0" smtClean="0"/>
              <a:t>∗</a:t>
            </a:r>
            <a:r>
              <a:rPr lang="en-US" dirty="0" smtClean="0"/>
              <a:t> indicates significant changes compared to controls, </a:t>
            </a:r>
            <a:r>
              <a:rPr lang="en-US" baseline="30000" dirty="0" smtClean="0"/>
              <a:t>∗</a:t>
            </a:r>
            <a:r>
              <a:rPr lang="en-US" dirty="0" smtClean="0"/>
              <a:t>p &lt; 0.05, </a:t>
            </a:r>
            <a:r>
              <a:rPr lang="en-US" baseline="30000" dirty="0" smtClean="0"/>
              <a:t>∗∗</a:t>
            </a:r>
            <a:r>
              <a:rPr lang="en-US" dirty="0" smtClean="0"/>
              <a:t>p &lt; 0.01. (E) Schematic: in Susceptible mice, chronic social defeat increases the firing rate of VTA dopamine neurons, which subsequently gives rise to heightened BDNF signaling within the NAc. Unsusceptible mice display a resistance to this adverse cascade of events by upregulating various K</a:t>
            </a:r>
            <a:r>
              <a:rPr lang="en-US" baseline="30000" dirty="0" smtClean="0"/>
              <a:t>+</a:t>
            </a:r>
            <a:r>
              <a:rPr lang="en-US" dirty="0" smtClean="0"/>
              <a:t> channels within the VTA.</a:t>
            </a:r>
            <a:endParaRPr lang="en-US" dirty="0"/>
          </a:p>
        </p:txBody>
      </p:sp>
      <p:sp>
        <p:nvSpPr>
          <p:cNvPr id="4" name="Slide Number Placeholder 3"/>
          <p:cNvSpPr>
            <a:spLocks noGrp="1"/>
          </p:cNvSpPr>
          <p:nvPr>
            <p:ph type="sldNum" sz="quarter" idx="10"/>
          </p:nvPr>
        </p:nvSpPr>
        <p:spPr/>
        <p:txBody>
          <a:bodyPr/>
          <a:lstStyle/>
          <a:p>
            <a:fld id="{65AB2213-ACF9-4DF2-AA5C-D99F4D58B39E}" type="slidenum">
              <a:rPr lang="en-US" smtClean="0"/>
              <a:pPr/>
              <a:t>100</a:t>
            </a:fld>
            <a:endParaRPr lang="en-US" dirty="0"/>
          </a:p>
        </p:txBody>
      </p:sp>
    </p:spTree>
    <p:extLst>
      <p:ext uri="{BB962C8B-B14F-4D97-AF65-F5344CB8AC3E}">
        <p14:creationId xmlns:p14="http://schemas.microsoft.com/office/powerpoint/2010/main" val="2462899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A355C8-2840-4A92-9D26-0EC82C95BFF3}"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2289081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355C8-2840-4A92-9D26-0EC82C95BFF3}"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66000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355C8-2840-4A92-9D26-0EC82C95BFF3}"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25199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355C8-2840-4A92-9D26-0EC82C95BFF3}"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163420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A355C8-2840-4A92-9D26-0EC82C95BFF3}" type="datetimeFigureOut">
              <a:rPr lang="en-US" smtClean="0"/>
              <a:t>4/29/2016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2467448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A355C8-2840-4A92-9D26-0EC82C95BFF3}"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1615886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A355C8-2840-4A92-9D26-0EC82C95BFF3}" type="datetimeFigureOut">
              <a:rPr lang="en-US" smtClean="0"/>
              <a:t>4/29/2016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3303864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A355C8-2840-4A92-9D26-0EC82C95BFF3}" type="datetimeFigureOut">
              <a:rPr lang="en-US" smtClean="0"/>
              <a:t>4/29/2016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287803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355C8-2840-4A92-9D26-0EC82C95BFF3}" type="datetimeFigureOut">
              <a:rPr lang="en-US" smtClean="0"/>
              <a:t>4/29/2016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3812431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A355C8-2840-4A92-9D26-0EC82C95BFF3}"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190877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A355C8-2840-4A92-9D26-0EC82C95BFF3}" type="datetimeFigureOut">
              <a:rPr lang="en-US" smtClean="0"/>
              <a:t>4/29/2016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669FA-861A-470D-A8F9-978A4574A487}" type="slidenum">
              <a:rPr lang="en-US" smtClean="0"/>
              <a:t>‹#›</a:t>
            </a:fld>
            <a:endParaRPr lang="en-US"/>
          </a:p>
        </p:txBody>
      </p:sp>
    </p:spTree>
    <p:extLst>
      <p:ext uri="{BB962C8B-B14F-4D97-AF65-F5344CB8AC3E}">
        <p14:creationId xmlns:p14="http://schemas.microsoft.com/office/powerpoint/2010/main" val="428282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A355C8-2840-4A92-9D26-0EC82C95BFF3}" type="datetimeFigureOut">
              <a:rPr lang="en-US" smtClean="0"/>
              <a:t>4/29/2016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669FA-861A-470D-A8F9-978A4574A487}" type="slidenum">
              <a:rPr lang="en-US" smtClean="0"/>
              <a:t>‹#›</a:t>
            </a:fld>
            <a:endParaRPr lang="en-US"/>
          </a:p>
        </p:txBody>
      </p:sp>
    </p:spTree>
    <p:extLst>
      <p:ext uri="{BB962C8B-B14F-4D97-AF65-F5344CB8AC3E}">
        <p14:creationId xmlns:p14="http://schemas.microsoft.com/office/powerpoint/2010/main" val="3945157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97.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00.png"/><Relationship Id="rId4" Type="http://schemas.microsoft.com/office/2007/relationships/hdphoto" Target="../media/hdphoto8.wdp"/></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8.xml"/><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97.png"/></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dx.doi.org/10.1016/j.biopsych.2014.07.036" TargetMode="External"/><Relationship Id="rId5" Type="http://schemas.openxmlformats.org/officeDocument/2006/relationships/hyperlink" Target="http://dx.doi.org/10.1016/j.pharmthera.2008.07.006"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hyperlink" Target="http://dx.doi.org/10.1016/j.biopsych.2014.07.03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www.sciencedirect.com/science/article/pii/S0092867407012068#bib34" TargetMode="Externa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e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emf"/><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7.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5.wdp"/><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7.jpeg"/><Relationship Id="rId7"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7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7.jpeg"/><Relationship Id="rId7"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65.png"/><Relationship Id="rId10" Type="http://schemas.microsoft.com/office/2007/relationships/hdphoto" Target="../media/hdphoto5.wdp"/><Relationship Id="rId4" Type="http://schemas.openxmlformats.org/officeDocument/2006/relationships/image" Target="../media/image64.png"/><Relationship Id="rId9" Type="http://schemas.openxmlformats.org/officeDocument/2006/relationships/image" Target="../media/image38.png"/></Relationships>
</file>

<file path=ppt/slides/_rels/slide7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7.jpeg"/><Relationship Id="rId7"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65.png"/><Relationship Id="rId10" Type="http://schemas.microsoft.com/office/2007/relationships/hdphoto" Target="../media/hdphoto5.wdp"/><Relationship Id="rId4" Type="http://schemas.openxmlformats.org/officeDocument/2006/relationships/image" Target="../media/image64.png"/><Relationship Id="rId9" Type="http://schemas.openxmlformats.org/officeDocument/2006/relationships/image" Target="../media/image38.png"/></Relationships>
</file>

<file path=ppt/slides/_rels/slide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4.xml"/><Relationship Id="rId5" Type="http://schemas.openxmlformats.org/officeDocument/2006/relationships/image" Target="../media/image9.jpeg"/><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91.png"/><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719300" y="1669320"/>
            <a:ext cx="10753400" cy="3970318"/>
          </a:xfrm>
          <a:prstGeom prst="rect">
            <a:avLst/>
          </a:prstGeom>
        </p:spPr>
        <p:txBody>
          <a:bodyPr wrap="square">
            <a:spAutoFit/>
          </a:bodyPr>
          <a:lstStyle/>
          <a:p>
            <a:pPr algn="ctr"/>
            <a:r>
              <a:rPr lang="en-US" sz="4000" dirty="0" smtClean="0">
                <a:solidFill>
                  <a:srgbClr val="7030A0"/>
                </a:solidFill>
                <a:latin typeface="Arial" panose="020B0604020202020204" pitchFamily="34" charset="0"/>
                <a:cs typeface="Arial" panose="020B0604020202020204" pitchFamily="34" charset="0"/>
              </a:rPr>
              <a:t>BDNF in the NAc:</a:t>
            </a:r>
          </a:p>
          <a:p>
            <a:pPr algn="ctr"/>
            <a:endParaRPr lang="en-US" sz="1400" dirty="0" smtClean="0">
              <a:solidFill>
                <a:schemeClr val="accent5">
                  <a:lumMod val="50000"/>
                </a:schemeClr>
              </a:solidFill>
              <a:latin typeface="Arial" panose="020B0604020202020204" pitchFamily="34" charset="0"/>
              <a:cs typeface="Arial" panose="020B0604020202020204" pitchFamily="34" charset="0"/>
            </a:endParaRPr>
          </a:p>
          <a:p>
            <a:pPr algn="ctr"/>
            <a:r>
              <a:rPr lang="en-US" sz="3600" b="1" dirty="0" smtClean="0">
                <a:solidFill>
                  <a:schemeClr val="accent5">
                    <a:lumMod val="50000"/>
                  </a:schemeClr>
                </a:solidFill>
                <a:latin typeface="Arial" panose="020B0604020202020204" pitchFamily="34" charset="0"/>
                <a:cs typeface="Arial" panose="020B0604020202020204" pitchFamily="34" charset="0"/>
              </a:rPr>
              <a:t>Essential Role in Chronic Social Stress-Induced Depression</a:t>
            </a:r>
            <a:endParaRPr lang="en-US" sz="3600" b="1" dirty="0">
              <a:solidFill>
                <a:schemeClr val="accent5">
                  <a:lumMod val="50000"/>
                </a:schemeClr>
              </a:solidFill>
              <a:latin typeface="Arial" panose="020B0604020202020204" pitchFamily="34" charset="0"/>
              <a:cs typeface="Arial" panose="020B0604020202020204" pitchFamily="34" charset="0"/>
            </a:endParaRPr>
          </a:p>
          <a:p>
            <a:pPr algn="ctr"/>
            <a:endParaRPr lang="en-US" sz="3600" dirty="0">
              <a:latin typeface="Arial" panose="020B0604020202020204" pitchFamily="34" charset="0"/>
              <a:cs typeface="Arial" panose="020B0604020202020204" pitchFamily="34" charset="0"/>
            </a:endParaRPr>
          </a:p>
          <a:p>
            <a:pPr algn="ctr"/>
            <a:r>
              <a:rPr lang="en-US" sz="2400" dirty="0" err="1" smtClean="0">
                <a:latin typeface="Arial" panose="020B0604020202020204" pitchFamily="34" charset="0"/>
                <a:cs typeface="Arial" panose="020B0604020202020204" pitchFamily="34" charset="0"/>
              </a:rPr>
              <a:t>Optogenetics</a:t>
            </a:r>
            <a:r>
              <a:rPr lang="en-US" sz="2400" dirty="0" smtClean="0">
                <a:latin typeface="Arial" panose="020B0604020202020204" pitchFamily="34" charset="0"/>
                <a:cs typeface="Arial" panose="020B0604020202020204" pitchFamily="34" charset="0"/>
              </a:rPr>
              <a:t> in the Nucleus Accumbens</a:t>
            </a:r>
          </a:p>
          <a:p>
            <a:pPr algn="ctr"/>
            <a:r>
              <a:rPr lang="en-US" sz="2400" dirty="0" smtClean="0">
                <a:latin typeface="Arial" panose="020B0604020202020204" pitchFamily="34" charset="0"/>
                <a:cs typeface="Arial" panose="020B0604020202020204" pitchFamily="34" charset="0"/>
              </a:rPr>
              <a:t>April 29, 2016</a:t>
            </a:r>
          </a:p>
          <a:p>
            <a:pPr algn="ctr"/>
            <a:r>
              <a:rPr lang="en-US" sz="2400" dirty="0" smtClean="0">
                <a:latin typeface="Arial" panose="020B0604020202020204" pitchFamily="34" charset="0"/>
                <a:cs typeface="Arial" panose="020B0604020202020204" pitchFamily="34" charset="0"/>
              </a:rPr>
              <a:t>Brenna Bray</a:t>
            </a:r>
            <a:endParaRPr lang="en-US" sz="2400" dirty="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277" y="336712"/>
            <a:ext cx="2028583" cy="597588"/>
          </a:xfrm>
          <a:prstGeom prst="rect">
            <a:avLst/>
          </a:prstGeom>
        </p:spPr>
      </p:pic>
    </p:spTree>
    <p:extLst>
      <p:ext uri="{BB962C8B-B14F-4D97-AF65-F5344CB8AC3E}">
        <p14:creationId xmlns:p14="http://schemas.microsoft.com/office/powerpoint/2010/main" val="1879931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9300" y="1399093"/>
            <a:ext cx="11067692" cy="2431435"/>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Resilience:</a:t>
            </a:r>
          </a:p>
          <a:p>
            <a:pPr algn="ctr"/>
            <a:endParaRPr lang="en-US" sz="4000" dirty="0" smtClean="0">
              <a:solidFill>
                <a:schemeClr val="accent5">
                  <a:lumMod val="50000"/>
                </a:schemeClr>
              </a:solidFill>
              <a:latin typeface="Arial" panose="020B0604020202020204" pitchFamily="34" charset="0"/>
              <a:cs typeface="Arial" panose="020B0604020202020204" pitchFamily="34" charset="0"/>
            </a:endParaRPr>
          </a:p>
          <a:p>
            <a:pPr algn="ctr"/>
            <a:r>
              <a:rPr lang="en-US" sz="3600" dirty="0" smtClean="0">
                <a:solidFill>
                  <a:schemeClr val="accent5">
                    <a:lumMod val="50000"/>
                  </a:schemeClr>
                </a:solidFill>
                <a:latin typeface="Arial" panose="020B0604020202020204" pitchFamily="34" charset="0"/>
                <a:cs typeface="Arial" panose="020B0604020202020204" pitchFamily="34" charset="0"/>
              </a:rPr>
              <a:t>“the process of adapting well in the face of adversity”</a:t>
            </a:r>
          </a:p>
          <a:p>
            <a:pPr algn="ctr"/>
            <a:r>
              <a:rPr lang="en-US" sz="3600" dirty="0" smtClean="0">
                <a:solidFill>
                  <a:schemeClr val="accent5">
                    <a:lumMod val="50000"/>
                  </a:schemeClr>
                </a:solidFill>
                <a:latin typeface="Arial" panose="020B0604020202020204" pitchFamily="34" charset="0"/>
                <a:cs typeface="Arial" panose="020B0604020202020204" pitchFamily="34" charset="0"/>
              </a:rPr>
              <a:t>(</a:t>
            </a:r>
            <a:r>
              <a:rPr lang="en-US" sz="3600" dirty="0" err="1" smtClean="0">
                <a:solidFill>
                  <a:schemeClr val="accent5">
                    <a:lumMod val="50000"/>
                  </a:schemeClr>
                </a:solidFill>
                <a:latin typeface="Arial" panose="020B0604020202020204" pitchFamily="34" charset="0"/>
                <a:cs typeface="Arial" panose="020B0604020202020204" pitchFamily="34" charset="0"/>
              </a:rPr>
              <a:t>Charney</a:t>
            </a:r>
            <a:r>
              <a:rPr lang="en-US" sz="3600" dirty="0" smtClean="0">
                <a:solidFill>
                  <a:schemeClr val="accent5">
                    <a:lumMod val="50000"/>
                  </a:schemeClr>
                </a:solidFill>
                <a:latin typeface="Arial" panose="020B0604020202020204" pitchFamily="34" charset="0"/>
                <a:cs typeface="Arial" panose="020B0604020202020204" pitchFamily="34" charset="0"/>
              </a:rPr>
              <a:t>, 2004)</a:t>
            </a:r>
          </a:p>
        </p:txBody>
      </p:sp>
      <p:sp>
        <p:nvSpPr>
          <p:cNvPr id="6" name="TextBox 5"/>
          <p:cNvSpPr txBox="1"/>
          <p:nvPr/>
        </p:nvSpPr>
        <p:spPr>
          <a:xfrm>
            <a:off x="468630" y="6301869"/>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42017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sp>
        <p:nvSpPr>
          <p:cNvPr id="12" name="TextBox 11"/>
          <p:cNvSpPr txBox="1"/>
          <p:nvPr/>
        </p:nvSpPr>
        <p:spPr>
          <a:xfrm>
            <a:off x="-613656" y="3669470"/>
            <a:ext cx="430887" cy="2343334"/>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Time spent struggling (s)</a:t>
            </a:r>
            <a:endParaRPr lang="en-US" sz="1600" dirty="0">
              <a:latin typeface="Arial" panose="020B0604020202020204" pitchFamily="34" charset="0"/>
              <a:cs typeface="Arial" panose="020B0604020202020204" pitchFamily="34" charset="0"/>
            </a:endParaRPr>
          </a:p>
        </p:txBody>
      </p:sp>
      <p:sp>
        <p:nvSpPr>
          <p:cNvPr id="30" name="TextBox 29"/>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5" name="Content Placeholder 10"/>
          <p:cNvSpPr>
            <a:spLocks noGrp="1"/>
          </p:cNvSpPr>
          <p:nvPr>
            <p:ph sz="half" idx="2"/>
          </p:nvPr>
        </p:nvSpPr>
        <p:spPr>
          <a:xfrm>
            <a:off x="4664270" y="1493801"/>
            <a:ext cx="7297651" cy="5099504"/>
          </a:xfrm>
        </p:spPr>
        <p:txBody>
          <a:bodyPr>
            <a:noAutofit/>
          </a:bodyPr>
          <a:lstStyle/>
          <a:p>
            <a:pPr>
              <a:lnSpc>
                <a:spcPct val="110000"/>
              </a:lnSpc>
              <a:spcBef>
                <a:spcPts val="1200"/>
              </a:spcBef>
              <a:spcAft>
                <a:spcPts val="600"/>
              </a:spcAft>
            </a:pPr>
            <a:r>
              <a:rPr lang="en-US" sz="2400" dirty="0">
                <a:solidFill>
                  <a:srgbClr val="002060"/>
                </a:solidFill>
                <a:latin typeface="Arial" panose="020B0604020202020204" pitchFamily="34" charset="0"/>
                <a:cs typeface="Arial" panose="020B0604020202020204" pitchFamily="34" charset="0"/>
              </a:rPr>
              <a:t>CSDS does not alter electrically evoked DA release in NAc </a:t>
            </a:r>
            <a:r>
              <a:rPr lang="en-US" sz="2400" i="1" u="sng" dirty="0">
                <a:solidFill>
                  <a:srgbClr val="002060"/>
                </a:solidFill>
                <a:latin typeface="Arial" panose="020B0604020202020204" pitchFamily="34" charset="0"/>
                <a:cs typeface="Arial" panose="020B0604020202020204" pitchFamily="34" charset="0"/>
              </a:rPr>
              <a:t>ex vivo </a:t>
            </a:r>
            <a:r>
              <a:rPr lang="en-US" sz="2400" dirty="0">
                <a:solidFill>
                  <a:srgbClr val="002060"/>
                </a:solidFill>
                <a:latin typeface="Arial" panose="020B0604020202020204" pitchFamily="34" charset="0"/>
                <a:cs typeface="Arial" panose="020B0604020202020204" pitchFamily="34" charset="0"/>
              </a:rPr>
              <a:t>(Fig 4</a:t>
            </a:r>
            <a:r>
              <a:rPr lang="en-US" sz="2400" dirty="0" smtClean="0">
                <a:solidFill>
                  <a:srgbClr val="002060"/>
                </a:solidFill>
                <a:latin typeface="Arial" panose="020B0604020202020204" pitchFamily="34" charset="0"/>
                <a:cs typeface="Arial" panose="020B0604020202020204" pitchFamily="34" charset="0"/>
              </a:rPr>
              <a:t>)</a:t>
            </a:r>
          </a:p>
          <a:p>
            <a:pPr lvl="1">
              <a:lnSpc>
                <a:spcPct val="110000"/>
              </a:lnSpc>
              <a:spcBef>
                <a:spcPts val="1200"/>
              </a:spcBef>
              <a:spcAft>
                <a:spcPts val="600"/>
              </a:spcAft>
            </a:pPr>
            <a:r>
              <a:rPr lang="en-US" sz="2000" dirty="0" smtClean="0">
                <a:solidFill>
                  <a:srgbClr val="002060"/>
                </a:solidFill>
                <a:latin typeface="Arial" panose="020B0604020202020204" pitchFamily="34" charset="0"/>
                <a:cs typeface="Arial" panose="020B0604020202020204" pitchFamily="34" charset="0"/>
              </a:rPr>
              <a:t>Negative correlation: [DA metabolites] &amp; depressive </a:t>
            </a:r>
            <a:r>
              <a:rPr lang="en-US" sz="2000" dirty="0" err="1" smtClean="0">
                <a:solidFill>
                  <a:srgbClr val="002060"/>
                </a:solidFill>
                <a:latin typeface="Arial" panose="020B0604020202020204" pitchFamily="34" charset="0"/>
                <a:cs typeface="Arial" panose="020B0604020202020204" pitchFamily="34" charset="0"/>
              </a:rPr>
              <a:t>sx</a:t>
            </a:r>
            <a:r>
              <a:rPr lang="en-US" sz="2000" dirty="0" smtClean="0">
                <a:solidFill>
                  <a:srgbClr val="002060"/>
                </a:solidFill>
                <a:latin typeface="Arial" panose="020B0604020202020204" pitchFamily="34" charset="0"/>
                <a:cs typeface="Arial" panose="020B0604020202020204" pitchFamily="34" charset="0"/>
              </a:rPr>
              <a:t>; positive correlation: antidepressants and </a:t>
            </a:r>
            <a:r>
              <a:rPr lang="en-US" sz="2000" dirty="0" err="1" smtClean="0">
                <a:solidFill>
                  <a:srgbClr val="002060"/>
                </a:solidFill>
                <a:latin typeface="Arial" panose="020B0604020202020204" pitchFamily="34" charset="0"/>
                <a:cs typeface="Arial" panose="020B0604020202020204" pitchFamily="34" charset="0"/>
              </a:rPr>
              <a:t>NAcS</a:t>
            </a:r>
            <a:r>
              <a:rPr lang="en-US" sz="2000" dirty="0" smtClean="0">
                <a:solidFill>
                  <a:srgbClr val="002060"/>
                </a:solidFill>
                <a:latin typeface="Arial" panose="020B0604020202020204" pitchFamily="34" charset="0"/>
                <a:cs typeface="Arial" panose="020B0604020202020204" pitchFamily="34" charset="0"/>
              </a:rPr>
              <a:t> DA </a:t>
            </a:r>
          </a:p>
          <a:p>
            <a:pPr lvl="1">
              <a:lnSpc>
                <a:spcPct val="110000"/>
              </a:lnSpc>
              <a:spcBef>
                <a:spcPts val="1200"/>
              </a:spcBef>
              <a:spcAft>
                <a:spcPts val="600"/>
              </a:spcAft>
            </a:pPr>
            <a:r>
              <a:rPr lang="en-US" sz="2000" dirty="0" smtClean="0">
                <a:solidFill>
                  <a:srgbClr val="002060"/>
                </a:solidFill>
                <a:latin typeface="Arial" panose="020B0604020202020204" pitchFamily="34" charset="0"/>
                <a:cs typeface="Arial" panose="020B0604020202020204" pitchFamily="34" charset="0"/>
              </a:rPr>
              <a:t>D1 (not D2) NAc antagonism– like acute TrkB antagonist – blocks ability of acute VTA-NAc activation to worsen effects of acute stress (S1).</a:t>
            </a:r>
          </a:p>
          <a:p>
            <a:pPr lvl="1">
              <a:lnSpc>
                <a:spcPct val="110000"/>
              </a:lnSpc>
              <a:spcBef>
                <a:spcPts val="1200"/>
              </a:spcBef>
              <a:spcAft>
                <a:spcPts val="600"/>
              </a:spcAft>
            </a:pPr>
            <a:r>
              <a:rPr lang="en-US" sz="2000" dirty="0" smtClean="0">
                <a:solidFill>
                  <a:srgbClr val="7030A0"/>
                </a:solidFill>
                <a:latin typeface="Arial" panose="020B0604020202020204" pitchFamily="34" charset="0"/>
                <a:cs typeface="Arial" panose="020B0604020202020204" pitchFamily="34" charset="0"/>
              </a:rPr>
              <a:t>Diff mechanisms of acute vs chronic stress responses</a:t>
            </a:r>
          </a:p>
          <a:p>
            <a:pPr>
              <a:lnSpc>
                <a:spcPct val="110000"/>
              </a:lnSpc>
              <a:spcBef>
                <a:spcPts val="1200"/>
              </a:spcBef>
              <a:spcAft>
                <a:spcPts val="600"/>
              </a:spcAft>
            </a:pPr>
            <a:r>
              <a:rPr lang="en-US" sz="2400" dirty="0" smtClean="0">
                <a:solidFill>
                  <a:srgbClr val="7030A0"/>
                </a:solidFill>
                <a:latin typeface="Arial" panose="020B0604020202020204" pitchFamily="34" charset="0"/>
                <a:cs typeface="Arial" panose="020B0604020202020204" pitchFamily="34" charset="0"/>
              </a:rPr>
              <a:t>Repeated chronic stress may ↑ </a:t>
            </a:r>
            <a:r>
              <a:rPr lang="en-US" sz="2400" dirty="0" err="1" smtClean="0">
                <a:solidFill>
                  <a:srgbClr val="7030A0"/>
                </a:solidFill>
                <a:latin typeface="Arial" panose="020B0604020202020204" pitchFamily="34" charset="0"/>
                <a:cs typeface="Arial" panose="020B0604020202020204" pitchFamily="34" charset="0"/>
              </a:rPr>
              <a:t>VTA→NAc</a:t>
            </a:r>
            <a:r>
              <a:rPr lang="en-US" sz="2400" dirty="0" smtClean="0">
                <a:solidFill>
                  <a:srgbClr val="7030A0"/>
                </a:solidFill>
                <a:latin typeface="Arial" panose="020B0604020202020204" pitchFamily="34" charset="0"/>
                <a:cs typeface="Arial" panose="020B0604020202020204" pitchFamily="34" charset="0"/>
              </a:rPr>
              <a:t> </a:t>
            </a:r>
            <a:r>
              <a:rPr lang="en-US" sz="2400" b="1" i="1" dirty="0" smtClean="0">
                <a:solidFill>
                  <a:srgbClr val="7030A0"/>
                </a:solidFill>
                <a:latin typeface="Arial" panose="020B0604020202020204" pitchFamily="34" charset="0"/>
                <a:cs typeface="Arial" panose="020B0604020202020204" pitchFamily="34" charset="0"/>
              </a:rPr>
              <a:t>BDNF</a:t>
            </a:r>
            <a:r>
              <a:rPr lang="en-US" sz="2400" dirty="0" smtClean="0">
                <a:solidFill>
                  <a:srgbClr val="7030A0"/>
                </a:solidFill>
                <a:latin typeface="Arial" panose="020B0604020202020204" pitchFamily="34" charset="0"/>
                <a:cs typeface="Arial" panose="020B0604020202020204" pitchFamily="34" charset="0"/>
              </a:rPr>
              <a:t> (not DA) release, resulting in depression pathology</a:t>
            </a:r>
          </a:p>
        </p:txBody>
      </p:sp>
      <p:grpSp>
        <p:nvGrpSpPr>
          <p:cNvPr id="11" name="Group 10"/>
          <p:cNvGrpSpPr/>
          <p:nvPr/>
        </p:nvGrpSpPr>
        <p:grpSpPr>
          <a:xfrm>
            <a:off x="371880" y="3850907"/>
            <a:ext cx="3688232" cy="2230192"/>
            <a:chOff x="852785" y="4171948"/>
            <a:chExt cx="3688232" cy="2230192"/>
          </a:xfrm>
        </p:grpSpPr>
        <p:pic>
          <p:nvPicPr>
            <p:cNvPr id="13" name="Picture 12"/>
            <p:cNvPicPr>
              <a:picLocks noChangeAspect="1"/>
            </p:cNvPicPr>
            <p:nvPr/>
          </p:nvPicPr>
          <p:blipFill rotWithShape="1">
            <a:blip r:embed="rId3"/>
            <a:srcRect l="41483" t="65289" b="-1891"/>
            <a:stretch/>
          </p:blipFill>
          <p:spPr>
            <a:xfrm>
              <a:off x="1314450" y="4171949"/>
              <a:ext cx="3226567" cy="2230191"/>
            </a:xfrm>
            <a:prstGeom prst="rect">
              <a:avLst/>
            </a:prstGeom>
          </p:spPr>
        </p:pic>
        <p:sp>
          <p:nvSpPr>
            <p:cNvPr id="14" name="TextBox 13"/>
            <p:cNvSpPr txBox="1"/>
            <p:nvPr/>
          </p:nvSpPr>
          <p:spPr>
            <a:xfrm>
              <a:off x="852785" y="4171948"/>
              <a:ext cx="461665" cy="1849289"/>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DA Release (</a:t>
              </a:r>
              <a:r>
                <a:rPr lang="en-US" dirty="0" err="1" smtClean="0">
                  <a:latin typeface="Arial" panose="020B0604020202020204" pitchFamily="34" charset="0"/>
                  <a:cs typeface="Arial" panose="020B0604020202020204" pitchFamily="34" charset="0"/>
                </a:rPr>
                <a:t>uM</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4"/>
          <a:stretch>
            <a:fillRect/>
          </a:stretch>
        </p:blipFill>
        <p:spPr>
          <a:xfrm>
            <a:off x="3140138" y="3669470"/>
            <a:ext cx="1524132" cy="737680"/>
          </a:xfrm>
          <a:prstGeom prst="rect">
            <a:avLst/>
          </a:prstGeom>
        </p:spPr>
      </p:pic>
      <p:grpSp>
        <p:nvGrpSpPr>
          <p:cNvPr id="3" name="Group 2"/>
          <p:cNvGrpSpPr/>
          <p:nvPr/>
        </p:nvGrpSpPr>
        <p:grpSpPr>
          <a:xfrm>
            <a:off x="2809389" y="974861"/>
            <a:ext cx="1456861" cy="2221384"/>
            <a:chOff x="2809389" y="974861"/>
            <a:chExt cx="1456861" cy="2221384"/>
          </a:xfrm>
        </p:grpSpPr>
        <p:pic>
          <p:nvPicPr>
            <p:cNvPr id="10" name="Picture 9"/>
            <p:cNvPicPr>
              <a:picLocks noChangeAspect="1"/>
            </p:cNvPicPr>
            <p:nvPr/>
          </p:nvPicPr>
          <p:blipFill>
            <a:blip r:embed="rId5"/>
            <a:stretch>
              <a:fillRect/>
            </a:stretch>
          </p:blipFill>
          <p:spPr>
            <a:xfrm>
              <a:off x="2809389" y="1069509"/>
              <a:ext cx="1456861" cy="2126736"/>
            </a:xfrm>
            <a:prstGeom prst="rect">
              <a:avLst/>
            </a:prstGeom>
          </p:spPr>
        </p:pic>
        <p:sp>
          <p:nvSpPr>
            <p:cNvPr id="2" name="Rectangle 1"/>
            <p:cNvSpPr/>
            <p:nvPr/>
          </p:nvSpPr>
          <p:spPr>
            <a:xfrm>
              <a:off x="2809389" y="974861"/>
              <a:ext cx="206139" cy="397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15546" y="1002685"/>
            <a:ext cx="1995824" cy="2325304"/>
            <a:chOff x="415546" y="1002685"/>
            <a:chExt cx="1995824" cy="2325304"/>
          </a:xfrm>
        </p:grpSpPr>
        <p:pic>
          <p:nvPicPr>
            <p:cNvPr id="9" name="Picture 8"/>
            <p:cNvPicPr>
              <a:picLocks noChangeAspect="1"/>
            </p:cNvPicPr>
            <p:nvPr/>
          </p:nvPicPr>
          <p:blipFill rotWithShape="1">
            <a:blip r:embed="rId6"/>
            <a:srcRect l="48029"/>
            <a:stretch/>
          </p:blipFill>
          <p:spPr>
            <a:xfrm>
              <a:off x="455516" y="1201253"/>
              <a:ext cx="1955854" cy="2126736"/>
            </a:xfrm>
            <a:prstGeom prst="rect">
              <a:avLst/>
            </a:prstGeom>
          </p:spPr>
        </p:pic>
        <p:sp>
          <p:nvSpPr>
            <p:cNvPr id="17" name="Rectangle 16"/>
            <p:cNvSpPr/>
            <p:nvPr/>
          </p:nvSpPr>
          <p:spPr>
            <a:xfrm>
              <a:off x="415546" y="1002685"/>
              <a:ext cx="206139" cy="397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91895" y="1066588"/>
            <a:ext cx="498855"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4B</a:t>
            </a:r>
            <a:endParaRPr lang="en-US" sz="2000" dirty="0">
              <a:latin typeface="Arial" panose="020B0604020202020204" pitchFamily="34" charset="0"/>
              <a:cs typeface="Arial" panose="020B0604020202020204" pitchFamily="34" charset="0"/>
            </a:endParaRPr>
          </a:p>
        </p:txBody>
      </p:sp>
      <p:sp>
        <p:nvSpPr>
          <p:cNvPr id="19" name="TextBox 18"/>
          <p:cNvSpPr txBox="1"/>
          <p:nvPr/>
        </p:nvSpPr>
        <p:spPr>
          <a:xfrm>
            <a:off x="2353739" y="1037575"/>
            <a:ext cx="51328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4C</a:t>
            </a:r>
            <a:endParaRPr lang="en-US" sz="2000" dirty="0">
              <a:latin typeface="Arial" panose="020B0604020202020204" pitchFamily="34" charset="0"/>
              <a:cs typeface="Arial" panose="020B0604020202020204" pitchFamily="34" charset="0"/>
            </a:endParaRPr>
          </a:p>
        </p:txBody>
      </p:sp>
      <p:sp>
        <p:nvSpPr>
          <p:cNvPr id="20" name="TextBox 19"/>
          <p:cNvSpPr txBox="1"/>
          <p:nvPr/>
        </p:nvSpPr>
        <p:spPr>
          <a:xfrm>
            <a:off x="5333" y="3459370"/>
            <a:ext cx="51328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4D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893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09768F-DACE-43CF-90DE-AA8F55B1BDE6}" type="slidenum">
              <a:rPr lang="en-US" smtClean="0"/>
              <a:pPr/>
              <a:t>101</a:t>
            </a:fld>
            <a:endParaRPr lang="en-US" dirty="0"/>
          </a:p>
        </p:txBody>
      </p:sp>
      <p:sp>
        <p:nvSpPr>
          <p:cNvPr id="6" name="TextBox 5"/>
          <p:cNvSpPr txBox="1"/>
          <p:nvPr/>
        </p:nvSpPr>
        <p:spPr>
          <a:xfrm>
            <a:off x="118875" y="6361314"/>
            <a:ext cx="48461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Cunha, </a:t>
            </a:r>
            <a:r>
              <a:rPr lang="en-US" sz="1400" dirty="0" err="1" smtClean="0">
                <a:latin typeface="Arial" panose="020B0604020202020204" pitchFamily="34" charset="0"/>
                <a:cs typeface="Arial" panose="020B0604020202020204" pitchFamily="34" charset="0"/>
              </a:rPr>
              <a:t>Brambilla</a:t>
            </a:r>
            <a:r>
              <a:rPr lang="en-US" sz="1400" dirty="0" smtClean="0">
                <a:latin typeface="Arial" panose="020B0604020202020204" pitchFamily="34" charset="0"/>
                <a:cs typeface="Arial" panose="020B0604020202020204" pitchFamily="34" charset="0"/>
              </a:rPr>
              <a:t>, &amp; Thomas. (2010). </a:t>
            </a:r>
            <a:r>
              <a:rPr lang="en-US" sz="1400" i="1" dirty="0" smtClean="0">
                <a:latin typeface="Arial" panose="020B0604020202020204" pitchFamily="34" charset="0"/>
                <a:cs typeface="Arial" panose="020B0604020202020204" pitchFamily="34" charset="0"/>
              </a:rPr>
              <a:t>Front Mol. Neurosci</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grpSp>
        <p:nvGrpSpPr>
          <p:cNvPr id="3" name="Group 2"/>
          <p:cNvGrpSpPr/>
          <p:nvPr/>
        </p:nvGrpSpPr>
        <p:grpSpPr>
          <a:xfrm>
            <a:off x="542557" y="1142678"/>
            <a:ext cx="5415362" cy="4488873"/>
            <a:chOff x="3263126" y="1296785"/>
            <a:chExt cx="5415362" cy="4488873"/>
          </a:xfrm>
        </p:grpSpPr>
        <p:pic>
          <p:nvPicPr>
            <p:cNvPr id="10" name="Picture 9"/>
            <p:cNvPicPr>
              <a:picLocks noChangeAspect="1"/>
            </p:cNvPicPr>
            <p:nvPr/>
          </p:nvPicPr>
          <p:blipFill rotWithShape="1">
            <a:blip r:embed="rId3"/>
            <a:srcRect l="33341" t="1679" r="1804" b="1858"/>
            <a:stretch/>
          </p:blipFill>
          <p:spPr>
            <a:xfrm>
              <a:off x="3263126" y="1296785"/>
              <a:ext cx="5415362" cy="4488873"/>
            </a:xfrm>
            <a:prstGeom prst="rect">
              <a:avLst/>
            </a:prstGeom>
          </p:spPr>
        </p:pic>
        <p:sp>
          <p:nvSpPr>
            <p:cNvPr id="16" name="Oval 15"/>
            <p:cNvSpPr/>
            <p:nvPr/>
          </p:nvSpPr>
          <p:spPr>
            <a:xfrm>
              <a:off x="6750389" y="3960741"/>
              <a:ext cx="1036935" cy="7929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sp>
        <p:nvSpPr>
          <p:cNvPr id="12" name="TextBox 11"/>
          <p:cNvSpPr txBox="1"/>
          <p:nvPr/>
        </p:nvSpPr>
        <p:spPr>
          <a:xfrm>
            <a:off x="6221322" y="2041637"/>
            <a:ext cx="6048777" cy="3290131"/>
          </a:xfrm>
          <a:prstGeom prst="rect">
            <a:avLst/>
          </a:prstGeom>
          <a:noFill/>
        </p:spPr>
        <p:txBody>
          <a:bodyPr wrap="square">
            <a:spAutoFit/>
          </a:bodyPr>
          <a:lstStyle/>
          <a:p>
            <a:pPr>
              <a:lnSpc>
                <a:spcPct val="120000"/>
              </a:lnSpc>
              <a:spcBef>
                <a:spcPts val="600"/>
              </a:spcBef>
              <a:buClr>
                <a:srgbClr val="000000"/>
              </a:buClr>
              <a:buSzPct val="45000"/>
              <a:defRPr/>
            </a:pPr>
            <a:r>
              <a:rPr lang="en-US" b="1" dirty="0" smtClean="0">
                <a:solidFill>
                  <a:srgbClr val="7030A0"/>
                </a:solidFill>
                <a:latin typeface="Arial" panose="020B0604020202020204" pitchFamily="34" charset="0"/>
                <a:cs typeface="Arial" panose="020B0604020202020204" pitchFamily="34" charset="0"/>
              </a:rPr>
              <a:t>BDNF promotes dendritic spine growth VIA </a:t>
            </a:r>
            <a:r>
              <a:rPr lang="en-US" b="1" dirty="0" err="1" smtClean="0">
                <a:solidFill>
                  <a:srgbClr val="7030A0"/>
                </a:solidFill>
                <a:latin typeface="Arial" panose="020B0604020202020204" pitchFamily="34" charset="0"/>
                <a:cs typeface="Arial" panose="020B0604020202020204" pitchFamily="34" charset="0"/>
              </a:rPr>
              <a:t>pERK</a:t>
            </a:r>
            <a:endParaRPr lang="en-US" b="1" dirty="0" smtClean="0">
              <a:solidFill>
                <a:srgbClr val="7030A0"/>
              </a:solidFill>
              <a:latin typeface="Arial" panose="020B0604020202020204" pitchFamily="34" charset="0"/>
              <a:cs typeface="Arial" panose="020B0604020202020204" pitchFamily="34" charset="0"/>
            </a:endParaRPr>
          </a:p>
          <a:p>
            <a:pPr marL="311079"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Chronic stress increases BDNF in NAc</a:t>
            </a:r>
          </a:p>
          <a:p>
            <a:pPr marL="311079" indent="-311079">
              <a:lnSpc>
                <a:spcPct val="120000"/>
              </a:lnSpc>
              <a:spcBef>
                <a:spcPts val="600"/>
              </a:spcBef>
              <a:buClr>
                <a:srgbClr val="000000"/>
              </a:buClr>
              <a:buSzPct val="45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311079"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Stress </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Cort</a:t>
            </a:r>
            <a:r>
              <a:rPr lang="en-US" dirty="0" smtClean="0">
                <a:latin typeface="Arial" panose="020B0604020202020204" pitchFamily="34" charset="0"/>
                <a:cs typeface="Arial" panose="020B0604020202020204" pitchFamily="34" charset="0"/>
              </a:rPr>
              <a:t>, CRF </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BDNF transcription </a:t>
            </a:r>
            <a:r>
              <a:rPr lang="el-GR" dirty="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a:lnSpc>
                <a:spcPct val="120000"/>
              </a:lnSpc>
              <a:spcBef>
                <a:spcPts val="600"/>
              </a:spcBef>
              <a:buClr>
                <a:srgbClr val="000000"/>
              </a:buClr>
              <a:buSzPct val="45000"/>
              <a:defRPr/>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NAc BDNF</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pERK</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spine density</a:t>
            </a:r>
          </a:p>
          <a:p>
            <a:pPr marL="311079" indent="-311079">
              <a:lnSpc>
                <a:spcPct val="120000"/>
              </a:lnSpc>
              <a:spcBef>
                <a:spcPts val="600"/>
              </a:spcBef>
              <a:buClr>
                <a:srgbClr val="000000"/>
              </a:buClr>
              <a:buSzPct val="45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311079" indent="-311079">
              <a:lnSpc>
                <a:spcPct val="120000"/>
              </a:lnSpc>
              <a:spcBef>
                <a:spcPts val="600"/>
              </a:spcBef>
              <a:buClr>
                <a:srgbClr val="000000"/>
              </a:buClr>
              <a:buSzPct val="45000"/>
              <a:buFont typeface="Arial" panose="020B0604020202020204" pitchFamily="34" charset="0"/>
              <a:buChar char="•"/>
              <a:defRPr/>
            </a:pPr>
            <a:r>
              <a:rPr lang="en-US" b="1" dirty="0" smtClean="0">
                <a:solidFill>
                  <a:srgbClr val="002060"/>
                </a:solidFill>
                <a:latin typeface="Arial" panose="020B0604020202020204" pitchFamily="34" charset="0"/>
                <a:cs typeface="Arial" panose="020B0604020202020204" pitchFamily="34" charset="0"/>
              </a:rPr>
              <a:t>GR</a:t>
            </a:r>
            <a:r>
              <a:rPr lang="en-US" dirty="0" smtClean="0">
                <a:latin typeface="Arial" panose="020B0604020202020204" pitchFamily="34" charset="0"/>
                <a:cs typeface="Arial" panose="020B0604020202020204" pitchFamily="34" charset="0"/>
              </a:rPr>
              <a:t> controls BDNF expression </a:t>
            </a:r>
            <a:r>
              <a:rPr lang="en-US" sz="1600" dirty="0" smtClean="0">
                <a:latin typeface="Arial" panose="020B0604020202020204" pitchFamily="34" charset="0"/>
                <a:cs typeface="Arial" panose="020B0604020202020204" pitchFamily="34" charset="0"/>
              </a:rPr>
              <a:t>(Suri &amp; Vaidya 2013)</a:t>
            </a:r>
          </a:p>
          <a:p>
            <a:pPr marL="768279" lvl="1"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GR activation can alter ERK signaling</a:t>
            </a:r>
          </a:p>
        </p:txBody>
      </p:sp>
      <p:sp>
        <p:nvSpPr>
          <p:cNvPr id="13" name="TextBox 12"/>
          <p:cNvSpPr txBox="1"/>
          <p:nvPr/>
        </p:nvSpPr>
        <p:spPr>
          <a:xfrm>
            <a:off x="6221322" y="6361314"/>
            <a:ext cx="5611921"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Bennett &amp; </a:t>
            </a:r>
            <a:r>
              <a:rPr lang="en-US" sz="1400" dirty="0" err="1" smtClean="0">
                <a:latin typeface="Arial" panose="020B0604020202020204" pitchFamily="34" charset="0"/>
                <a:cs typeface="Arial" panose="020B0604020202020204" pitchFamily="34" charset="0"/>
              </a:rPr>
              <a:t>Lagopoulos</a:t>
            </a:r>
            <a:r>
              <a:rPr lang="en-US" sz="1400" dirty="0" smtClean="0">
                <a:latin typeface="Arial" panose="020B0604020202020204" pitchFamily="34" charset="0"/>
                <a:cs typeface="Arial" panose="020B0604020202020204" pitchFamily="34" charset="0"/>
              </a:rPr>
              <a:t>. (2014). </a:t>
            </a:r>
            <a:r>
              <a:rPr lang="en-US" sz="1400" i="1" dirty="0" smtClean="0">
                <a:latin typeface="Arial" panose="020B0604020202020204" pitchFamily="34" charset="0"/>
                <a:cs typeface="Arial" panose="020B0604020202020204" pitchFamily="34" charset="0"/>
              </a:rPr>
              <a:t>Progress in Neurobiology 112: 80-99</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11" name="Rectangle 10"/>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Exp5: Assess cell-type specificity of CSDS on BDNF-TrkB Signaling (</a:t>
            </a:r>
            <a:r>
              <a:rPr lang="en-US" sz="2800" dirty="0" err="1" smtClean="0">
                <a:solidFill>
                  <a:schemeClr val="accent5">
                    <a:lumMod val="50000"/>
                  </a:schemeClr>
                </a:solidFill>
                <a:latin typeface="Arial" panose="020B0604020202020204" pitchFamily="34" charset="0"/>
                <a:cs typeface="Arial" panose="020B0604020202020204" pitchFamily="34" charset="0"/>
              </a:rPr>
              <a:t>pERK</a:t>
            </a:r>
            <a:r>
              <a:rPr lang="en-US" sz="2800" dirty="0" smtClean="0">
                <a:solidFill>
                  <a:schemeClr val="accent5">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036857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69499"/>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Krishnan 2007: Increased BDNF Signaling in Vulnerable Mice</a:t>
            </a:r>
          </a:p>
        </p:txBody>
      </p:sp>
      <p:sp>
        <p:nvSpPr>
          <p:cNvPr id="9" name="TextBox 8"/>
          <p:cNvSpPr txBox="1"/>
          <p:nvPr/>
        </p:nvSpPr>
        <p:spPr>
          <a:xfrm>
            <a:off x="0" y="5242401"/>
            <a:ext cx="12028541" cy="1000274"/>
          </a:xfrm>
          <a:prstGeom prst="rect">
            <a:avLst/>
          </a:prstGeom>
          <a:noFill/>
        </p:spPr>
        <p:txBody>
          <a:bodyPr wrap="square" rtlCol="0">
            <a:spAutoFit/>
          </a:bodyPr>
          <a:lstStyle/>
          <a:p>
            <a:pPr algn="ctr">
              <a:lnSpc>
                <a:spcPct val="150000"/>
              </a:lnSpc>
            </a:pPr>
            <a:r>
              <a:rPr lang="en-US" b="1" dirty="0" smtClean="0">
                <a:solidFill>
                  <a:srgbClr val="7030A0"/>
                </a:solidFill>
                <a:latin typeface="Arial" panose="020B0604020202020204" pitchFamily="34" charset="0"/>
                <a:cs typeface="Arial" panose="020B0604020202020204" pitchFamily="34" charset="0"/>
              </a:rPr>
              <a:t>‘Trend </a:t>
            </a:r>
            <a:r>
              <a:rPr lang="en-US" b="1" dirty="0">
                <a:solidFill>
                  <a:srgbClr val="7030A0"/>
                </a:solidFill>
                <a:latin typeface="Arial" panose="020B0604020202020204" pitchFamily="34" charset="0"/>
                <a:cs typeface="Arial" panose="020B0604020202020204" pitchFamily="34" charset="0"/>
              </a:rPr>
              <a:t>for ↑ </a:t>
            </a:r>
            <a:r>
              <a:rPr lang="en-US" b="1" dirty="0" err="1" smtClean="0">
                <a:solidFill>
                  <a:srgbClr val="7030A0"/>
                </a:solidFill>
                <a:latin typeface="Arial" panose="020B0604020202020204" pitchFamily="34" charset="0"/>
                <a:cs typeface="Arial" panose="020B0604020202020204" pitchFamily="34" charset="0"/>
              </a:rPr>
              <a:t>pERK</a:t>
            </a:r>
            <a:r>
              <a:rPr lang="en-US" b="1" dirty="0" smtClean="0">
                <a:solidFill>
                  <a:srgbClr val="7030A0"/>
                </a:solidFill>
                <a:latin typeface="Arial" panose="020B0604020202020204" pitchFamily="34" charset="0"/>
                <a:cs typeface="Arial" panose="020B0604020202020204" pitchFamily="34" charset="0"/>
              </a:rPr>
              <a:t> in Unsusceptible mice: ERK activation could stem partly from non-neurotrophic pathways’</a:t>
            </a:r>
            <a:r>
              <a:rPr lang="en-US" sz="1600" b="1" dirty="0" smtClean="0">
                <a:latin typeface="Arial" panose="020B0604020202020204" pitchFamily="34" charset="0"/>
                <a:cs typeface="Arial" panose="020B0604020202020204" pitchFamily="34" charset="0"/>
              </a:rPr>
              <a:t> </a:t>
            </a:r>
          </a:p>
          <a:p>
            <a:pPr algn="ctr">
              <a:lnSpc>
                <a:spcPct val="150000"/>
              </a:lnSpc>
              <a:spcBef>
                <a:spcPts val="600"/>
              </a:spcBef>
              <a:spcAft>
                <a:spcPts val="600"/>
              </a:spcAf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pERK</a:t>
            </a:r>
            <a:r>
              <a:rPr lang="en-US" dirty="0">
                <a:latin typeface="Arial" panose="020B0604020202020204" pitchFamily="34" charset="0"/>
                <a:cs typeface="Arial" panose="020B0604020202020204" pitchFamily="34" charset="0"/>
              </a:rPr>
              <a:t>: ↑ spine </a:t>
            </a:r>
            <a:r>
              <a:rPr lang="en-US" dirty="0" smtClean="0">
                <a:latin typeface="Arial" panose="020B0604020202020204" pitchFamily="34" charset="0"/>
                <a:cs typeface="Arial" panose="020B0604020202020204" pitchFamily="34" charset="0"/>
              </a:rPr>
              <a:t>density 		● GR </a:t>
            </a:r>
            <a:r>
              <a:rPr lang="en-US" dirty="0">
                <a:latin typeface="Arial" panose="020B0604020202020204" pitchFamily="34" charset="0"/>
                <a:cs typeface="Arial" panose="020B0604020202020204" pitchFamily="34" charset="0"/>
              </a:rPr>
              <a:t>activation alters ERK </a:t>
            </a:r>
            <a:r>
              <a:rPr lang="en-US" dirty="0" smtClean="0">
                <a:latin typeface="Arial" panose="020B0604020202020204" pitchFamily="34" charset="0"/>
                <a:cs typeface="Arial" panose="020B0604020202020204" pitchFamily="34" charset="0"/>
              </a:rPr>
              <a:t>signaling</a:t>
            </a:r>
            <a:endParaRPr lang="en-US"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a:srcRect l="4762" t="28766" r="7158" b="35486"/>
          <a:stretch/>
        </p:blipFill>
        <p:spPr>
          <a:xfrm>
            <a:off x="4860826" y="1514997"/>
            <a:ext cx="7167716" cy="3653942"/>
          </a:xfrm>
          <a:prstGeom prst="rect">
            <a:avLst/>
          </a:prstGeom>
        </p:spPr>
      </p:pic>
      <p:grpSp>
        <p:nvGrpSpPr>
          <p:cNvPr id="7" name="Group 6"/>
          <p:cNvGrpSpPr/>
          <p:nvPr/>
        </p:nvGrpSpPr>
        <p:grpSpPr>
          <a:xfrm>
            <a:off x="466530" y="1673005"/>
            <a:ext cx="3835909" cy="3179641"/>
            <a:chOff x="3313003" y="1296785"/>
            <a:chExt cx="5415362" cy="4488873"/>
          </a:xfrm>
        </p:grpSpPr>
        <p:grpSp>
          <p:nvGrpSpPr>
            <p:cNvPr id="8" name="Group 7"/>
            <p:cNvGrpSpPr/>
            <p:nvPr/>
          </p:nvGrpSpPr>
          <p:grpSpPr>
            <a:xfrm>
              <a:off x="3313003" y="1296785"/>
              <a:ext cx="5415362" cy="4488873"/>
              <a:chOff x="3313003" y="1296785"/>
              <a:chExt cx="5415362" cy="4488873"/>
            </a:xfrm>
          </p:grpSpPr>
          <p:grpSp>
            <p:nvGrpSpPr>
              <p:cNvPr id="11" name="Group 10"/>
              <p:cNvGrpSpPr/>
              <p:nvPr/>
            </p:nvGrpSpPr>
            <p:grpSpPr>
              <a:xfrm>
                <a:off x="3313003" y="1296785"/>
                <a:ext cx="5415362" cy="4488873"/>
                <a:chOff x="3263126" y="1296785"/>
                <a:chExt cx="5415362" cy="4488873"/>
              </a:xfrm>
            </p:grpSpPr>
            <p:pic>
              <p:nvPicPr>
                <p:cNvPr id="14" name="Picture 13"/>
                <p:cNvPicPr>
                  <a:picLocks noChangeAspect="1"/>
                </p:cNvPicPr>
                <p:nvPr/>
              </p:nvPicPr>
              <p:blipFill rotWithShape="1">
                <a:blip r:embed="rId4"/>
                <a:srcRect l="33341" t="1679" r="1804" b="1858"/>
                <a:stretch/>
              </p:blipFill>
              <p:spPr>
                <a:xfrm>
                  <a:off x="3263126" y="1296785"/>
                  <a:ext cx="5415362" cy="4488873"/>
                </a:xfrm>
                <a:prstGeom prst="rect">
                  <a:avLst/>
                </a:prstGeom>
              </p:spPr>
            </p:pic>
            <p:sp>
              <p:nvSpPr>
                <p:cNvPr id="15" name="Oval 14"/>
                <p:cNvSpPr/>
                <p:nvPr/>
              </p:nvSpPr>
              <p:spPr>
                <a:xfrm>
                  <a:off x="6750389" y="3960741"/>
                  <a:ext cx="1036935" cy="792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5385889" y="3799306"/>
                <a:ext cx="745162" cy="569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6844690" y="4710891"/>
              <a:ext cx="695684" cy="5319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18875" y="6469499"/>
            <a:ext cx="48461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Cunha, </a:t>
            </a:r>
            <a:r>
              <a:rPr lang="en-US" sz="1400" dirty="0" err="1" smtClean="0">
                <a:latin typeface="Arial" panose="020B0604020202020204" pitchFamily="34" charset="0"/>
                <a:cs typeface="Arial" panose="020B0604020202020204" pitchFamily="34" charset="0"/>
              </a:rPr>
              <a:t>Brambilla</a:t>
            </a:r>
            <a:r>
              <a:rPr lang="en-US" sz="1400" dirty="0" smtClean="0">
                <a:latin typeface="Arial" panose="020B0604020202020204" pitchFamily="34" charset="0"/>
                <a:cs typeface="Arial" panose="020B0604020202020204" pitchFamily="34" charset="0"/>
              </a:rPr>
              <a:t>, &amp; Thomas. (2010). </a:t>
            </a:r>
            <a:r>
              <a:rPr lang="en-US" sz="1400" i="1" dirty="0" smtClean="0">
                <a:latin typeface="Arial" panose="020B0604020202020204" pitchFamily="34" charset="0"/>
                <a:cs typeface="Arial" panose="020B0604020202020204" pitchFamily="34" charset="0"/>
              </a:rPr>
              <a:t>Front Mol. Neurosci</a:t>
            </a:r>
            <a:r>
              <a:rPr lang="en-US" sz="1400" dirty="0">
                <a:latin typeface="Arial" panose="020B0604020202020204" pitchFamily="34" charset="0"/>
                <a:cs typeface="Arial" panose="020B0604020202020204" pitchFamily="34" charset="0"/>
              </a:rPr>
              <a:t>.</a:t>
            </a:r>
          </a:p>
        </p:txBody>
      </p:sp>
      <p:sp>
        <p:nvSpPr>
          <p:cNvPr id="17" name="TextBox 16"/>
          <p:cNvSpPr txBox="1"/>
          <p:nvPr/>
        </p:nvSpPr>
        <p:spPr>
          <a:xfrm>
            <a:off x="4416474" y="1308071"/>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C</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13553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Exp5: Does CSDS alter BDNF-TrkB Signaling (</a:t>
            </a:r>
            <a:r>
              <a:rPr lang="en-US" sz="2800" dirty="0" err="1" smtClean="0">
                <a:solidFill>
                  <a:schemeClr val="accent5">
                    <a:lumMod val="50000"/>
                  </a:schemeClr>
                </a:solidFill>
                <a:latin typeface="Arial" panose="020B0604020202020204" pitchFamily="34" charset="0"/>
                <a:cs typeface="Arial" panose="020B0604020202020204" pitchFamily="34" charset="0"/>
              </a:rPr>
              <a:t>pERK</a:t>
            </a:r>
            <a:r>
              <a:rPr lang="en-US" sz="2800" dirty="0" smtClean="0">
                <a:solidFill>
                  <a:schemeClr val="accent5">
                    <a:lumMod val="50000"/>
                  </a:schemeClr>
                </a:solidFill>
                <a:latin typeface="Arial" panose="020B0604020202020204" pitchFamily="34" charset="0"/>
                <a:cs typeface="Arial" panose="020B0604020202020204" pitchFamily="34" charset="0"/>
              </a:rPr>
              <a:t>) in D1 vs D2 MSNs?</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422294" y="1296574"/>
            <a:ext cx="5239879" cy="5341462"/>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i="1" dirty="0" smtClean="0">
                <a:solidFill>
                  <a:srgbClr val="002060"/>
                </a:solidFill>
                <a:latin typeface="Arial" panose="020B0604020202020204" pitchFamily="34" charset="0"/>
                <a:cs typeface="Arial" panose="020B0604020202020204" pitchFamily="34" charset="0"/>
              </a:rPr>
              <a:t>Drd2</a:t>
            </a:r>
            <a:r>
              <a:rPr lang="en-US" b="1" dirty="0" smtClean="0">
                <a:solidFill>
                  <a:srgbClr val="002060"/>
                </a:solidFill>
                <a:latin typeface="Arial" panose="020B0604020202020204" pitchFamily="34" charset="0"/>
                <a:cs typeface="Arial" panose="020B0604020202020204" pitchFamily="34" charset="0"/>
              </a:rPr>
              <a:t> (D2)-GFP mice (8-12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Bacterial artificial chromosome selectively expresses GFP in </a:t>
            </a:r>
            <a:r>
              <a:rPr lang="en-US" b="1" i="1" dirty="0" smtClean="0">
                <a:solidFill>
                  <a:srgbClr val="7030A0"/>
                </a:solidFill>
                <a:latin typeface="Arial" panose="020B0604020202020204" pitchFamily="34" charset="0"/>
                <a:cs typeface="Arial" panose="020B0604020202020204" pitchFamily="34" charset="0"/>
              </a:rPr>
              <a:t>D2-type</a:t>
            </a:r>
            <a:r>
              <a:rPr lang="en-US" dirty="0" smtClean="0">
                <a:solidFill>
                  <a:srgbClr val="002060"/>
                </a:solidFill>
                <a:latin typeface="Arial" panose="020B0604020202020204" pitchFamily="34" charset="0"/>
                <a:cs typeface="Arial" panose="020B0604020202020204" pitchFamily="34" charset="0"/>
              </a:rPr>
              <a:t> MSNs</a:t>
            </a:r>
          </a:p>
          <a:p>
            <a:pPr marL="800100" lvl="1" indent="-342900">
              <a:lnSpc>
                <a:spcPct val="110000"/>
              </a:lnSpc>
              <a:spcBef>
                <a:spcPts val="600"/>
              </a:spcBef>
              <a:buFont typeface="Arial" panose="020B0604020202020204" pitchFamily="34" charset="0"/>
              <a:buChar char="•"/>
            </a:pPr>
            <a:endParaRPr lang="en-US" sz="900"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CSDS (5m x 10d):</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No stimulation</a:t>
            </a: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Social Interaction Test </a:t>
            </a:r>
            <a:r>
              <a:rPr lang="en-US" dirty="0" smtClean="0">
                <a:solidFill>
                  <a:srgbClr val="002060"/>
                </a:solidFill>
                <a:latin typeface="Arial" panose="020B0604020202020204" pitchFamily="34" charset="0"/>
                <a:cs typeface="Arial" panose="020B0604020202020204" pitchFamily="34" charset="0"/>
              </a:rPr>
              <a:t>(d11):</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Vulnerable &amp; Resilient Populations</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Vulnerable: SI Ratio &lt; 100%</a:t>
            </a:r>
          </a:p>
          <a:p>
            <a:pPr marL="800100" lvl="1" indent="-342900">
              <a:lnSpc>
                <a:spcPct val="110000"/>
              </a:lnSpc>
              <a:spcBef>
                <a:spcPts val="600"/>
              </a:spcBef>
              <a:buFont typeface="Arial" panose="020B0604020202020204" pitchFamily="34" charset="0"/>
              <a:buChar char="•"/>
            </a:pPr>
            <a:endParaRPr lang="en-US" sz="900"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000" b="1" dirty="0" smtClean="0">
                <a:solidFill>
                  <a:srgbClr val="7030A0"/>
                </a:solidFill>
                <a:latin typeface="Arial" panose="020B0604020202020204" pitchFamily="34" charset="0"/>
                <a:cs typeface="Arial" panose="020B0604020202020204" pitchFamily="34" charset="0"/>
              </a:rPr>
              <a:t>Immunohistochemistry (</a:t>
            </a:r>
            <a:r>
              <a:rPr lang="en-US" sz="2000" b="1" dirty="0" err="1" smtClean="0">
                <a:solidFill>
                  <a:srgbClr val="7030A0"/>
                </a:solidFill>
                <a:latin typeface="Arial" panose="020B0604020202020204" pitchFamily="34" charset="0"/>
                <a:cs typeface="Arial" panose="020B0604020202020204" pitchFamily="34" charset="0"/>
              </a:rPr>
              <a:t>NAcS</a:t>
            </a:r>
            <a:r>
              <a:rPr lang="en-US" sz="2000" b="1" dirty="0" smtClean="0">
                <a:solidFill>
                  <a:srgbClr val="7030A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 + GFP double-labeling</a:t>
            </a:r>
          </a:p>
          <a:p>
            <a:pPr marL="800100" lvl="1"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Identifies </a:t>
            </a: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 in D2-like MSNs</a:t>
            </a:r>
          </a:p>
          <a:p>
            <a:pPr marL="800100" lvl="1" indent="-342900">
              <a:lnSpc>
                <a:spcPct val="110000"/>
              </a:lnSpc>
              <a:spcBef>
                <a:spcPts val="600"/>
              </a:spcBef>
              <a:buFont typeface="Arial" panose="020B0604020202020204" pitchFamily="34" charset="0"/>
              <a:buChar char="•"/>
            </a:pPr>
            <a:endParaRPr lang="en-US" sz="2000" dirty="0" smtClean="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5849479" y="4774288"/>
            <a:ext cx="6075821" cy="1323439"/>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(Fig 5A)</a:t>
            </a:r>
            <a:r>
              <a:rPr lang="en-US" sz="1600" dirty="0" smtClean="0">
                <a:latin typeface="Arial" panose="020B0604020202020204" pitchFamily="34" charset="0"/>
                <a:cs typeface="Arial" panose="020B0604020202020204" pitchFamily="34" charset="0"/>
              </a:rPr>
              <a:t> SI Testing: CSDS induces social avoidance in vulnerable but not resilient Drd2-GFP mice (p&lt;0.001, n=4)</a:t>
            </a:r>
            <a:endParaRPr lang="en-US" sz="1600" b="1" dirty="0" smtClean="0">
              <a:solidFill>
                <a:srgbClr val="002060"/>
              </a:solidFill>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(Fig 5D) </a:t>
            </a:r>
            <a:r>
              <a:rPr lang="en-US" sz="1600" dirty="0" smtClean="0">
                <a:latin typeface="Arial" panose="020B0604020202020204" pitchFamily="34" charset="0"/>
                <a:cs typeface="Arial" panose="020B0604020202020204" pitchFamily="34" charset="0"/>
              </a:rPr>
              <a:t>Rep confocal images showing </a:t>
            </a:r>
            <a:r>
              <a:rPr lang="en-US" sz="1600" b="1" dirty="0" err="1" smtClean="0">
                <a:solidFill>
                  <a:srgbClr val="C00000"/>
                </a:solidFill>
                <a:latin typeface="Arial" panose="020B0604020202020204" pitchFamily="34" charset="0"/>
                <a:cs typeface="Arial" panose="020B0604020202020204" pitchFamily="34" charset="0"/>
              </a:rPr>
              <a:t>pERK</a:t>
            </a:r>
            <a:r>
              <a:rPr lang="en-US" sz="1600" b="1" dirty="0" smtClean="0">
                <a:solidFill>
                  <a:srgbClr val="C00000"/>
                </a:solidFill>
                <a:latin typeface="Arial" panose="020B0604020202020204" pitchFamily="34" charset="0"/>
                <a:cs typeface="Arial" panose="020B0604020202020204" pitchFamily="34" charset="0"/>
              </a:rPr>
              <a:t>-positive cells (red)</a:t>
            </a:r>
            <a:r>
              <a:rPr lang="en-US" sz="1600" dirty="0" smtClean="0">
                <a:latin typeface="Arial" panose="020B0604020202020204" pitchFamily="34" charset="0"/>
                <a:cs typeface="Arial" panose="020B0604020202020204" pitchFamily="34" charset="0"/>
              </a:rPr>
              <a:t> and </a:t>
            </a:r>
            <a:r>
              <a:rPr lang="en-US" sz="1600" b="1" dirty="0" smtClean="0">
                <a:solidFill>
                  <a:srgbClr val="00B050"/>
                </a:solidFill>
                <a:latin typeface="Arial" panose="020B0604020202020204" pitchFamily="34" charset="0"/>
                <a:cs typeface="Arial" panose="020B0604020202020204" pitchFamily="34" charset="0"/>
              </a:rPr>
              <a:t>D2-GFP-positive neurons (green) </a:t>
            </a:r>
            <a:r>
              <a:rPr lang="en-US" sz="1600" dirty="0" smtClean="0">
                <a:latin typeface="Arial" panose="020B0604020202020204" pitchFamily="34" charset="0"/>
                <a:cs typeface="Arial" panose="020B0604020202020204" pitchFamily="34" charset="0"/>
              </a:rPr>
              <a:t>in NAc shell. </a:t>
            </a:r>
          </a:p>
          <a:p>
            <a:r>
              <a:rPr lang="en-US" sz="1600" dirty="0" smtClean="0">
                <a:latin typeface="Arial" panose="020B0604020202020204" pitchFamily="34" charset="0"/>
                <a:cs typeface="Arial" panose="020B0604020202020204" pitchFamily="34" charset="0"/>
              </a:rPr>
              <a:t>Scale bar = 100uM.</a:t>
            </a: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90956" y="1700557"/>
            <a:ext cx="1971944" cy="2574934"/>
          </a:xfrm>
          <a:prstGeom prst="rect">
            <a:avLst/>
          </a:prstGeom>
        </p:spPr>
      </p:pic>
      <p:pic>
        <p:nvPicPr>
          <p:cNvPr id="8" name="Picture 7"/>
          <p:cNvPicPr>
            <a:picLocks noChangeAspect="1"/>
          </p:cNvPicPr>
          <p:nvPr/>
        </p:nvPicPr>
        <p:blipFill>
          <a:blip r:embed="rId5"/>
          <a:stretch>
            <a:fillRect/>
          </a:stretch>
        </p:blipFill>
        <p:spPr>
          <a:xfrm>
            <a:off x="8520283" y="1520816"/>
            <a:ext cx="2147717" cy="2652062"/>
          </a:xfrm>
          <a:prstGeom prst="rect">
            <a:avLst/>
          </a:prstGeom>
        </p:spPr>
      </p:pic>
      <p:sp>
        <p:nvSpPr>
          <p:cNvPr id="10" name="Rectangle 9"/>
          <p:cNvSpPr/>
          <p:nvPr/>
        </p:nvSpPr>
        <p:spPr>
          <a:xfrm>
            <a:off x="-8020" y="506821"/>
            <a:ext cx="12192000" cy="523220"/>
          </a:xfrm>
          <a:prstGeom prst="rect">
            <a:avLst/>
          </a:prstGeom>
          <a:solidFill>
            <a:schemeClr val="bg1"/>
          </a:solidFill>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Exp5: Does CSDS </a:t>
            </a:r>
            <a:r>
              <a:rPr lang="el-GR" sz="2800" dirty="0">
                <a:solidFill>
                  <a:schemeClr val="accent5">
                    <a:lumMod val="50000"/>
                  </a:schemeClr>
                </a:solidFill>
                <a:latin typeface="Arial" panose="020B0604020202020204" pitchFamily="34" charset="0"/>
                <a:cs typeface="Arial" panose="020B0604020202020204" pitchFamily="34" charset="0"/>
              </a:rPr>
              <a:t>Δ</a:t>
            </a:r>
            <a:r>
              <a:rPr lang="en-US" sz="2800" dirty="0" smtClean="0">
                <a:solidFill>
                  <a:schemeClr val="accent5">
                    <a:lumMod val="50000"/>
                  </a:schemeClr>
                </a:solidFill>
                <a:latin typeface="Arial" panose="020B0604020202020204" pitchFamily="34" charset="0"/>
                <a:cs typeface="Arial" panose="020B0604020202020204" pitchFamily="34" charset="0"/>
              </a:rPr>
              <a:t> BDNF Signaling in D1 or D2 MSNs to </a:t>
            </a:r>
            <a:r>
              <a:rPr lang="el-GR" sz="2800" dirty="0" smtClean="0">
                <a:solidFill>
                  <a:schemeClr val="accent5">
                    <a:lumMod val="50000"/>
                  </a:schemeClr>
                </a:solidFill>
                <a:latin typeface="Arial" panose="020B0604020202020204" pitchFamily="34" charset="0"/>
                <a:cs typeface="Arial" panose="020B0604020202020204" pitchFamily="34" charset="0"/>
              </a:rPr>
              <a:t>Δ</a:t>
            </a:r>
            <a:r>
              <a:rPr lang="en-US" sz="2800" dirty="0" smtClean="0">
                <a:solidFill>
                  <a:schemeClr val="accent5">
                    <a:lumMod val="50000"/>
                  </a:schemeClr>
                </a:solidFill>
                <a:latin typeface="Arial" panose="020B0604020202020204" pitchFamily="34" charset="0"/>
                <a:cs typeface="Arial" panose="020B0604020202020204" pitchFamily="34" charset="0"/>
              </a:rPr>
              <a:t> behavior?</a:t>
            </a:r>
          </a:p>
        </p:txBody>
      </p:sp>
    </p:spTree>
    <p:extLst>
      <p:ext uri="{BB962C8B-B14F-4D97-AF65-F5344CB8AC3E}">
        <p14:creationId xmlns:p14="http://schemas.microsoft.com/office/powerpoint/2010/main" val="30146774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422294" y="1296574"/>
            <a:ext cx="5239879" cy="5341462"/>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i="1" dirty="0" smtClean="0">
                <a:solidFill>
                  <a:srgbClr val="002060"/>
                </a:solidFill>
                <a:latin typeface="Arial" panose="020B0604020202020204" pitchFamily="34" charset="0"/>
                <a:cs typeface="Arial" panose="020B0604020202020204" pitchFamily="34" charset="0"/>
              </a:rPr>
              <a:t>Drd2</a:t>
            </a:r>
            <a:r>
              <a:rPr lang="en-US" b="1" dirty="0" smtClean="0">
                <a:solidFill>
                  <a:srgbClr val="002060"/>
                </a:solidFill>
                <a:latin typeface="Arial" panose="020B0604020202020204" pitchFamily="34" charset="0"/>
                <a:cs typeface="Arial" panose="020B0604020202020204" pitchFamily="34" charset="0"/>
              </a:rPr>
              <a:t> (D2)-GFP mice (8-12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Bacterial artificial chromosome selectively expresses GFP in </a:t>
            </a:r>
            <a:r>
              <a:rPr lang="en-US" b="1" i="1" dirty="0" smtClean="0">
                <a:solidFill>
                  <a:srgbClr val="7030A0"/>
                </a:solidFill>
                <a:latin typeface="Arial" panose="020B0604020202020204" pitchFamily="34" charset="0"/>
                <a:cs typeface="Arial" panose="020B0604020202020204" pitchFamily="34" charset="0"/>
              </a:rPr>
              <a:t>D2-type</a:t>
            </a:r>
            <a:r>
              <a:rPr lang="en-US" dirty="0" smtClean="0">
                <a:solidFill>
                  <a:srgbClr val="002060"/>
                </a:solidFill>
                <a:latin typeface="Arial" panose="020B0604020202020204" pitchFamily="34" charset="0"/>
                <a:cs typeface="Arial" panose="020B0604020202020204" pitchFamily="34" charset="0"/>
              </a:rPr>
              <a:t> MSNs</a:t>
            </a:r>
          </a:p>
          <a:p>
            <a:pPr marL="800100" lvl="1" indent="-342900">
              <a:lnSpc>
                <a:spcPct val="110000"/>
              </a:lnSpc>
              <a:spcBef>
                <a:spcPts val="600"/>
              </a:spcBef>
              <a:buFont typeface="Arial" panose="020B0604020202020204" pitchFamily="34" charset="0"/>
              <a:buChar char="•"/>
            </a:pPr>
            <a:endParaRPr lang="en-US" sz="900"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CSDS (5m x 10d):</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No stimulation</a:t>
            </a: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Social Interaction Test </a:t>
            </a:r>
            <a:r>
              <a:rPr lang="en-US" dirty="0" smtClean="0">
                <a:solidFill>
                  <a:srgbClr val="002060"/>
                </a:solidFill>
                <a:latin typeface="Arial" panose="020B0604020202020204" pitchFamily="34" charset="0"/>
                <a:cs typeface="Arial" panose="020B0604020202020204" pitchFamily="34" charset="0"/>
              </a:rPr>
              <a:t>(d11):</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Vulnerable &amp; Resilient Populations</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Vulnerable: SI Ratio &lt; 100%</a:t>
            </a:r>
          </a:p>
          <a:p>
            <a:pPr marL="800100" lvl="1" indent="-342900">
              <a:lnSpc>
                <a:spcPct val="110000"/>
              </a:lnSpc>
              <a:spcBef>
                <a:spcPts val="600"/>
              </a:spcBef>
              <a:buFont typeface="Arial" panose="020B0604020202020204" pitchFamily="34" charset="0"/>
              <a:buChar char="•"/>
            </a:pPr>
            <a:endParaRPr lang="en-US" sz="900"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000" b="1" dirty="0" smtClean="0">
                <a:solidFill>
                  <a:srgbClr val="7030A0"/>
                </a:solidFill>
                <a:latin typeface="Arial" panose="020B0604020202020204" pitchFamily="34" charset="0"/>
                <a:cs typeface="Arial" panose="020B0604020202020204" pitchFamily="34" charset="0"/>
              </a:rPr>
              <a:t>Immunohistochemistry (</a:t>
            </a:r>
            <a:r>
              <a:rPr lang="en-US" sz="2000" b="1" dirty="0" err="1" smtClean="0">
                <a:solidFill>
                  <a:srgbClr val="7030A0"/>
                </a:solidFill>
                <a:latin typeface="Arial" panose="020B0604020202020204" pitchFamily="34" charset="0"/>
                <a:cs typeface="Arial" panose="020B0604020202020204" pitchFamily="34" charset="0"/>
              </a:rPr>
              <a:t>NAcS</a:t>
            </a:r>
            <a:r>
              <a:rPr lang="en-US" sz="2000" b="1" dirty="0" smtClean="0">
                <a:solidFill>
                  <a:srgbClr val="7030A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 + GFP double-labeling</a:t>
            </a:r>
          </a:p>
          <a:p>
            <a:pPr marL="800100" lvl="1"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Identifies </a:t>
            </a: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 in D2-like MSNs</a:t>
            </a:r>
          </a:p>
          <a:p>
            <a:pPr marL="800100" lvl="1" indent="-342900">
              <a:lnSpc>
                <a:spcPct val="110000"/>
              </a:lnSpc>
              <a:spcBef>
                <a:spcPts val="600"/>
              </a:spcBef>
              <a:buFont typeface="Arial" panose="020B0604020202020204" pitchFamily="34" charset="0"/>
              <a:buChar char="•"/>
            </a:pPr>
            <a:endParaRPr lang="en-US" sz="2000" dirty="0" smtClean="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5849479" y="4774288"/>
            <a:ext cx="6075821" cy="1569660"/>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(Fig 5A)</a:t>
            </a:r>
            <a:r>
              <a:rPr lang="en-US" sz="1600" dirty="0" smtClean="0">
                <a:latin typeface="Arial" panose="020B0604020202020204" pitchFamily="34" charset="0"/>
                <a:cs typeface="Arial" panose="020B0604020202020204" pitchFamily="34" charset="0"/>
              </a:rPr>
              <a:t> SI Testing: CSDS induces social avoidance in vulnerable but not resilient Drd2-GFP mice (p&lt;0.001, n=4)</a:t>
            </a:r>
            <a:endParaRPr lang="en-US" sz="1600" b="1" dirty="0" smtClean="0">
              <a:solidFill>
                <a:srgbClr val="002060"/>
              </a:solidFill>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(Fig 5B) </a:t>
            </a:r>
            <a:r>
              <a:rPr lang="en-US" sz="1600" dirty="0" smtClean="0">
                <a:latin typeface="Arial" panose="020B0604020202020204" pitchFamily="34" charset="0"/>
                <a:cs typeface="Arial" panose="020B0604020202020204" pitchFamily="34" charset="0"/>
              </a:rPr>
              <a:t>Schematic showing representative counting zone(200um x 200um) of GFP+ D2 MSNs in NAc core and shell.</a:t>
            </a:r>
            <a:endParaRPr lang="en-US" sz="1600" b="1"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(Fig 5C) </a:t>
            </a:r>
            <a:r>
              <a:rPr lang="en-US" sz="1600" dirty="0" smtClean="0">
                <a:latin typeface="Arial" panose="020B0604020202020204" pitchFamily="34" charset="0"/>
                <a:cs typeface="Arial" panose="020B0604020202020204" pitchFamily="34" charset="0"/>
              </a:rPr>
              <a:t>Confocal images of D2 GFP+ MSNs in NAc core and shell. Insets: rep counting zones (scale bar = 100um)</a:t>
            </a:r>
            <a:endParaRPr lang="en-US" sz="1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35104" b="51708"/>
          <a:stretch/>
        </p:blipFill>
        <p:spPr>
          <a:xfrm>
            <a:off x="8344339" y="1740399"/>
            <a:ext cx="3047561" cy="2355351"/>
          </a:xfrm>
          <a:prstGeom prst="rect">
            <a:avLst/>
          </a:prstGeom>
        </p:spPr>
      </p:pic>
      <p:pic>
        <p:nvPicPr>
          <p:cNvPr id="4" name="Picture 3"/>
          <p:cNvPicPr>
            <a:picLocks noChangeAspect="1"/>
          </p:cNvPicPr>
          <p:nvPr/>
        </p:nvPicPr>
        <p:blipFill>
          <a:blip r:embed="rId4"/>
          <a:stretch>
            <a:fillRect/>
          </a:stretch>
        </p:blipFill>
        <p:spPr>
          <a:xfrm>
            <a:off x="5990956" y="1700557"/>
            <a:ext cx="1971944" cy="2574934"/>
          </a:xfrm>
          <a:prstGeom prst="rect">
            <a:avLst/>
          </a:prstGeom>
        </p:spPr>
      </p:pic>
      <p:sp>
        <p:nvSpPr>
          <p:cNvPr id="14" name="Rectangle 13"/>
          <p:cNvSpPr/>
          <p:nvPr/>
        </p:nvSpPr>
        <p:spPr>
          <a:xfrm>
            <a:off x="-8020" y="506821"/>
            <a:ext cx="12192000" cy="523220"/>
          </a:xfrm>
          <a:prstGeom prst="rect">
            <a:avLst/>
          </a:prstGeom>
          <a:solidFill>
            <a:schemeClr val="bg1"/>
          </a:solidFill>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Exp5: Does CSDS </a:t>
            </a:r>
            <a:r>
              <a:rPr lang="el-GR" sz="2800" dirty="0">
                <a:solidFill>
                  <a:schemeClr val="accent5">
                    <a:lumMod val="50000"/>
                  </a:schemeClr>
                </a:solidFill>
                <a:latin typeface="Arial" panose="020B0604020202020204" pitchFamily="34" charset="0"/>
                <a:cs typeface="Arial" panose="020B0604020202020204" pitchFamily="34" charset="0"/>
              </a:rPr>
              <a:t>Δ</a:t>
            </a:r>
            <a:r>
              <a:rPr lang="en-US" sz="2800" dirty="0" smtClean="0">
                <a:solidFill>
                  <a:schemeClr val="accent5">
                    <a:lumMod val="50000"/>
                  </a:schemeClr>
                </a:solidFill>
                <a:latin typeface="Arial" panose="020B0604020202020204" pitchFamily="34" charset="0"/>
                <a:cs typeface="Arial" panose="020B0604020202020204" pitchFamily="34" charset="0"/>
              </a:rPr>
              <a:t> BDNF Signaling in D1 or D2 MSNs to </a:t>
            </a:r>
            <a:r>
              <a:rPr lang="el-GR" sz="2800" dirty="0" smtClean="0">
                <a:solidFill>
                  <a:schemeClr val="accent5">
                    <a:lumMod val="50000"/>
                  </a:schemeClr>
                </a:solidFill>
                <a:latin typeface="Arial" panose="020B0604020202020204" pitchFamily="34" charset="0"/>
                <a:cs typeface="Arial" panose="020B0604020202020204" pitchFamily="34" charset="0"/>
              </a:rPr>
              <a:t>Δ</a:t>
            </a:r>
            <a:r>
              <a:rPr lang="en-US" sz="2800" dirty="0" smtClean="0">
                <a:solidFill>
                  <a:schemeClr val="accent5">
                    <a:lumMod val="50000"/>
                  </a:schemeClr>
                </a:solidFill>
                <a:latin typeface="Arial" panose="020B0604020202020204" pitchFamily="34" charset="0"/>
                <a:cs typeface="Arial" panose="020B0604020202020204" pitchFamily="34" charset="0"/>
              </a:rPr>
              <a:t> behavior?</a:t>
            </a:r>
          </a:p>
        </p:txBody>
      </p:sp>
    </p:spTree>
    <p:extLst>
      <p:ext uri="{BB962C8B-B14F-4D97-AF65-F5344CB8AC3E}">
        <p14:creationId xmlns:p14="http://schemas.microsoft.com/office/powerpoint/2010/main" val="93994244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Exp5: Cell-type specificity of CSDS on BDNF-TrkB Signaling (</a:t>
            </a:r>
            <a:r>
              <a:rPr lang="en-US" sz="2800" dirty="0" err="1" smtClean="0">
                <a:solidFill>
                  <a:schemeClr val="accent5">
                    <a:lumMod val="50000"/>
                  </a:schemeClr>
                </a:solidFill>
                <a:latin typeface="Arial" panose="020B0604020202020204" pitchFamily="34" charset="0"/>
                <a:cs typeface="Arial" panose="020B0604020202020204" pitchFamily="34" charset="0"/>
              </a:rPr>
              <a:t>pERK</a:t>
            </a:r>
            <a:r>
              <a:rPr lang="en-US" sz="2800" dirty="0" smtClean="0">
                <a:solidFill>
                  <a:schemeClr val="accent5">
                    <a:lumMod val="50000"/>
                  </a:schemeClr>
                </a:solidFill>
                <a:latin typeface="Arial" panose="020B0604020202020204" pitchFamily="34" charset="0"/>
                <a:cs typeface="Arial" panose="020B0604020202020204" pitchFamily="34" charset="0"/>
              </a:rPr>
              <a:t>)</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8" name="Rectangle 17"/>
          <p:cNvSpPr/>
          <p:nvPr/>
        </p:nvSpPr>
        <p:spPr>
          <a:xfrm>
            <a:off x="274665" y="4882699"/>
            <a:ext cx="6075821" cy="1477328"/>
          </a:xfrm>
          <a:prstGeom prst="rect">
            <a:avLst/>
          </a:prstGeom>
        </p:spPr>
        <p:txBody>
          <a:bodyPr wrap="square">
            <a:spAutoFit/>
          </a:bodyPr>
          <a:lstStyle/>
          <a:p>
            <a:r>
              <a:rPr lang="en-US" sz="1500" b="1" dirty="0" smtClean="0">
                <a:solidFill>
                  <a:srgbClr val="002060"/>
                </a:solidFill>
                <a:latin typeface="Arial" panose="020B0604020202020204" pitchFamily="34" charset="0"/>
                <a:cs typeface="Arial" panose="020B0604020202020204" pitchFamily="34" charset="0"/>
              </a:rPr>
              <a:t>(</a:t>
            </a:r>
            <a:r>
              <a:rPr lang="en-US" sz="1500" b="1" dirty="0">
                <a:solidFill>
                  <a:srgbClr val="002060"/>
                </a:solidFill>
                <a:latin typeface="Arial" panose="020B0604020202020204" pitchFamily="34" charset="0"/>
                <a:cs typeface="Arial" panose="020B0604020202020204" pitchFamily="34" charset="0"/>
              </a:rPr>
              <a:t>Fig 5A)</a:t>
            </a:r>
            <a:r>
              <a:rPr lang="en-US" sz="1500" dirty="0">
                <a:latin typeface="Arial" panose="020B0604020202020204" pitchFamily="34" charset="0"/>
                <a:cs typeface="Arial" panose="020B0604020202020204" pitchFamily="34" charset="0"/>
              </a:rPr>
              <a:t> SI Testing: CSDS induces social avoidance in vulnerable but not resilient Drd2-GFP mice (p&lt;0.001, n=4)</a:t>
            </a:r>
            <a:endParaRPr lang="en-US" sz="1500" b="1" dirty="0">
              <a:solidFill>
                <a:srgbClr val="002060"/>
              </a:solidFill>
              <a:latin typeface="Arial" panose="020B0604020202020204" pitchFamily="34" charset="0"/>
              <a:cs typeface="Arial" panose="020B0604020202020204" pitchFamily="34" charset="0"/>
            </a:endParaRPr>
          </a:p>
          <a:p>
            <a:r>
              <a:rPr lang="en-US" sz="1500" b="1" dirty="0" smtClean="0">
                <a:solidFill>
                  <a:srgbClr val="002060"/>
                </a:solidFill>
                <a:latin typeface="Arial" panose="020B0604020202020204" pitchFamily="34" charset="0"/>
                <a:cs typeface="Arial" panose="020B0604020202020204" pitchFamily="34" charset="0"/>
              </a:rPr>
              <a:t>(Fig 5E) </a:t>
            </a:r>
            <a:r>
              <a:rPr lang="en-US" sz="1500" dirty="0" smtClean="0">
                <a:latin typeface="Arial" panose="020B0604020202020204" pitchFamily="34" charset="0"/>
                <a:cs typeface="Arial" panose="020B0604020202020204" pitchFamily="34" charset="0"/>
              </a:rPr>
              <a:t>Vulnerable mice had ↑ </a:t>
            </a:r>
            <a:r>
              <a:rPr lang="en-US" sz="1500" dirty="0" err="1" smtClean="0">
                <a:latin typeface="Arial" panose="020B0604020202020204" pitchFamily="34" charset="0"/>
                <a:cs typeface="Arial" panose="020B0604020202020204" pitchFamily="34" charset="0"/>
              </a:rPr>
              <a:t>pERK</a:t>
            </a:r>
            <a:r>
              <a:rPr lang="en-US" sz="1500" dirty="0" smtClean="0">
                <a:latin typeface="Arial" panose="020B0604020202020204" pitchFamily="34" charset="0"/>
                <a:cs typeface="Arial" panose="020B0604020202020204" pitchFamily="34" charset="0"/>
              </a:rPr>
              <a:t>-positive / D2-negative cells in NAc shell vs resilient and stress-naïve mice (p&lt;0.05).</a:t>
            </a:r>
          </a:p>
          <a:p>
            <a:r>
              <a:rPr lang="en-US" sz="1500" b="1" dirty="0" smtClean="0">
                <a:solidFill>
                  <a:srgbClr val="002060"/>
                </a:solidFill>
                <a:latin typeface="Arial" panose="020B0604020202020204" pitchFamily="34" charset="0"/>
                <a:cs typeface="Arial" panose="020B0604020202020204" pitchFamily="34" charset="0"/>
              </a:rPr>
              <a:t>(Fig 5F) </a:t>
            </a:r>
            <a:r>
              <a:rPr lang="en-US" sz="1500" dirty="0" smtClean="0">
                <a:latin typeface="Arial" panose="020B0604020202020204" pitchFamily="34" charset="0"/>
                <a:cs typeface="Arial" panose="020B0604020202020204" pitchFamily="34" charset="0"/>
              </a:rPr>
              <a:t>No diff in # of </a:t>
            </a:r>
            <a:r>
              <a:rPr lang="en-US" sz="1500" dirty="0" err="1" smtClean="0">
                <a:latin typeface="Arial" panose="020B0604020202020204" pitchFamily="34" charset="0"/>
                <a:cs typeface="Arial" panose="020B0604020202020204" pitchFamily="34" charset="0"/>
              </a:rPr>
              <a:t>pERK</a:t>
            </a:r>
            <a:r>
              <a:rPr lang="en-US" sz="1500" dirty="0" smtClean="0">
                <a:latin typeface="Arial" panose="020B0604020202020204" pitchFamily="34" charset="0"/>
                <a:cs typeface="Arial" panose="020B0604020202020204" pitchFamily="34" charset="0"/>
              </a:rPr>
              <a:t>-positive/D2-positive cells in </a:t>
            </a:r>
            <a:r>
              <a:rPr lang="en-US" sz="1500" dirty="0" err="1" smtClean="0">
                <a:latin typeface="Arial" panose="020B0604020202020204" pitchFamily="34" charset="0"/>
                <a:cs typeface="Arial" panose="020B0604020202020204" pitchFamily="34" charset="0"/>
              </a:rPr>
              <a:t>NAcS</a:t>
            </a:r>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*p&lt;0.05, **p&lt;0.01 vs control group. #p&lt;0.05 vs vulnerable group.</a:t>
            </a:r>
            <a:endParaRPr lang="en-US" sz="1500" dirty="0">
              <a:latin typeface="Arial" panose="020B0604020202020204" pitchFamily="34" charset="0"/>
              <a:cs typeface="Arial" panose="020B0604020202020204" pitchFamily="34" charset="0"/>
            </a:endParaRPr>
          </a:p>
        </p:txBody>
      </p:sp>
      <p:grpSp>
        <p:nvGrpSpPr>
          <p:cNvPr id="29" name="Group 28"/>
          <p:cNvGrpSpPr/>
          <p:nvPr/>
        </p:nvGrpSpPr>
        <p:grpSpPr>
          <a:xfrm>
            <a:off x="261105" y="1851705"/>
            <a:ext cx="6002204" cy="3086206"/>
            <a:chOff x="261105" y="2060251"/>
            <a:chExt cx="6002204" cy="3086206"/>
          </a:xfrm>
        </p:grpSpPr>
        <p:grpSp>
          <p:nvGrpSpPr>
            <p:cNvPr id="26" name="Group 25"/>
            <p:cNvGrpSpPr/>
            <p:nvPr/>
          </p:nvGrpSpPr>
          <p:grpSpPr>
            <a:xfrm>
              <a:off x="390399" y="2101491"/>
              <a:ext cx="5872910" cy="3044966"/>
              <a:chOff x="393990" y="1693137"/>
              <a:chExt cx="5872910" cy="3044966"/>
            </a:xfrm>
          </p:grpSpPr>
          <p:grpSp>
            <p:nvGrpSpPr>
              <p:cNvPr id="16" name="Group 15"/>
              <p:cNvGrpSpPr/>
              <p:nvPr/>
            </p:nvGrpSpPr>
            <p:grpSpPr>
              <a:xfrm>
                <a:off x="2589691" y="1695336"/>
                <a:ext cx="1841822" cy="2901948"/>
                <a:chOff x="2589691" y="1695336"/>
                <a:chExt cx="1841822" cy="2901948"/>
              </a:xfrm>
            </p:grpSpPr>
            <p:pic>
              <p:nvPicPr>
                <p:cNvPr id="5" name="Picture 4"/>
                <p:cNvPicPr>
                  <a:picLocks noChangeAspect="1"/>
                </p:cNvPicPr>
                <p:nvPr/>
              </p:nvPicPr>
              <p:blipFill rotWithShape="1">
                <a:blip r:embed="rId3"/>
                <a:srcRect r="43775"/>
                <a:stretch/>
              </p:blipFill>
              <p:spPr>
                <a:xfrm>
                  <a:off x="2589691" y="1695336"/>
                  <a:ext cx="1809860" cy="2901948"/>
                </a:xfrm>
                <a:prstGeom prst="rect">
                  <a:avLst/>
                </a:prstGeom>
              </p:spPr>
            </p:pic>
            <p:sp>
              <p:nvSpPr>
                <p:cNvPr id="10" name="TextBox 9"/>
                <p:cNvSpPr txBox="1"/>
                <p:nvPr/>
              </p:nvSpPr>
              <p:spPr>
                <a:xfrm>
                  <a:off x="3267413" y="1807071"/>
                  <a:ext cx="1164100"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2589691" y="2492929"/>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nvGrpSpPr>
              <p:cNvPr id="11" name="Group 10"/>
              <p:cNvGrpSpPr/>
              <p:nvPr/>
            </p:nvGrpSpPr>
            <p:grpSpPr>
              <a:xfrm>
                <a:off x="4441519" y="1695336"/>
                <a:ext cx="1825381" cy="2901948"/>
                <a:chOff x="4441519" y="1695336"/>
                <a:chExt cx="1825381" cy="2901948"/>
              </a:xfrm>
            </p:grpSpPr>
            <p:pic>
              <p:nvPicPr>
                <p:cNvPr id="7" name="Picture 6"/>
                <p:cNvPicPr>
                  <a:picLocks noChangeAspect="1"/>
                </p:cNvPicPr>
                <p:nvPr/>
              </p:nvPicPr>
              <p:blipFill rotWithShape="1">
                <a:blip r:embed="rId3"/>
                <a:srcRect l="55918"/>
                <a:stretch/>
              </p:blipFill>
              <p:spPr>
                <a:xfrm>
                  <a:off x="4787466" y="1695336"/>
                  <a:ext cx="1418983" cy="2901948"/>
                </a:xfrm>
                <a:prstGeom prst="rect">
                  <a:avLst/>
                </a:prstGeom>
              </p:spPr>
            </p:pic>
            <p:sp>
              <p:nvSpPr>
                <p:cNvPr id="13" name="TextBox 12"/>
                <p:cNvSpPr txBox="1"/>
                <p:nvPr/>
              </p:nvSpPr>
              <p:spPr>
                <a:xfrm>
                  <a:off x="5051503" y="1807071"/>
                  <a:ext cx="1215397"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4441519" y="2407323"/>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nvGrpSpPr>
              <p:cNvPr id="25" name="Group 24"/>
              <p:cNvGrpSpPr/>
              <p:nvPr/>
            </p:nvGrpSpPr>
            <p:grpSpPr>
              <a:xfrm>
                <a:off x="393990" y="1693137"/>
                <a:ext cx="2094065" cy="3044966"/>
                <a:chOff x="393990" y="1693137"/>
                <a:chExt cx="2094065" cy="3044966"/>
              </a:xfrm>
            </p:grpSpPr>
            <p:grpSp>
              <p:nvGrpSpPr>
                <p:cNvPr id="22" name="Group 21"/>
                <p:cNvGrpSpPr/>
                <p:nvPr/>
              </p:nvGrpSpPr>
              <p:grpSpPr>
                <a:xfrm>
                  <a:off x="393990" y="1693137"/>
                  <a:ext cx="2094065" cy="2512469"/>
                  <a:chOff x="393990" y="1693137"/>
                  <a:chExt cx="2094065" cy="2512469"/>
                </a:xfrm>
              </p:grpSpPr>
              <p:pic>
                <p:nvPicPr>
                  <p:cNvPr id="8" name="Picture 7"/>
                  <p:cNvPicPr>
                    <a:picLocks noChangeAspect="1"/>
                  </p:cNvPicPr>
                  <p:nvPr/>
                </p:nvPicPr>
                <p:blipFill rotWithShape="1">
                  <a:blip r:embed="rId4"/>
                  <a:srcRect t="24157"/>
                  <a:stretch/>
                </p:blipFill>
                <p:spPr>
                  <a:xfrm>
                    <a:off x="393990" y="2129935"/>
                    <a:ext cx="2094065" cy="2075671"/>
                  </a:xfrm>
                  <a:prstGeom prst="rect">
                    <a:avLst/>
                  </a:prstGeom>
                </p:spPr>
              </p:pic>
              <p:sp>
                <p:nvSpPr>
                  <p:cNvPr id="21" name="Rectangle 20"/>
                  <p:cNvSpPr/>
                  <p:nvPr/>
                </p:nvSpPr>
                <p:spPr>
                  <a:xfrm>
                    <a:off x="1071712" y="1693137"/>
                    <a:ext cx="1130064" cy="799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rotWithShape="1">
                <a:blip r:embed="rId5"/>
                <a:srcRect t="7272"/>
                <a:stretch/>
              </p:blipFill>
              <p:spPr>
                <a:xfrm>
                  <a:off x="1071712" y="4138862"/>
                  <a:ext cx="999831" cy="599241"/>
                </a:xfrm>
                <a:prstGeom prst="rect">
                  <a:avLst/>
                </a:prstGeom>
              </p:spPr>
            </p:pic>
          </p:grpSp>
        </p:grpSp>
        <p:pic>
          <p:nvPicPr>
            <p:cNvPr id="28" name="Picture 27"/>
            <p:cNvPicPr>
              <a:picLocks noChangeAspect="1"/>
            </p:cNvPicPr>
            <p:nvPr/>
          </p:nvPicPr>
          <p:blipFill rotWithShape="1">
            <a:blip r:embed="rId6"/>
            <a:srcRect r="84973" b="86794"/>
            <a:stretch/>
          </p:blipFill>
          <p:spPr>
            <a:xfrm>
              <a:off x="261105" y="2060251"/>
              <a:ext cx="334244" cy="383912"/>
            </a:xfrm>
            <a:prstGeom prst="rect">
              <a:avLst/>
            </a:prstGeom>
          </p:spPr>
        </p:pic>
      </p:grpSp>
      <p:pic>
        <p:nvPicPr>
          <p:cNvPr id="30" name="Picture 29"/>
          <p:cNvPicPr>
            <a:picLocks noChangeAspect="1"/>
          </p:cNvPicPr>
          <p:nvPr/>
        </p:nvPicPr>
        <p:blipFill>
          <a:blip r:embed="rId7"/>
          <a:stretch>
            <a:fillRect/>
          </a:stretch>
        </p:blipFill>
        <p:spPr>
          <a:xfrm>
            <a:off x="884731" y="1297661"/>
            <a:ext cx="1652159" cy="896190"/>
          </a:xfrm>
          <a:prstGeom prst="rect">
            <a:avLst/>
          </a:prstGeom>
        </p:spPr>
      </p:pic>
      <p:sp>
        <p:nvSpPr>
          <p:cNvPr id="31" name="TextBox 30"/>
          <p:cNvSpPr txBox="1"/>
          <p:nvPr/>
        </p:nvSpPr>
        <p:spPr>
          <a:xfrm>
            <a:off x="6527346" y="1621807"/>
            <a:ext cx="5501380" cy="3262432"/>
          </a:xfrm>
          <a:prstGeom prst="rect">
            <a:avLst/>
          </a:prstGeom>
          <a:noFill/>
        </p:spPr>
        <p:txBody>
          <a:bodyPr wrap="square" rtlCol="0">
            <a:spAutoFit/>
          </a:bodyPr>
          <a:lstStyle/>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(5A) </a:t>
            </a:r>
            <a:r>
              <a:rPr lang="en-US" sz="2000" dirty="0" smtClean="0">
                <a:solidFill>
                  <a:srgbClr val="002060"/>
                </a:solidFill>
                <a:latin typeface="Arial" panose="020B0604020202020204" pitchFamily="34" charset="0"/>
                <a:cs typeface="Arial" panose="020B0604020202020204" pitchFamily="34" charset="0"/>
              </a:rPr>
              <a:t>CSDS: vulnerable &amp; resilient phenotypes </a:t>
            </a:r>
          </a:p>
          <a:p>
            <a:pPr marL="800100" lvl="1" indent="-342900">
              <a:lnSpc>
                <a:spcPct val="110000"/>
              </a:lnSpc>
              <a:spcBef>
                <a:spcPts val="600"/>
              </a:spcBef>
              <a:buFont typeface="Arial" panose="020B0604020202020204" pitchFamily="34" charset="0"/>
              <a:buChar char="•"/>
            </a:pPr>
            <a:r>
              <a:rPr lang="en-US" sz="2000" u="sng" dirty="0" smtClean="0">
                <a:solidFill>
                  <a:srgbClr val="002060"/>
                </a:solidFill>
                <a:latin typeface="Arial" panose="020B0604020202020204" pitchFamily="34" charset="0"/>
                <a:cs typeface="Arial" panose="020B0604020202020204" pitchFamily="34" charset="0"/>
              </a:rPr>
              <a:t>SI Ratio</a:t>
            </a:r>
            <a:r>
              <a:rPr lang="en-US" sz="2000" dirty="0" smtClean="0">
                <a:solidFill>
                  <a:srgbClr val="002060"/>
                </a:solidFill>
                <a:latin typeface="Arial" panose="020B0604020202020204" pitchFamily="34" charset="0"/>
                <a:cs typeface="Arial" panose="020B0604020202020204" pitchFamily="34" charset="0"/>
              </a:rPr>
              <a:t>: (time in interaction zone w target    present / absent) * 100</a:t>
            </a:r>
          </a:p>
          <a:p>
            <a:pPr marL="1257300" lvl="2" indent="-342900">
              <a:lnSpc>
                <a:spcPct val="110000"/>
              </a:lnSpc>
              <a:spcBef>
                <a:spcPts val="600"/>
              </a:spcBef>
              <a:buFont typeface="Arial" panose="020B0604020202020204" pitchFamily="34" charset="0"/>
              <a:buChar char="•"/>
            </a:pPr>
            <a:r>
              <a:rPr lang="en-US" sz="2000" u="sng" dirty="0">
                <a:solidFill>
                  <a:srgbClr val="002060"/>
                </a:solidFill>
                <a:latin typeface="Arial" panose="020B0604020202020204" pitchFamily="34" charset="0"/>
                <a:cs typeface="Arial" panose="020B0604020202020204" pitchFamily="34" charset="0"/>
              </a:rPr>
              <a:t>Vulnerable</a:t>
            </a:r>
            <a:r>
              <a:rPr lang="en-US" sz="2000" dirty="0">
                <a:solidFill>
                  <a:srgbClr val="002060"/>
                </a:solidFill>
                <a:latin typeface="Arial" panose="020B0604020202020204" pitchFamily="34" charset="0"/>
                <a:cs typeface="Arial" panose="020B0604020202020204" pitchFamily="34" charset="0"/>
              </a:rPr>
              <a:t>: SI Ratio &lt; 100%</a:t>
            </a:r>
          </a:p>
          <a:p>
            <a:pPr marL="1257300" lvl="2" indent="-342900">
              <a:lnSpc>
                <a:spcPct val="110000"/>
              </a:lnSpc>
              <a:spcBef>
                <a:spcPts val="600"/>
              </a:spcBef>
              <a:buFont typeface="Arial" panose="020B0604020202020204" pitchFamily="34" charset="0"/>
              <a:buChar char="•"/>
            </a:pPr>
            <a:r>
              <a:rPr lang="en-US" sz="2000" u="sng" dirty="0">
                <a:solidFill>
                  <a:srgbClr val="002060"/>
                </a:solidFill>
                <a:latin typeface="Arial" panose="020B0604020202020204" pitchFamily="34" charset="0"/>
                <a:cs typeface="Arial" panose="020B0604020202020204" pitchFamily="34" charset="0"/>
              </a:rPr>
              <a:t>Resilient</a:t>
            </a:r>
            <a:r>
              <a:rPr lang="en-US" sz="2000" dirty="0">
                <a:solidFill>
                  <a:srgbClr val="002060"/>
                </a:solidFill>
                <a:latin typeface="Arial" panose="020B0604020202020204" pitchFamily="34" charset="0"/>
                <a:cs typeface="Arial" panose="020B0604020202020204" pitchFamily="34" charset="0"/>
              </a:rPr>
              <a:t>: SI Ratio &gt; 100</a:t>
            </a:r>
            <a:r>
              <a:rPr lang="en-US" sz="2000" dirty="0" smtClean="0">
                <a:solidFill>
                  <a:srgbClr val="002060"/>
                </a:solidFill>
                <a:latin typeface="Arial" panose="020B0604020202020204" pitchFamily="34" charset="0"/>
                <a:cs typeface="Arial" panose="020B0604020202020204" pitchFamily="34" charset="0"/>
              </a:rPr>
              <a:t>%</a:t>
            </a:r>
          </a:p>
          <a:p>
            <a:pPr marL="342900" indent="-342900">
              <a:lnSpc>
                <a:spcPct val="110000"/>
              </a:lnSpc>
              <a:spcBef>
                <a:spcPts val="600"/>
              </a:spcBef>
              <a:buFont typeface="Arial" panose="020B0604020202020204" pitchFamily="34" charset="0"/>
              <a:buChar char="•"/>
            </a:pPr>
            <a:endParaRPr lang="en-US" sz="2000"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Vulnerable: less SI vs CTRL (**p&lt;0.01)</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Resilient: more SI vs vulnerable (#p&lt;0.05)</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673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Exp5: Cell-type specificity of CSDS on BDNF-TrkB Signaling (</a:t>
            </a:r>
            <a:r>
              <a:rPr lang="en-US" sz="2800" dirty="0" err="1" smtClean="0">
                <a:solidFill>
                  <a:schemeClr val="accent5">
                    <a:lumMod val="50000"/>
                  </a:schemeClr>
                </a:solidFill>
                <a:latin typeface="Arial" panose="020B0604020202020204" pitchFamily="34" charset="0"/>
                <a:cs typeface="Arial" panose="020B0604020202020204" pitchFamily="34" charset="0"/>
              </a:rPr>
              <a:t>pERK</a:t>
            </a:r>
            <a:r>
              <a:rPr lang="en-US" sz="2800" dirty="0" smtClean="0">
                <a:solidFill>
                  <a:schemeClr val="accent5">
                    <a:lumMod val="50000"/>
                  </a:schemeClr>
                </a:solidFill>
                <a:latin typeface="Arial" panose="020B0604020202020204" pitchFamily="34" charset="0"/>
                <a:cs typeface="Arial" panose="020B0604020202020204" pitchFamily="34" charset="0"/>
              </a:rPr>
              <a:t>)</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6527346" y="1621807"/>
            <a:ext cx="5501380" cy="4753609"/>
          </a:xfrm>
          <a:prstGeom prst="rect">
            <a:avLst/>
          </a:prstGeom>
          <a:noFill/>
        </p:spPr>
        <p:txBody>
          <a:bodyPr wrap="square" rtlCol="0">
            <a:spAutoFit/>
          </a:bodyPr>
          <a:lstStyle/>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(5A) </a:t>
            </a:r>
            <a:r>
              <a:rPr lang="en-US" sz="2000" dirty="0" smtClean="0">
                <a:solidFill>
                  <a:srgbClr val="002060"/>
                </a:solidFill>
                <a:latin typeface="Arial" panose="020B0604020202020204" pitchFamily="34" charset="0"/>
                <a:cs typeface="Arial" panose="020B0604020202020204" pitchFamily="34" charset="0"/>
              </a:rPr>
              <a:t>CSDS: vulnerable &amp; resilient phenotypes </a:t>
            </a:r>
          </a:p>
          <a:p>
            <a:pPr>
              <a:lnSpc>
                <a:spcPct val="110000"/>
              </a:lnSpc>
              <a:spcBef>
                <a:spcPts val="600"/>
              </a:spcBef>
            </a:pPr>
            <a:endParaRPr lang="en-US" sz="2000" dirty="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sz="1950" b="1" dirty="0" smtClean="0">
                <a:solidFill>
                  <a:srgbClr val="002060"/>
                </a:solidFill>
                <a:latin typeface="Arial" panose="020B0604020202020204" pitchFamily="34" charset="0"/>
                <a:cs typeface="Arial" panose="020B0604020202020204" pitchFamily="34" charset="0"/>
              </a:rPr>
              <a:t>(5E) </a:t>
            </a:r>
            <a:r>
              <a:rPr lang="en-US" sz="1950" dirty="0" smtClean="0">
                <a:solidFill>
                  <a:srgbClr val="002060"/>
                </a:solidFill>
                <a:latin typeface="Arial" panose="020B0604020202020204" pitchFamily="34" charset="0"/>
                <a:cs typeface="Arial" panose="020B0604020202020204" pitchFamily="34" charset="0"/>
              </a:rPr>
              <a:t>CSDS ↑ </a:t>
            </a:r>
            <a:r>
              <a:rPr lang="en-US" sz="1950" dirty="0" err="1" smtClean="0">
                <a:solidFill>
                  <a:srgbClr val="002060"/>
                </a:solidFill>
                <a:latin typeface="Arial" panose="020B0604020202020204" pitchFamily="34" charset="0"/>
                <a:cs typeface="Arial" panose="020B0604020202020204" pitchFamily="34" charset="0"/>
              </a:rPr>
              <a:t>pERK</a:t>
            </a:r>
            <a:r>
              <a:rPr lang="en-US" sz="1950" dirty="0" smtClean="0">
                <a:solidFill>
                  <a:srgbClr val="002060"/>
                </a:solidFill>
                <a:latin typeface="Arial" panose="020B0604020202020204" pitchFamily="34" charset="0"/>
                <a:cs typeface="Arial" panose="020B0604020202020204" pitchFamily="34" charset="0"/>
              </a:rPr>
              <a:t>-positive / D2-negative cells in </a:t>
            </a:r>
            <a:r>
              <a:rPr lang="en-US" sz="1950" dirty="0" err="1" smtClean="0">
                <a:solidFill>
                  <a:srgbClr val="002060"/>
                </a:solidFill>
                <a:latin typeface="Arial" panose="020B0604020202020204" pitchFamily="34" charset="0"/>
                <a:cs typeface="Arial" panose="020B0604020202020204" pitchFamily="34" charset="0"/>
              </a:rPr>
              <a:t>NAcS</a:t>
            </a:r>
            <a:r>
              <a:rPr lang="en-US" sz="1950" dirty="0" smtClean="0">
                <a:solidFill>
                  <a:srgbClr val="002060"/>
                </a:solidFill>
                <a:latin typeface="Arial" panose="020B0604020202020204" pitchFamily="34" charset="0"/>
                <a:cs typeface="Arial" panose="020B0604020202020204" pitchFamily="34" charset="0"/>
              </a:rPr>
              <a:t> of vulnerable (not resilient) mice</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*p&lt;0.05: vulnerable vs CTRL</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#p&lt;0.05: resilient vs vulnerable</a:t>
            </a:r>
          </a:p>
          <a:p>
            <a:pPr marL="342900" indent="-342900">
              <a:lnSpc>
                <a:spcPct val="110000"/>
              </a:lnSpc>
              <a:spcBef>
                <a:spcPts val="600"/>
              </a:spcBef>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(5F) </a:t>
            </a:r>
            <a:r>
              <a:rPr lang="en-US" sz="2000" dirty="0" smtClean="0">
                <a:solidFill>
                  <a:srgbClr val="002060"/>
                </a:solidFill>
                <a:latin typeface="Arial" panose="020B0604020202020204" pitchFamily="34" charset="0"/>
                <a:cs typeface="Arial" panose="020B0604020202020204" pitchFamily="34" charset="0"/>
              </a:rPr>
              <a:t>CSDS did not alter </a:t>
            </a: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-positive /D2-positive cells in </a:t>
            </a:r>
            <a:r>
              <a:rPr lang="en-US" sz="2000" dirty="0" err="1" smtClean="0">
                <a:solidFill>
                  <a:srgbClr val="002060"/>
                </a:solidFill>
                <a:latin typeface="Arial" panose="020B0604020202020204" pitchFamily="34" charset="0"/>
                <a:cs typeface="Arial" panose="020B0604020202020204" pitchFamily="34" charset="0"/>
              </a:rPr>
              <a:t>NAcS</a:t>
            </a:r>
            <a:r>
              <a:rPr lang="en-US" sz="2000" dirty="0" smtClean="0">
                <a:solidFill>
                  <a:srgbClr val="002060"/>
                </a:solidFill>
                <a:latin typeface="Arial" panose="020B0604020202020204" pitchFamily="34" charset="0"/>
                <a:cs typeface="Arial" panose="020B0604020202020204" pitchFamily="34" charset="0"/>
              </a:rPr>
              <a:t>.</a:t>
            </a:r>
          </a:p>
          <a:p>
            <a:pPr>
              <a:lnSpc>
                <a:spcPct val="110000"/>
              </a:lnSpc>
              <a:spcBef>
                <a:spcPts val="600"/>
              </a:spcBef>
            </a:pPr>
            <a:endParaRPr lang="en-US" sz="2000"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(S3) </a:t>
            </a:r>
            <a:r>
              <a:rPr lang="en-US" sz="2000" dirty="0" smtClean="0">
                <a:solidFill>
                  <a:srgbClr val="002060"/>
                </a:solidFill>
                <a:latin typeface="Arial" panose="020B0604020202020204" pitchFamily="34" charset="0"/>
                <a:cs typeface="Arial" panose="020B0604020202020204" pitchFamily="34" charset="0"/>
              </a:rPr>
              <a:t>CSDS did not alter </a:t>
            </a: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-positive / D2-positive or negative cells in NAc core.</a:t>
            </a:r>
          </a:p>
        </p:txBody>
      </p:sp>
      <p:sp>
        <p:nvSpPr>
          <p:cNvPr id="18" name="Rectangle 17"/>
          <p:cNvSpPr/>
          <p:nvPr/>
        </p:nvSpPr>
        <p:spPr>
          <a:xfrm>
            <a:off x="274665" y="4882699"/>
            <a:ext cx="6075821" cy="1477328"/>
          </a:xfrm>
          <a:prstGeom prst="rect">
            <a:avLst/>
          </a:prstGeom>
        </p:spPr>
        <p:txBody>
          <a:bodyPr wrap="square">
            <a:spAutoFit/>
          </a:bodyPr>
          <a:lstStyle/>
          <a:p>
            <a:r>
              <a:rPr lang="en-US" sz="1500" b="1" dirty="0" smtClean="0">
                <a:solidFill>
                  <a:srgbClr val="002060"/>
                </a:solidFill>
                <a:latin typeface="Arial" panose="020B0604020202020204" pitchFamily="34" charset="0"/>
                <a:cs typeface="Arial" panose="020B0604020202020204" pitchFamily="34" charset="0"/>
              </a:rPr>
              <a:t>(</a:t>
            </a:r>
            <a:r>
              <a:rPr lang="en-US" sz="1500" b="1" dirty="0">
                <a:solidFill>
                  <a:srgbClr val="002060"/>
                </a:solidFill>
                <a:latin typeface="Arial" panose="020B0604020202020204" pitchFamily="34" charset="0"/>
                <a:cs typeface="Arial" panose="020B0604020202020204" pitchFamily="34" charset="0"/>
              </a:rPr>
              <a:t>Fig 5A)</a:t>
            </a:r>
            <a:r>
              <a:rPr lang="en-US" sz="1500" dirty="0">
                <a:latin typeface="Arial" panose="020B0604020202020204" pitchFamily="34" charset="0"/>
                <a:cs typeface="Arial" panose="020B0604020202020204" pitchFamily="34" charset="0"/>
              </a:rPr>
              <a:t> SI Testing: CSDS induces social avoidance in vulnerable but not resilient Drd2-GFP mice (p&lt;0.001, n=4)</a:t>
            </a:r>
            <a:endParaRPr lang="en-US" sz="1500" b="1" dirty="0">
              <a:solidFill>
                <a:srgbClr val="002060"/>
              </a:solidFill>
              <a:latin typeface="Arial" panose="020B0604020202020204" pitchFamily="34" charset="0"/>
              <a:cs typeface="Arial" panose="020B0604020202020204" pitchFamily="34" charset="0"/>
            </a:endParaRPr>
          </a:p>
          <a:p>
            <a:r>
              <a:rPr lang="en-US" sz="1500" b="1" dirty="0" smtClean="0">
                <a:solidFill>
                  <a:srgbClr val="002060"/>
                </a:solidFill>
                <a:latin typeface="Arial" panose="020B0604020202020204" pitchFamily="34" charset="0"/>
                <a:cs typeface="Arial" panose="020B0604020202020204" pitchFamily="34" charset="0"/>
              </a:rPr>
              <a:t>(Fig 5E) </a:t>
            </a:r>
            <a:r>
              <a:rPr lang="en-US" sz="1500" dirty="0" smtClean="0">
                <a:latin typeface="Arial" panose="020B0604020202020204" pitchFamily="34" charset="0"/>
                <a:cs typeface="Arial" panose="020B0604020202020204" pitchFamily="34" charset="0"/>
              </a:rPr>
              <a:t>Vulnerable mice had ↑ </a:t>
            </a:r>
            <a:r>
              <a:rPr lang="en-US" sz="1500" dirty="0" err="1" smtClean="0">
                <a:latin typeface="Arial" panose="020B0604020202020204" pitchFamily="34" charset="0"/>
                <a:cs typeface="Arial" panose="020B0604020202020204" pitchFamily="34" charset="0"/>
              </a:rPr>
              <a:t>pERK</a:t>
            </a:r>
            <a:r>
              <a:rPr lang="en-US" sz="1500" dirty="0" smtClean="0">
                <a:latin typeface="Arial" panose="020B0604020202020204" pitchFamily="34" charset="0"/>
                <a:cs typeface="Arial" panose="020B0604020202020204" pitchFamily="34" charset="0"/>
              </a:rPr>
              <a:t>-positive / D2-negative cells in NAc shell vs resilient and stress-naïve mice (p&lt;0.05).</a:t>
            </a:r>
          </a:p>
          <a:p>
            <a:r>
              <a:rPr lang="en-US" sz="1500" b="1" dirty="0" smtClean="0">
                <a:solidFill>
                  <a:srgbClr val="002060"/>
                </a:solidFill>
                <a:latin typeface="Arial" panose="020B0604020202020204" pitchFamily="34" charset="0"/>
                <a:cs typeface="Arial" panose="020B0604020202020204" pitchFamily="34" charset="0"/>
              </a:rPr>
              <a:t>(Fig 5F) </a:t>
            </a:r>
            <a:r>
              <a:rPr lang="en-US" sz="1500" dirty="0" smtClean="0">
                <a:latin typeface="Arial" panose="020B0604020202020204" pitchFamily="34" charset="0"/>
                <a:cs typeface="Arial" panose="020B0604020202020204" pitchFamily="34" charset="0"/>
              </a:rPr>
              <a:t>No diff in # of </a:t>
            </a:r>
            <a:r>
              <a:rPr lang="en-US" sz="1500" dirty="0" err="1" smtClean="0">
                <a:latin typeface="Arial" panose="020B0604020202020204" pitchFamily="34" charset="0"/>
                <a:cs typeface="Arial" panose="020B0604020202020204" pitchFamily="34" charset="0"/>
              </a:rPr>
              <a:t>pERK</a:t>
            </a:r>
            <a:r>
              <a:rPr lang="en-US" sz="1500" dirty="0" smtClean="0">
                <a:latin typeface="Arial" panose="020B0604020202020204" pitchFamily="34" charset="0"/>
                <a:cs typeface="Arial" panose="020B0604020202020204" pitchFamily="34" charset="0"/>
              </a:rPr>
              <a:t>-positive/D2-positive cells in </a:t>
            </a:r>
            <a:r>
              <a:rPr lang="en-US" sz="1500" dirty="0" err="1" smtClean="0">
                <a:latin typeface="Arial" panose="020B0604020202020204" pitchFamily="34" charset="0"/>
                <a:cs typeface="Arial" panose="020B0604020202020204" pitchFamily="34" charset="0"/>
              </a:rPr>
              <a:t>NAcS</a:t>
            </a:r>
            <a:endParaRPr lang="en-US" sz="1500" dirty="0" smtClean="0">
              <a:latin typeface="Arial" panose="020B0604020202020204" pitchFamily="34" charset="0"/>
              <a:cs typeface="Arial" panose="020B0604020202020204" pitchFamily="34" charset="0"/>
            </a:endParaRPr>
          </a:p>
          <a:p>
            <a:r>
              <a:rPr lang="en-US" sz="1500" dirty="0" smtClean="0">
                <a:latin typeface="Arial" panose="020B0604020202020204" pitchFamily="34" charset="0"/>
                <a:cs typeface="Arial" panose="020B0604020202020204" pitchFamily="34" charset="0"/>
              </a:rPr>
              <a:t>*p&lt;0.05, **p&lt;0.01 vs control group. #p&lt;0.05 vs vulnerable group.</a:t>
            </a:r>
            <a:endParaRPr lang="en-US" sz="1500" dirty="0">
              <a:latin typeface="Arial" panose="020B0604020202020204" pitchFamily="34" charset="0"/>
              <a:cs typeface="Arial" panose="020B0604020202020204" pitchFamily="34" charset="0"/>
            </a:endParaRPr>
          </a:p>
        </p:txBody>
      </p:sp>
      <p:grpSp>
        <p:nvGrpSpPr>
          <p:cNvPr id="29" name="Group 28"/>
          <p:cNvGrpSpPr/>
          <p:nvPr/>
        </p:nvGrpSpPr>
        <p:grpSpPr>
          <a:xfrm>
            <a:off x="261105" y="1851705"/>
            <a:ext cx="6002204" cy="3086206"/>
            <a:chOff x="261105" y="2060251"/>
            <a:chExt cx="6002204" cy="3086206"/>
          </a:xfrm>
        </p:grpSpPr>
        <p:grpSp>
          <p:nvGrpSpPr>
            <p:cNvPr id="26" name="Group 25"/>
            <p:cNvGrpSpPr/>
            <p:nvPr/>
          </p:nvGrpSpPr>
          <p:grpSpPr>
            <a:xfrm>
              <a:off x="390399" y="2101491"/>
              <a:ext cx="5872910" cy="3044966"/>
              <a:chOff x="393990" y="1693137"/>
              <a:chExt cx="5872910" cy="3044966"/>
            </a:xfrm>
          </p:grpSpPr>
          <p:grpSp>
            <p:nvGrpSpPr>
              <p:cNvPr id="16" name="Group 15"/>
              <p:cNvGrpSpPr/>
              <p:nvPr/>
            </p:nvGrpSpPr>
            <p:grpSpPr>
              <a:xfrm>
                <a:off x="2589691" y="1695336"/>
                <a:ext cx="1841822" cy="2901948"/>
                <a:chOff x="2589691" y="1695336"/>
                <a:chExt cx="1841822" cy="2901948"/>
              </a:xfrm>
            </p:grpSpPr>
            <p:pic>
              <p:nvPicPr>
                <p:cNvPr id="5" name="Picture 4"/>
                <p:cNvPicPr>
                  <a:picLocks noChangeAspect="1"/>
                </p:cNvPicPr>
                <p:nvPr/>
              </p:nvPicPr>
              <p:blipFill rotWithShape="1">
                <a:blip r:embed="rId3"/>
                <a:srcRect r="43775"/>
                <a:stretch/>
              </p:blipFill>
              <p:spPr>
                <a:xfrm>
                  <a:off x="2589691" y="1695336"/>
                  <a:ext cx="1809860" cy="2901948"/>
                </a:xfrm>
                <a:prstGeom prst="rect">
                  <a:avLst/>
                </a:prstGeom>
              </p:spPr>
            </p:pic>
            <p:sp>
              <p:nvSpPr>
                <p:cNvPr id="10" name="TextBox 9"/>
                <p:cNvSpPr txBox="1"/>
                <p:nvPr/>
              </p:nvSpPr>
              <p:spPr>
                <a:xfrm>
                  <a:off x="3267413" y="1807071"/>
                  <a:ext cx="1164100"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14" name="TextBox 13"/>
                <p:cNvSpPr txBox="1"/>
                <p:nvPr/>
              </p:nvSpPr>
              <p:spPr>
                <a:xfrm>
                  <a:off x="2589691" y="2492929"/>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nvGrpSpPr>
              <p:cNvPr id="11" name="Group 10"/>
              <p:cNvGrpSpPr/>
              <p:nvPr/>
            </p:nvGrpSpPr>
            <p:grpSpPr>
              <a:xfrm>
                <a:off x="4441519" y="1695336"/>
                <a:ext cx="1825381" cy="2901948"/>
                <a:chOff x="4441519" y="1695336"/>
                <a:chExt cx="1825381" cy="2901948"/>
              </a:xfrm>
            </p:grpSpPr>
            <p:pic>
              <p:nvPicPr>
                <p:cNvPr id="7" name="Picture 6"/>
                <p:cNvPicPr>
                  <a:picLocks noChangeAspect="1"/>
                </p:cNvPicPr>
                <p:nvPr/>
              </p:nvPicPr>
              <p:blipFill rotWithShape="1">
                <a:blip r:embed="rId3"/>
                <a:srcRect l="55918"/>
                <a:stretch/>
              </p:blipFill>
              <p:spPr>
                <a:xfrm>
                  <a:off x="4787466" y="1695336"/>
                  <a:ext cx="1418983" cy="2901948"/>
                </a:xfrm>
                <a:prstGeom prst="rect">
                  <a:avLst/>
                </a:prstGeom>
              </p:spPr>
            </p:pic>
            <p:sp>
              <p:nvSpPr>
                <p:cNvPr id="13" name="TextBox 12"/>
                <p:cNvSpPr txBox="1"/>
                <p:nvPr/>
              </p:nvSpPr>
              <p:spPr>
                <a:xfrm>
                  <a:off x="5051503" y="1807071"/>
                  <a:ext cx="1215397"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15" name="TextBox 14"/>
                <p:cNvSpPr txBox="1"/>
                <p:nvPr/>
              </p:nvSpPr>
              <p:spPr>
                <a:xfrm>
                  <a:off x="4441519" y="2407323"/>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nvGrpSpPr>
              <p:cNvPr id="25" name="Group 24"/>
              <p:cNvGrpSpPr/>
              <p:nvPr/>
            </p:nvGrpSpPr>
            <p:grpSpPr>
              <a:xfrm>
                <a:off x="393990" y="1693137"/>
                <a:ext cx="2094065" cy="3044966"/>
                <a:chOff x="393990" y="1693137"/>
                <a:chExt cx="2094065" cy="3044966"/>
              </a:xfrm>
            </p:grpSpPr>
            <p:grpSp>
              <p:nvGrpSpPr>
                <p:cNvPr id="22" name="Group 21"/>
                <p:cNvGrpSpPr/>
                <p:nvPr/>
              </p:nvGrpSpPr>
              <p:grpSpPr>
                <a:xfrm>
                  <a:off x="393990" y="1693137"/>
                  <a:ext cx="2094065" cy="2512469"/>
                  <a:chOff x="393990" y="1693137"/>
                  <a:chExt cx="2094065" cy="2512469"/>
                </a:xfrm>
              </p:grpSpPr>
              <p:pic>
                <p:nvPicPr>
                  <p:cNvPr id="8" name="Picture 7"/>
                  <p:cNvPicPr>
                    <a:picLocks noChangeAspect="1"/>
                  </p:cNvPicPr>
                  <p:nvPr/>
                </p:nvPicPr>
                <p:blipFill rotWithShape="1">
                  <a:blip r:embed="rId4"/>
                  <a:srcRect t="24157"/>
                  <a:stretch/>
                </p:blipFill>
                <p:spPr>
                  <a:xfrm>
                    <a:off x="393990" y="2129935"/>
                    <a:ext cx="2094065" cy="2075671"/>
                  </a:xfrm>
                  <a:prstGeom prst="rect">
                    <a:avLst/>
                  </a:prstGeom>
                </p:spPr>
              </p:pic>
              <p:sp>
                <p:nvSpPr>
                  <p:cNvPr id="21" name="Rectangle 20"/>
                  <p:cNvSpPr/>
                  <p:nvPr/>
                </p:nvSpPr>
                <p:spPr>
                  <a:xfrm>
                    <a:off x="1071712" y="1693137"/>
                    <a:ext cx="1130064" cy="799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rotWithShape="1">
                <a:blip r:embed="rId5"/>
                <a:srcRect t="7272"/>
                <a:stretch/>
              </p:blipFill>
              <p:spPr>
                <a:xfrm>
                  <a:off x="1071712" y="4138862"/>
                  <a:ext cx="999831" cy="599241"/>
                </a:xfrm>
                <a:prstGeom prst="rect">
                  <a:avLst/>
                </a:prstGeom>
              </p:spPr>
            </p:pic>
          </p:grpSp>
        </p:grpSp>
        <p:pic>
          <p:nvPicPr>
            <p:cNvPr id="28" name="Picture 27"/>
            <p:cNvPicPr>
              <a:picLocks noChangeAspect="1"/>
            </p:cNvPicPr>
            <p:nvPr/>
          </p:nvPicPr>
          <p:blipFill rotWithShape="1">
            <a:blip r:embed="rId6"/>
            <a:srcRect r="84973" b="86794"/>
            <a:stretch/>
          </p:blipFill>
          <p:spPr>
            <a:xfrm>
              <a:off x="261105" y="2060251"/>
              <a:ext cx="334244" cy="383912"/>
            </a:xfrm>
            <a:prstGeom prst="rect">
              <a:avLst/>
            </a:prstGeom>
          </p:spPr>
        </p:pic>
      </p:grpSp>
      <p:pic>
        <p:nvPicPr>
          <p:cNvPr id="30" name="Picture 29"/>
          <p:cNvPicPr>
            <a:picLocks noChangeAspect="1"/>
          </p:cNvPicPr>
          <p:nvPr/>
        </p:nvPicPr>
        <p:blipFill>
          <a:blip r:embed="rId7"/>
          <a:stretch>
            <a:fillRect/>
          </a:stretch>
        </p:blipFill>
        <p:spPr>
          <a:xfrm>
            <a:off x="884731" y="1297661"/>
            <a:ext cx="1652159" cy="896190"/>
          </a:xfrm>
          <a:prstGeom prst="rect">
            <a:avLst/>
          </a:prstGeom>
        </p:spPr>
      </p:pic>
      <p:sp>
        <p:nvSpPr>
          <p:cNvPr id="3" name="Oval 2"/>
          <p:cNvSpPr/>
          <p:nvPr/>
        </p:nvSpPr>
        <p:spPr>
          <a:xfrm>
            <a:off x="3657600" y="2361475"/>
            <a:ext cx="320843" cy="3473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319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sp>
        <p:nvSpPr>
          <p:cNvPr id="30" name="TextBox 29"/>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5" name="Content Placeholder 10"/>
          <p:cNvSpPr>
            <a:spLocks noGrp="1"/>
          </p:cNvSpPr>
          <p:nvPr>
            <p:ph sz="half" idx="2"/>
          </p:nvPr>
        </p:nvSpPr>
        <p:spPr>
          <a:xfrm>
            <a:off x="4664270" y="1493801"/>
            <a:ext cx="7297651" cy="5099504"/>
          </a:xfrm>
        </p:spPr>
        <p:txBody>
          <a:bodyPr>
            <a:noAutofit/>
          </a:bodyPr>
          <a:lstStyle/>
          <a:p>
            <a:pPr>
              <a:lnSpc>
                <a:spcPct val="110000"/>
              </a:lnSpc>
              <a:spcBef>
                <a:spcPts val="600"/>
              </a:spcBef>
              <a:spcAft>
                <a:spcPts val="600"/>
              </a:spcAft>
            </a:pPr>
            <a:r>
              <a:rPr lang="en-US" sz="2400" dirty="0" err="1" smtClean="0">
                <a:solidFill>
                  <a:srgbClr val="002060"/>
                </a:solidFill>
                <a:latin typeface="Arial" panose="020B0604020202020204" pitchFamily="34" charset="0"/>
                <a:cs typeface="Arial" panose="020B0604020202020204" pitchFamily="34" charset="0"/>
              </a:rPr>
              <a:t>pERK</a:t>
            </a:r>
            <a:r>
              <a:rPr lang="en-US" sz="2400" dirty="0" smtClean="0">
                <a:solidFill>
                  <a:srgbClr val="002060"/>
                </a:solidFill>
                <a:latin typeface="Arial" panose="020B0604020202020204" pitchFamily="34" charset="0"/>
                <a:cs typeface="Arial" panose="020B0604020202020204" pitchFamily="34" charset="0"/>
              </a:rPr>
              <a:t> is increased only in D2-negative cells in NAc shell of vulnerable (not resilient) mice</a:t>
            </a:r>
          </a:p>
          <a:p>
            <a:pPr lvl="1">
              <a:lnSpc>
                <a:spcPct val="110000"/>
              </a:lnSpc>
              <a:spcBef>
                <a:spcPts val="600"/>
              </a:spcBef>
              <a:spcAft>
                <a:spcPts val="600"/>
              </a:spcAft>
            </a:pPr>
            <a:r>
              <a:rPr lang="en-US" sz="2000" dirty="0" smtClean="0">
                <a:solidFill>
                  <a:srgbClr val="002060"/>
                </a:solidFill>
                <a:latin typeface="Arial" panose="020B0604020202020204" pitchFamily="34" charset="0"/>
                <a:cs typeface="Arial" panose="020B0604020202020204" pitchFamily="34" charset="0"/>
              </a:rPr>
              <a:t>GFP-negative cells in D2-GFP mice: “highly reliable measure of D1-type MSNs” (Lobo et al, 2013)</a:t>
            </a:r>
          </a:p>
          <a:p>
            <a:pPr lvl="1">
              <a:lnSpc>
                <a:spcPct val="110000"/>
              </a:lnSpc>
              <a:spcBef>
                <a:spcPts val="600"/>
              </a:spcBef>
              <a:spcAft>
                <a:spcPts val="600"/>
              </a:spcAft>
            </a:pPr>
            <a:r>
              <a:rPr lang="en-US" sz="2000" dirty="0" smtClean="0">
                <a:solidFill>
                  <a:srgbClr val="7030A0"/>
                </a:solidFill>
                <a:latin typeface="Arial" panose="020B0604020202020204" pitchFamily="34" charset="0"/>
                <a:cs typeface="Arial" panose="020B0604020202020204" pitchFamily="34" charset="0"/>
              </a:rPr>
              <a:t>BDNF signaling in D1 MSNs → CSDS vulnerability</a:t>
            </a:r>
          </a:p>
          <a:p>
            <a:pPr>
              <a:lnSpc>
                <a:spcPct val="110000"/>
              </a:lnSpc>
              <a:spcBef>
                <a:spcPts val="600"/>
              </a:spcBef>
              <a:spcAft>
                <a:spcPts val="600"/>
              </a:spcAft>
            </a:pPr>
            <a:r>
              <a:rPr lang="en-US" sz="2400" dirty="0" smtClean="0">
                <a:solidFill>
                  <a:srgbClr val="7030A0"/>
                </a:solidFill>
                <a:latin typeface="Arial" panose="020B0604020202020204" pitchFamily="34" charset="0"/>
                <a:cs typeface="Arial" panose="020B0604020202020204" pitchFamily="34" charset="0"/>
              </a:rPr>
              <a:t>D1 MSNs: site of BDNF action in NAc after CSDS</a:t>
            </a:r>
          </a:p>
          <a:p>
            <a:pPr lvl="1">
              <a:lnSpc>
                <a:spcPct val="110000"/>
              </a:lnSpc>
              <a:spcBef>
                <a:spcPts val="600"/>
              </a:spcBef>
              <a:spcAft>
                <a:spcPts val="600"/>
              </a:spcAft>
            </a:pP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 ↓ D1 MSN activity (Lobo et al., 2010)</a:t>
            </a:r>
          </a:p>
          <a:p>
            <a:pPr lvl="1">
              <a:lnSpc>
                <a:spcPct val="110000"/>
              </a:lnSpc>
              <a:spcBef>
                <a:spcPts val="600"/>
              </a:spcBef>
              <a:spcAft>
                <a:spcPts val="600"/>
              </a:spcAft>
            </a:pPr>
            <a:r>
              <a:rPr lang="en-US" sz="2000" dirty="0" smtClean="0">
                <a:solidFill>
                  <a:srgbClr val="002060"/>
                </a:solidFill>
                <a:latin typeface="Arial" panose="020B0604020202020204" pitchFamily="34" charset="0"/>
                <a:cs typeface="Arial" panose="020B0604020202020204" pitchFamily="34" charset="0"/>
              </a:rPr>
              <a:t>↓ D1 MSN activity renders resilient mice vulnerable (Francis et al., 2015)</a:t>
            </a:r>
          </a:p>
          <a:p>
            <a:pPr>
              <a:lnSpc>
                <a:spcPct val="110000"/>
              </a:lnSpc>
              <a:spcBef>
                <a:spcPts val="600"/>
              </a:spcBef>
              <a:spcAft>
                <a:spcPts val="600"/>
              </a:spcAft>
            </a:pPr>
            <a:r>
              <a:rPr lang="en-US" sz="2400" b="1" dirty="0" smtClean="0">
                <a:solidFill>
                  <a:srgbClr val="7030A0"/>
                </a:solidFill>
                <a:latin typeface="Arial" panose="020B0604020202020204" pitchFamily="34" charset="0"/>
                <a:cs typeface="Arial" panose="020B0604020202020204" pitchFamily="34" charset="0"/>
              </a:rPr>
              <a:t>↑ NAc BDNF: ↓ D1 MSN activity → vulnerability</a:t>
            </a:r>
          </a:p>
        </p:txBody>
      </p:sp>
      <p:pic>
        <p:nvPicPr>
          <p:cNvPr id="38" name="Picture 37"/>
          <p:cNvPicPr>
            <a:picLocks noChangeAspect="1"/>
          </p:cNvPicPr>
          <p:nvPr/>
        </p:nvPicPr>
        <p:blipFill>
          <a:blip r:embed="rId3"/>
          <a:stretch>
            <a:fillRect/>
          </a:stretch>
        </p:blipFill>
        <p:spPr>
          <a:xfrm>
            <a:off x="843555" y="1446955"/>
            <a:ext cx="1652159" cy="896190"/>
          </a:xfrm>
          <a:prstGeom prst="rect">
            <a:avLst/>
          </a:prstGeom>
        </p:spPr>
      </p:pic>
      <p:sp>
        <p:nvSpPr>
          <p:cNvPr id="39" name="Oval 38"/>
          <p:cNvSpPr/>
          <p:nvPr/>
        </p:nvSpPr>
        <p:spPr>
          <a:xfrm>
            <a:off x="1490964" y="2907106"/>
            <a:ext cx="320843" cy="3473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42308" y="2715123"/>
            <a:ext cx="4149469" cy="3267723"/>
            <a:chOff x="274620" y="2409691"/>
            <a:chExt cx="4149469" cy="3267723"/>
          </a:xfrm>
        </p:grpSpPr>
        <p:grpSp>
          <p:nvGrpSpPr>
            <p:cNvPr id="22" name="Group 21"/>
            <p:cNvGrpSpPr/>
            <p:nvPr/>
          </p:nvGrpSpPr>
          <p:grpSpPr>
            <a:xfrm>
              <a:off x="283388" y="2409691"/>
              <a:ext cx="4140701" cy="3267723"/>
              <a:chOff x="2589691" y="1695336"/>
              <a:chExt cx="3677209" cy="2901948"/>
            </a:xfrm>
          </p:grpSpPr>
          <p:grpSp>
            <p:nvGrpSpPr>
              <p:cNvPr id="24" name="Group 23"/>
              <p:cNvGrpSpPr/>
              <p:nvPr/>
            </p:nvGrpSpPr>
            <p:grpSpPr>
              <a:xfrm>
                <a:off x="2589691" y="1695336"/>
                <a:ext cx="1841822" cy="2901948"/>
                <a:chOff x="2589691" y="1695336"/>
                <a:chExt cx="1841822" cy="2901948"/>
              </a:xfrm>
            </p:grpSpPr>
            <p:pic>
              <p:nvPicPr>
                <p:cNvPr id="35" name="Picture 34"/>
                <p:cNvPicPr>
                  <a:picLocks noChangeAspect="1"/>
                </p:cNvPicPr>
                <p:nvPr/>
              </p:nvPicPr>
              <p:blipFill rotWithShape="1">
                <a:blip r:embed="rId4"/>
                <a:srcRect r="43775"/>
                <a:stretch/>
              </p:blipFill>
              <p:spPr>
                <a:xfrm>
                  <a:off x="2589691" y="1695336"/>
                  <a:ext cx="1809860" cy="2901948"/>
                </a:xfrm>
                <a:prstGeom prst="rect">
                  <a:avLst/>
                </a:prstGeom>
              </p:spPr>
            </p:pic>
            <p:sp>
              <p:nvSpPr>
                <p:cNvPr id="36" name="TextBox 35"/>
                <p:cNvSpPr txBox="1"/>
                <p:nvPr/>
              </p:nvSpPr>
              <p:spPr>
                <a:xfrm>
                  <a:off x="3267413" y="1807071"/>
                  <a:ext cx="1164100"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37" name="TextBox 36"/>
                <p:cNvSpPr txBox="1"/>
                <p:nvPr/>
              </p:nvSpPr>
              <p:spPr>
                <a:xfrm>
                  <a:off x="2589691" y="2492929"/>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nvGrpSpPr>
              <p:cNvPr id="25" name="Group 24"/>
              <p:cNvGrpSpPr/>
              <p:nvPr/>
            </p:nvGrpSpPr>
            <p:grpSpPr>
              <a:xfrm>
                <a:off x="4441519" y="1695336"/>
                <a:ext cx="1825381" cy="2901948"/>
                <a:chOff x="4441519" y="1695336"/>
                <a:chExt cx="1825381" cy="2901948"/>
              </a:xfrm>
            </p:grpSpPr>
            <p:pic>
              <p:nvPicPr>
                <p:cNvPr id="32" name="Picture 31"/>
                <p:cNvPicPr>
                  <a:picLocks noChangeAspect="1"/>
                </p:cNvPicPr>
                <p:nvPr/>
              </p:nvPicPr>
              <p:blipFill rotWithShape="1">
                <a:blip r:embed="rId4"/>
                <a:srcRect l="55918"/>
                <a:stretch/>
              </p:blipFill>
              <p:spPr>
                <a:xfrm>
                  <a:off x="4787466" y="1695336"/>
                  <a:ext cx="1418983" cy="2901948"/>
                </a:xfrm>
                <a:prstGeom prst="rect">
                  <a:avLst/>
                </a:prstGeom>
              </p:spPr>
            </p:pic>
            <p:sp>
              <p:nvSpPr>
                <p:cNvPr id="33" name="TextBox 32"/>
                <p:cNvSpPr txBox="1"/>
                <p:nvPr/>
              </p:nvSpPr>
              <p:spPr>
                <a:xfrm>
                  <a:off x="5051503" y="1807071"/>
                  <a:ext cx="1215397"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34" name="TextBox 33"/>
                <p:cNvSpPr txBox="1"/>
                <p:nvPr/>
              </p:nvSpPr>
              <p:spPr>
                <a:xfrm>
                  <a:off x="4441519" y="2407323"/>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sp>
          <p:nvSpPr>
            <p:cNvPr id="40" name="TextBox 39"/>
            <p:cNvSpPr txBox="1"/>
            <p:nvPr/>
          </p:nvSpPr>
          <p:spPr>
            <a:xfrm>
              <a:off x="274620" y="2423995"/>
              <a:ext cx="498855" cy="400110"/>
            </a:xfrm>
            <a:prstGeom prst="rect">
              <a:avLst/>
            </a:prstGeom>
            <a:solidFill>
              <a:schemeClr val="bg1"/>
            </a:solidFill>
          </p:spPr>
          <p:txBody>
            <a:bodyPr wrap="none" rtlCol="0">
              <a:spAutoFit/>
            </a:bodyPr>
            <a:lstStyle/>
            <a:p>
              <a:r>
                <a:rPr lang="en-US" sz="2000" b="1" dirty="0" smtClean="0">
                  <a:latin typeface="Arial" panose="020B0604020202020204" pitchFamily="34" charset="0"/>
                  <a:cs typeface="Arial" panose="020B0604020202020204" pitchFamily="34" charset="0"/>
                </a:rPr>
                <a:t>5E</a:t>
              </a:r>
              <a:endParaRPr lang="en-US" sz="2000" b="1" dirty="0">
                <a:latin typeface="Arial" panose="020B0604020202020204" pitchFamily="34" charset="0"/>
                <a:cs typeface="Arial" panose="020B0604020202020204" pitchFamily="34" charset="0"/>
              </a:endParaRPr>
            </a:p>
          </p:txBody>
        </p:sp>
      </p:grpSp>
      <p:sp>
        <p:nvSpPr>
          <p:cNvPr id="8" name="Oval 7"/>
          <p:cNvSpPr/>
          <p:nvPr/>
        </p:nvSpPr>
        <p:spPr>
          <a:xfrm>
            <a:off x="1480218" y="3256028"/>
            <a:ext cx="320843" cy="3588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95423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sp>
        <p:nvSpPr>
          <p:cNvPr id="11" name="Content Placeholder 10"/>
          <p:cNvSpPr>
            <a:spLocks noGrp="1"/>
          </p:cNvSpPr>
          <p:nvPr>
            <p:ph sz="half" idx="2"/>
          </p:nvPr>
        </p:nvSpPr>
        <p:spPr>
          <a:xfrm>
            <a:off x="4664270" y="1493801"/>
            <a:ext cx="7297651" cy="4351338"/>
          </a:xfrm>
        </p:spPr>
        <p:txBody>
          <a:bodyPr>
            <a:noAutofit/>
          </a:bodyPr>
          <a:lstStyle/>
          <a:p>
            <a:pPr>
              <a:lnSpc>
                <a:spcPct val="110000"/>
              </a:lnSpc>
              <a:spcBef>
                <a:spcPts val="1200"/>
              </a:spcBef>
              <a:spcAft>
                <a:spcPts val="600"/>
              </a:spcAft>
            </a:pPr>
            <a:r>
              <a:rPr lang="en-US" sz="2400" dirty="0" err="1" smtClean="0">
                <a:solidFill>
                  <a:srgbClr val="002060"/>
                </a:solidFill>
                <a:latin typeface="Arial" panose="020B0604020202020204" pitchFamily="34" charset="0"/>
                <a:cs typeface="Arial" panose="020B0604020202020204" pitchFamily="34" charset="0"/>
              </a:rPr>
              <a:t>VTA→NAc</a:t>
            </a:r>
            <a:r>
              <a:rPr lang="en-US" sz="2400" dirty="0" smtClean="0">
                <a:solidFill>
                  <a:srgbClr val="002060"/>
                </a:solidFill>
                <a:latin typeface="Arial" panose="020B0604020202020204" pitchFamily="34" charset="0"/>
                <a:cs typeface="Arial" panose="020B0604020202020204" pitchFamily="34" charset="0"/>
              </a:rPr>
              <a:t>  BDNF (not DA) signaling is necessary for CSDS-induced vulnerability (Fig 1D)</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TrkB blockade (not DA blockade) prevents CSDS-induced social avoidance (Fig 1, 3E)</a:t>
            </a:r>
          </a:p>
        </p:txBody>
      </p:sp>
      <p:sp>
        <p:nvSpPr>
          <p:cNvPr id="12" name="TextBox 11"/>
          <p:cNvSpPr txBox="1"/>
          <p:nvPr/>
        </p:nvSpPr>
        <p:spPr>
          <a:xfrm>
            <a:off x="-613656" y="3669470"/>
            <a:ext cx="430887" cy="2343334"/>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Time spent struggling (s)</a:t>
            </a: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l="4800" t="45634" r="13408"/>
          <a:stretch/>
        </p:blipFill>
        <p:spPr>
          <a:xfrm>
            <a:off x="840176" y="993167"/>
            <a:ext cx="3400926" cy="2694798"/>
          </a:xfrm>
          <a:prstGeom prst="rect">
            <a:avLst/>
          </a:prstGeom>
        </p:spPr>
      </p:pic>
      <p:grpSp>
        <p:nvGrpSpPr>
          <p:cNvPr id="13" name="Group 12"/>
          <p:cNvGrpSpPr/>
          <p:nvPr/>
        </p:nvGrpSpPr>
        <p:grpSpPr>
          <a:xfrm>
            <a:off x="198984" y="3825860"/>
            <a:ext cx="4009728" cy="2464777"/>
            <a:chOff x="198984" y="3825860"/>
            <a:chExt cx="4009728" cy="2464777"/>
          </a:xfrm>
        </p:grpSpPr>
        <p:grpSp>
          <p:nvGrpSpPr>
            <p:cNvPr id="9" name="Group 8"/>
            <p:cNvGrpSpPr/>
            <p:nvPr/>
          </p:nvGrpSpPr>
          <p:grpSpPr>
            <a:xfrm>
              <a:off x="198984" y="3825860"/>
              <a:ext cx="4009728" cy="2464777"/>
              <a:chOff x="198984" y="3825860"/>
              <a:chExt cx="4009728" cy="2464777"/>
            </a:xfrm>
          </p:grpSpPr>
          <p:pic>
            <p:nvPicPr>
              <p:cNvPr id="25" name="Picture 24"/>
              <p:cNvPicPr>
                <a:picLocks noChangeAspect="1"/>
              </p:cNvPicPr>
              <p:nvPr/>
            </p:nvPicPr>
            <p:blipFill rotWithShape="1">
              <a:blip r:embed="rId4"/>
              <a:srcRect l="53551" t="18402"/>
              <a:stretch/>
            </p:blipFill>
            <p:spPr>
              <a:xfrm>
                <a:off x="1092286" y="3911747"/>
                <a:ext cx="3116426" cy="2369264"/>
              </a:xfrm>
              <a:prstGeom prst="rect">
                <a:avLst/>
              </a:prstGeom>
            </p:spPr>
          </p:pic>
          <p:sp>
            <p:nvSpPr>
              <p:cNvPr id="26" name="TextBox 25"/>
              <p:cNvSpPr txBox="1"/>
              <p:nvPr/>
            </p:nvSpPr>
            <p:spPr>
              <a:xfrm>
                <a:off x="672190" y="3825860"/>
                <a:ext cx="461665" cy="2464777"/>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Social Interaction Ratio</a:t>
                </a:r>
                <a:endParaRPr lang="en-US" dirty="0">
                  <a:latin typeface="Arial" panose="020B0604020202020204" pitchFamily="34" charset="0"/>
                  <a:cs typeface="Arial" panose="020B0604020202020204" pitchFamily="34" charset="0"/>
                </a:endParaRPr>
              </a:p>
            </p:txBody>
          </p:sp>
          <p:sp>
            <p:nvSpPr>
              <p:cNvPr id="28" name="TextBox 27"/>
              <p:cNvSpPr txBox="1"/>
              <p:nvPr/>
            </p:nvSpPr>
            <p:spPr>
              <a:xfrm>
                <a:off x="198984" y="3825860"/>
                <a:ext cx="466794"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3E</a:t>
                </a:r>
                <a:endParaRPr lang="en-US" b="1" dirty="0">
                  <a:latin typeface="Arial" panose="020B0604020202020204" pitchFamily="34" charset="0"/>
                  <a:cs typeface="Arial" panose="020B0604020202020204" pitchFamily="34" charset="0"/>
                </a:endParaRPr>
              </a:p>
            </p:txBody>
          </p:sp>
        </p:grpSp>
        <p:pic>
          <p:nvPicPr>
            <p:cNvPr id="29" name="Picture 28"/>
            <p:cNvPicPr>
              <a:picLocks noChangeAspect="1"/>
            </p:cNvPicPr>
            <p:nvPr/>
          </p:nvPicPr>
          <p:blipFill rotWithShape="1">
            <a:blip r:embed="rId5"/>
            <a:srcRect l="32313" t="10762" r="18753" b="62842"/>
            <a:stretch/>
          </p:blipFill>
          <p:spPr>
            <a:xfrm>
              <a:off x="2233361" y="4035642"/>
              <a:ext cx="1581150" cy="704849"/>
            </a:xfrm>
            <a:prstGeom prst="rect">
              <a:avLst/>
            </a:prstGeom>
          </p:spPr>
        </p:pic>
      </p:grpSp>
      <p:sp>
        <p:nvSpPr>
          <p:cNvPr id="8" name="TextBox 7"/>
          <p:cNvSpPr txBox="1"/>
          <p:nvPr/>
        </p:nvSpPr>
        <p:spPr>
          <a:xfrm>
            <a:off x="192572" y="1027199"/>
            <a:ext cx="479618"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1D</a:t>
            </a:r>
            <a:endParaRPr lang="en-US" b="1" dirty="0">
              <a:latin typeface="Arial" panose="020B0604020202020204" pitchFamily="34" charset="0"/>
              <a:cs typeface="Arial" panose="020B0604020202020204" pitchFamily="34" charset="0"/>
            </a:endParaRPr>
          </a:p>
        </p:txBody>
      </p:sp>
      <p:sp>
        <p:nvSpPr>
          <p:cNvPr id="30" name="TextBox 29"/>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73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sp>
        <p:nvSpPr>
          <p:cNvPr id="11" name="Content Placeholder 10"/>
          <p:cNvSpPr>
            <a:spLocks noGrp="1"/>
          </p:cNvSpPr>
          <p:nvPr>
            <p:ph sz="half" idx="2"/>
          </p:nvPr>
        </p:nvSpPr>
        <p:spPr>
          <a:xfrm>
            <a:off x="4664270" y="1493801"/>
            <a:ext cx="7297651" cy="4351338"/>
          </a:xfrm>
        </p:spPr>
        <p:txBody>
          <a:bodyPr>
            <a:noAutofit/>
          </a:bodyPr>
          <a:lstStyle/>
          <a:p>
            <a:pPr>
              <a:lnSpc>
                <a:spcPct val="110000"/>
              </a:lnSpc>
              <a:spcBef>
                <a:spcPts val="1200"/>
              </a:spcBef>
              <a:spcAft>
                <a:spcPts val="600"/>
              </a:spcAft>
            </a:pPr>
            <a:r>
              <a:rPr lang="en-US" sz="2400" dirty="0" err="1" smtClean="0">
                <a:solidFill>
                  <a:srgbClr val="002060"/>
                </a:solidFill>
                <a:latin typeface="Arial" panose="020B0604020202020204" pitchFamily="34" charset="0"/>
                <a:cs typeface="Arial" panose="020B0604020202020204" pitchFamily="34" charset="0"/>
              </a:rPr>
              <a:t>VTA→NAc</a:t>
            </a:r>
            <a:r>
              <a:rPr lang="en-US" sz="2400" dirty="0" smtClean="0">
                <a:solidFill>
                  <a:srgbClr val="002060"/>
                </a:solidFill>
                <a:latin typeface="Arial" panose="020B0604020202020204" pitchFamily="34" charset="0"/>
                <a:cs typeface="Arial" panose="020B0604020202020204" pitchFamily="34" charset="0"/>
              </a:rPr>
              <a:t>  BDNF (not DA) signaling is necessary for CSDS-induced vulnerability (Fig 1D)</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TrkB blockade (not DA blockade) prevents CSDS-induced social avoidance (Fig 1, 3E)</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Repeated phasic VTA</a:t>
            </a:r>
            <a:r>
              <a:rPr lang="en-US" sz="2400" dirty="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→NAc activation (that occurs in vulnerable mice) ↑ NAc BDNF &amp; avoidance (vulnerable phenotype) (Figs 3)</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Blocked by NAc TrkB blockade (Fig 3E)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Blocked by VTA </a:t>
            </a:r>
            <a:r>
              <a:rPr lang="en-US" sz="2000" dirty="0" err="1" smtClean="0">
                <a:solidFill>
                  <a:srgbClr val="002060"/>
                </a:solidFill>
                <a:latin typeface="Arial" panose="020B0604020202020204" pitchFamily="34" charset="0"/>
                <a:cs typeface="Arial" panose="020B0604020202020204" pitchFamily="34" charset="0"/>
              </a:rPr>
              <a:t>Bdnf</a:t>
            </a:r>
            <a:r>
              <a:rPr lang="en-US" sz="2000" dirty="0" smtClean="0">
                <a:solidFill>
                  <a:srgbClr val="002060"/>
                </a:solidFill>
                <a:latin typeface="Arial" panose="020B0604020202020204" pitchFamily="34" charset="0"/>
                <a:cs typeface="Arial" panose="020B0604020202020204" pitchFamily="34" charset="0"/>
              </a:rPr>
              <a:t> KD (Fig 3I)</a:t>
            </a:r>
          </a:p>
        </p:txBody>
      </p:sp>
      <p:grpSp>
        <p:nvGrpSpPr>
          <p:cNvPr id="13" name="Group 12"/>
          <p:cNvGrpSpPr/>
          <p:nvPr/>
        </p:nvGrpSpPr>
        <p:grpSpPr>
          <a:xfrm>
            <a:off x="0" y="1204693"/>
            <a:ext cx="4009728" cy="2464777"/>
            <a:chOff x="198984" y="3825860"/>
            <a:chExt cx="4009728" cy="2464777"/>
          </a:xfrm>
        </p:grpSpPr>
        <p:grpSp>
          <p:nvGrpSpPr>
            <p:cNvPr id="9" name="Group 8"/>
            <p:cNvGrpSpPr/>
            <p:nvPr/>
          </p:nvGrpSpPr>
          <p:grpSpPr>
            <a:xfrm>
              <a:off x="198984" y="3825860"/>
              <a:ext cx="4009728" cy="2464777"/>
              <a:chOff x="198984" y="3825860"/>
              <a:chExt cx="4009728" cy="2464777"/>
            </a:xfrm>
          </p:grpSpPr>
          <p:pic>
            <p:nvPicPr>
              <p:cNvPr id="25" name="Picture 24"/>
              <p:cNvPicPr>
                <a:picLocks noChangeAspect="1"/>
              </p:cNvPicPr>
              <p:nvPr/>
            </p:nvPicPr>
            <p:blipFill rotWithShape="1">
              <a:blip r:embed="rId3"/>
              <a:srcRect l="53551" t="18402"/>
              <a:stretch/>
            </p:blipFill>
            <p:spPr>
              <a:xfrm>
                <a:off x="1092286" y="3911747"/>
                <a:ext cx="3116426" cy="2369264"/>
              </a:xfrm>
              <a:prstGeom prst="rect">
                <a:avLst/>
              </a:prstGeom>
            </p:spPr>
          </p:pic>
          <p:sp>
            <p:nvSpPr>
              <p:cNvPr id="26" name="TextBox 25"/>
              <p:cNvSpPr txBox="1"/>
              <p:nvPr/>
            </p:nvSpPr>
            <p:spPr>
              <a:xfrm>
                <a:off x="672190" y="3825860"/>
                <a:ext cx="461665" cy="2464777"/>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Social Interaction Ratio</a:t>
                </a:r>
                <a:endParaRPr lang="en-US" dirty="0">
                  <a:latin typeface="Arial" panose="020B0604020202020204" pitchFamily="34" charset="0"/>
                  <a:cs typeface="Arial" panose="020B0604020202020204" pitchFamily="34" charset="0"/>
                </a:endParaRPr>
              </a:p>
            </p:txBody>
          </p:sp>
          <p:sp>
            <p:nvSpPr>
              <p:cNvPr id="28" name="TextBox 27"/>
              <p:cNvSpPr txBox="1"/>
              <p:nvPr/>
            </p:nvSpPr>
            <p:spPr>
              <a:xfrm>
                <a:off x="198984" y="3825860"/>
                <a:ext cx="466794"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3E</a:t>
                </a:r>
                <a:endParaRPr lang="en-US" b="1" dirty="0">
                  <a:latin typeface="Arial" panose="020B0604020202020204" pitchFamily="34" charset="0"/>
                  <a:cs typeface="Arial" panose="020B0604020202020204" pitchFamily="34" charset="0"/>
                </a:endParaRPr>
              </a:p>
            </p:txBody>
          </p:sp>
        </p:grpSp>
        <p:pic>
          <p:nvPicPr>
            <p:cNvPr id="29" name="Picture 28"/>
            <p:cNvPicPr>
              <a:picLocks noChangeAspect="1"/>
            </p:cNvPicPr>
            <p:nvPr/>
          </p:nvPicPr>
          <p:blipFill rotWithShape="1">
            <a:blip r:embed="rId4"/>
            <a:srcRect l="32313" t="10762" r="18753" b="62842"/>
            <a:stretch/>
          </p:blipFill>
          <p:spPr>
            <a:xfrm>
              <a:off x="2233361" y="4035642"/>
              <a:ext cx="1581150" cy="704849"/>
            </a:xfrm>
            <a:prstGeom prst="rect">
              <a:avLst/>
            </a:prstGeom>
          </p:spPr>
        </p:pic>
      </p:grpSp>
      <p:sp>
        <p:nvSpPr>
          <p:cNvPr id="16" name="TextBox 15"/>
          <p:cNvSpPr txBox="1"/>
          <p:nvPr/>
        </p:nvSpPr>
        <p:spPr>
          <a:xfrm>
            <a:off x="22383" y="3897698"/>
            <a:ext cx="377026"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3I</a:t>
            </a:r>
            <a:endParaRPr lang="en-US" b="1" dirty="0">
              <a:latin typeface="Arial" panose="020B0604020202020204" pitchFamily="34" charset="0"/>
              <a:cs typeface="Arial" panose="020B0604020202020204" pitchFamily="34" charset="0"/>
            </a:endParaRPr>
          </a:p>
        </p:txBody>
      </p:sp>
      <p:grpSp>
        <p:nvGrpSpPr>
          <p:cNvPr id="3" name="Group 2"/>
          <p:cNvGrpSpPr/>
          <p:nvPr/>
        </p:nvGrpSpPr>
        <p:grpSpPr>
          <a:xfrm>
            <a:off x="704038" y="3863346"/>
            <a:ext cx="3745371" cy="2507718"/>
            <a:chOff x="704038" y="3863346"/>
            <a:chExt cx="3745371" cy="2507718"/>
          </a:xfrm>
        </p:grpSpPr>
        <p:pic>
          <p:nvPicPr>
            <p:cNvPr id="15" name="Picture 14"/>
            <p:cNvPicPr>
              <a:picLocks noChangeAspect="1"/>
            </p:cNvPicPr>
            <p:nvPr/>
          </p:nvPicPr>
          <p:blipFill rotWithShape="1">
            <a:blip r:embed="rId5"/>
            <a:srcRect l="50300" t="37636"/>
            <a:stretch/>
          </p:blipFill>
          <p:spPr>
            <a:xfrm>
              <a:off x="704038" y="3863346"/>
              <a:ext cx="3745371" cy="2507718"/>
            </a:xfrm>
            <a:prstGeom prst="rect">
              <a:avLst/>
            </a:prstGeom>
          </p:spPr>
        </p:pic>
        <p:sp>
          <p:nvSpPr>
            <p:cNvPr id="2" name="Rectangle 1"/>
            <p:cNvSpPr/>
            <p:nvPr/>
          </p:nvSpPr>
          <p:spPr>
            <a:xfrm>
              <a:off x="704038" y="3863346"/>
              <a:ext cx="230833" cy="355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39565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7655" y="325881"/>
            <a:ext cx="12034345" cy="88250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smtClean="0">
                <a:solidFill>
                  <a:srgbClr val="002060"/>
                </a:solidFill>
                <a:latin typeface="Arial" panose="020B0604020202020204" pitchFamily="34" charset="0"/>
                <a:cs typeface="Arial" panose="020B0604020202020204" pitchFamily="34" charset="0"/>
              </a:rPr>
              <a:t>Social Defeat Stress → Depression (humans &amp; rodents)</a:t>
            </a:r>
            <a:endParaRPr lang="en-US" sz="3200"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1132013" y="1458933"/>
            <a:ext cx="7860632" cy="1916029"/>
            <a:chOff x="657726" y="1411706"/>
            <a:chExt cx="9144000" cy="2228850"/>
          </a:xfrm>
        </p:grpSpPr>
        <p:pic>
          <p:nvPicPr>
            <p:cNvPr id="8" name="Picture 7" descr="Intru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26" y="1411706"/>
              <a:ext cx="9144000" cy="2228850"/>
            </a:xfrm>
            <a:prstGeom prst="rect">
              <a:avLst/>
            </a:prstGeom>
            <a:ln w="19050">
              <a:solidFill>
                <a:schemeClr val="tx1"/>
              </a:solidFill>
            </a:ln>
          </p:spPr>
        </p:pic>
        <p:sp>
          <p:nvSpPr>
            <p:cNvPr id="9" name="Rectangle 8"/>
            <p:cNvSpPr/>
            <p:nvPr/>
          </p:nvSpPr>
          <p:spPr>
            <a:xfrm>
              <a:off x="657726" y="3332779"/>
              <a:ext cx="9144000" cy="307777"/>
            </a:xfrm>
            <a:prstGeom prst="rect">
              <a:avLst/>
            </a:prstGeom>
          </p:spPr>
          <p:txBody>
            <a:bodyPr wrap="square">
              <a:spAutoFit/>
            </a:bodyPr>
            <a:lstStyle/>
            <a:p>
              <a:pPr algn="r"/>
              <a:r>
                <a:rPr lang="en-US" sz="1400" dirty="0">
                  <a:solidFill>
                    <a:schemeClr val="bg1"/>
                  </a:solidFill>
                </a:rPr>
                <a:t>http://</a:t>
              </a:r>
              <a:r>
                <a:rPr lang="en-US" sz="1400" dirty="0" err="1">
                  <a:solidFill>
                    <a:schemeClr val="bg1"/>
                  </a:solidFill>
                </a:rPr>
                <a:t>schaechter.asmblog.org</a:t>
              </a:r>
              <a:r>
                <a:rPr lang="en-US" sz="1400" dirty="0">
                  <a:solidFill>
                    <a:schemeClr val="bg1"/>
                  </a:solidFill>
                </a:rPr>
                <a:t>/</a:t>
              </a:r>
              <a:r>
                <a:rPr lang="en-US" sz="1400" dirty="0" err="1">
                  <a:solidFill>
                    <a:schemeClr val="bg1"/>
                  </a:solidFill>
                </a:rPr>
                <a:t>schaechter</a:t>
              </a:r>
              <a:r>
                <a:rPr lang="en-US" sz="1400" dirty="0">
                  <a:solidFill>
                    <a:schemeClr val="bg1"/>
                  </a:solidFill>
                </a:rPr>
                <a:t>/2012/08/the-road-to-microbial-</a:t>
              </a:r>
              <a:r>
                <a:rPr lang="en-US" sz="1400" dirty="0" err="1">
                  <a:solidFill>
                    <a:schemeClr val="bg1"/>
                  </a:solidFill>
                </a:rPr>
                <a:t>endocrinology.html</a:t>
              </a:r>
              <a:endParaRPr lang="en-US" sz="1400" dirty="0">
                <a:solidFill>
                  <a:schemeClr val="bg1"/>
                </a:solidFill>
              </a:endParaRPr>
            </a:p>
          </p:txBody>
        </p:sp>
        <p:sp>
          <p:nvSpPr>
            <p:cNvPr id="11" name="TextBox 10"/>
            <p:cNvSpPr txBox="1"/>
            <p:nvPr/>
          </p:nvSpPr>
          <p:spPr>
            <a:xfrm>
              <a:off x="759323" y="1531842"/>
              <a:ext cx="6063032" cy="461665"/>
            </a:xfrm>
            <a:prstGeom prst="rect">
              <a:avLst/>
            </a:prstGeom>
            <a:solidFill>
              <a:srgbClr val="FFFFFF"/>
            </a:solidFill>
            <a:ln>
              <a:solidFill>
                <a:schemeClr val="tx1"/>
              </a:solidFill>
            </a:ln>
          </p:spPr>
          <p:txBody>
            <a:bodyPr wrap="square" rtlCol="0">
              <a:spAutoFit/>
            </a:bodyPr>
            <a:lstStyle/>
            <a:p>
              <a:r>
                <a:rPr lang="en-US" sz="2400" dirty="0"/>
                <a:t>Resident-Intruder model of social defeat</a:t>
              </a:r>
            </a:p>
          </p:txBody>
        </p:sp>
      </p:grpSp>
      <p:grpSp>
        <p:nvGrpSpPr>
          <p:cNvPr id="3" name="Group 2"/>
          <p:cNvGrpSpPr/>
          <p:nvPr/>
        </p:nvGrpSpPr>
        <p:grpSpPr>
          <a:xfrm>
            <a:off x="1132013" y="3625513"/>
            <a:ext cx="3324279" cy="2803374"/>
            <a:chOff x="1591749" y="2313516"/>
            <a:chExt cx="5208195" cy="4392085"/>
          </a:xfrm>
        </p:grpSpPr>
        <p:pic>
          <p:nvPicPr>
            <p:cNvPr id="12" name="Picture 11" descr="social interaction.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25599" y="2313516"/>
              <a:ext cx="5174345" cy="4392085"/>
            </a:xfrm>
            <a:prstGeom prst="rect">
              <a:avLst/>
            </a:prstGeom>
            <a:ln w="19050">
              <a:solidFill>
                <a:schemeClr val="tx1"/>
              </a:solidFill>
            </a:ln>
          </p:spPr>
        </p:pic>
        <p:sp>
          <p:nvSpPr>
            <p:cNvPr id="13" name="TextBox 12"/>
            <p:cNvSpPr txBox="1"/>
            <p:nvPr/>
          </p:nvSpPr>
          <p:spPr>
            <a:xfrm>
              <a:off x="1625598" y="4366126"/>
              <a:ext cx="3281604" cy="461665"/>
            </a:xfrm>
            <a:prstGeom prst="rect">
              <a:avLst/>
            </a:prstGeom>
            <a:noFill/>
          </p:spPr>
          <p:txBody>
            <a:bodyPr wrap="none" rtlCol="0">
              <a:spAutoFit/>
            </a:bodyPr>
            <a:lstStyle/>
            <a:p>
              <a:r>
                <a:rPr lang="en-US" sz="2400" dirty="0"/>
                <a:t>Social Interaction Testing</a:t>
              </a:r>
            </a:p>
          </p:txBody>
        </p:sp>
        <p:sp>
          <p:nvSpPr>
            <p:cNvPr id="14" name="Rectangle 13"/>
            <p:cNvSpPr/>
            <p:nvPr/>
          </p:nvSpPr>
          <p:spPr>
            <a:xfrm>
              <a:off x="1591749" y="6396336"/>
              <a:ext cx="5208195" cy="276999"/>
            </a:xfrm>
            <a:prstGeom prst="rect">
              <a:avLst/>
            </a:prstGeom>
          </p:spPr>
          <p:txBody>
            <a:bodyPr wrap="square">
              <a:spAutoFit/>
            </a:bodyPr>
            <a:lstStyle/>
            <a:p>
              <a:r>
                <a:rPr lang="en-US" sz="1200" dirty="0" err="1"/>
                <a:t>www.sfn.org</a:t>
              </a:r>
              <a:r>
                <a:rPr lang="en-US" sz="1200" dirty="0"/>
                <a:t>, obtained 3/1/2014</a:t>
              </a:r>
            </a:p>
          </p:txBody>
        </p:sp>
      </p:grpSp>
      <p:sp>
        <p:nvSpPr>
          <p:cNvPr id="2" name="TextBox 1"/>
          <p:cNvSpPr txBox="1"/>
          <p:nvPr/>
        </p:nvSpPr>
        <p:spPr>
          <a:xfrm>
            <a:off x="5062329" y="3737407"/>
            <a:ext cx="6615321" cy="2554545"/>
          </a:xfrm>
          <a:prstGeom prst="rect">
            <a:avLst/>
          </a:prstGeom>
          <a:noFill/>
        </p:spPr>
        <p:txBody>
          <a:bodyPr wrap="square" rtlCol="0">
            <a:spAutoFit/>
          </a:bodyPr>
          <a:lstStyle/>
          <a:p>
            <a:pPr>
              <a:lnSpc>
                <a:spcPct val="120000"/>
              </a:lnSpc>
              <a:spcBef>
                <a:spcPts val="1200"/>
              </a:spcBef>
            </a:pPr>
            <a:r>
              <a:rPr lang="en-US" sz="2000" b="1" u="sng" dirty="0" smtClean="0">
                <a:latin typeface="Arial" panose="020B0604020202020204" pitchFamily="34" charset="0"/>
                <a:cs typeface="Arial" panose="020B0604020202020204" pitchFamily="34" charset="0"/>
              </a:rPr>
              <a:t>Chronic Social Defeat Stress (Krishnan et al., 2007):</a:t>
            </a:r>
          </a:p>
          <a:p>
            <a:pPr>
              <a:lnSpc>
                <a:spcPct val="120000"/>
              </a:lnSpc>
              <a:spcBef>
                <a:spcPts val="1200"/>
              </a:spcBef>
            </a:pPr>
            <a:r>
              <a:rPr lang="en-US" sz="2000" b="1" u="sng" dirty="0" smtClean="0">
                <a:latin typeface="Arial" panose="020B0604020202020204" pitchFamily="34" charset="0"/>
                <a:cs typeface="Arial" panose="020B0604020202020204" pitchFamily="34" charset="0"/>
              </a:rPr>
              <a:t>CSDS</a:t>
            </a:r>
            <a:r>
              <a:rPr lang="en-US" sz="2000" dirty="0" smtClean="0">
                <a:latin typeface="Arial" panose="020B0604020202020204" pitchFamily="34" charset="0"/>
                <a:cs typeface="Arial" panose="020B0604020202020204" pitchFamily="34" charset="0"/>
              </a:rPr>
              <a:t>: 10 d x 10 min interaction w aggressive CD1</a:t>
            </a:r>
          </a:p>
          <a:p>
            <a:pPr marL="342900" indent="-342900">
              <a:lnSpc>
                <a:spcPct val="120000"/>
              </a:lnSpc>
              <a:spcBef>
                <a:spcPts val="12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housing immediately after each defeat</a:t>
            </a:r>
          </a:p>
          <a:p>
            <a:pPr>
              <a:lnSpc>
                <a:spcPct val="120000"/>
              </a:lnSpc>
              <a:spcBef>
                <a:spcPts val="1200"/>
              </a:spcBef>
            </a:pPr>
            <a:r>
              <a:rPr lang="en-US" sz="2000" b="1" u="sng" dirty="0" smtClean="0">
                <a:latin typeface="Arial" panose="020B0604020202020204" pitchFamily="34" charset="0"/>
                <a:cs typeface="Arial" panose="020B0604020202020204" pitchFamily="34" charset="0"/>
              </a:rPr>
              <a:t>Social Interaction Test</a:t>
            </a:r>
            <a:r>
              <a:rPr lang="en-US" sz="2000" dirty="0" smtClean="0">
                <a:latin typeface="Arial" panose="020B0604020202020204" pitchFamily="34" charset="0"/>
                <a:cs typeface="Arial" panose="020B0604020202020204" pitchFamily="34" charset="0"/>
              </a:rPr>
              <a:t>: 24h after last defeat</a:t>
            </a:r>
          </a:p>
          <a:p>
            <a:pPr marL="342900" indent="-342900">
              <a:lnSpc>
                <a:spcPct val="120000"/>
              </a:lnSpc>
              <a:spcBef>
                <a:spcPts val="12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Segregates vulnerable &amp; resilient phenotypes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278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0933" y="6431706"/>
            <a:ext cx="6722418"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Image: Krishnan et al. (2007). </a:t>
            </a:r>
            <a:r>
              <a:rPr lang="en-US" sz="1400" i="1" dirty="0" smtClean="0">
                <a:latin typeface="Arial" panose="020B0604020202020204" pitchFamily="34" charset="0"/>
                <a:cs typeface="Arial" panose="020B0604020202020204" pitchFamily="34" charset="0"/>
              </a:rPr>
              <a:t>Cell.; </a:t>
            </a:r>
            <a:r>
              <a:rPr lang="en-US" sz="1400" dirty="0" err="1">
                <a:latin typeface="Arial" panose="020B0604020202020204" pitchFamily="34" charset="0"/>
                <a:cs typeface="Arial" panose="020B0604020202020204" pitchFamily="34" charset="0"/>
              </a:rPr>
              <a:t>Tye</a:t>
            </a:r>
            <a:r>
              <a:rPr lang="en-US" sz="1400" dirty="0">
                <a:latin typeface="Arial" panose="020B0604020202020204" pitchFamily="34" charset="0"/>
                <a:cs typeface="Arial" panose="020B0604020202020204" pitchFamily="34" charset="0"/>
              </a:rPr>
              <a:t> et al., (2013). </a:t>
            </a:r>
            <a:r>
              <a:rPr lang="en-US" sz="1400" i="1" dirty="0">
                <a:latin typeface="Arial" panose="020B0604020202020204" pitchFamily="34" charset="0"/>
                <a:cs typeface="Arial" panose="020B0604020202020204" pitchFamily="34" charset="0"/>
              </a:rPr>
              <a:t>Nature.</a:t>
            </a:r>
            <a:r>
              <a:rPr lang="en-US" sz="1400" dirty="0">
                <a:latin typeface="Arial" panose="020B0604020202020204" pitchFamily="34" charset="0"/>
                <a:cs typeface="Arial" panose="020B0604020202020204" pitchFamily="34" charset="0"/>
              </a:rPr>
              <a:t> 493(7433):</a:t>
            </a:r>
            <a:r>
              <a:rPr lang="en-US" sz="1400" dirty="0" smtClean="0">
                <a:latin typeface="Arial" panose="020B0604020202020204" pitchFamily="34" charset="0"/>
                <a:cs typeface="Arial" panose="020B0604020202020204" pitchFamily="34" charset="0"/>
              </a:rPr>
              <a:t>537-41</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a:blip r:embed="rId3"/>
          <a:stretch>
            <a:fillRect/>
          </a:stretch>
        </p:blipFill>
        <p:spPr>
          <a:xfrm>
            <a:off x="679601" y="1509573"/>
            <a:ext cx="6731852" cy="4613815"/>
          </a:xfrm>
          <a:prstGeom prst="rect">
            <a:avLst/>
          </a:prstGeom>
        </p:spPr>
      </p:pic>
      <p:pic>
        <p:nvPicPr>
          <p:cNvPr id="8" name="Picture 7"/>
          <p:cNvPicPr>
            <a:picLocks noChangeAspect="1"/>
          </p:cNvPicPr>
          <p:nvPr/>
        </p:nvPicPr>
        <p:blipFill rotWithShape="1">
          <a:blip r:embed="rId3"/>
          <a:srcRect l="8078" t="76641" r="62656" b="2201"/>
          <a:stretch/>
        </p:blipFill>
        <p:spPr>
          <a:xfrm>
            <a:off x="984401" y="5035610"/>
            <a:ext cx="2817579" cy="1396098"/>
          </a:xfrm>
          <a:prstGeom prst="rect">
            <a:avLst/>
          </a:prstGeom>
        </p:spPr>
      </p:pic>
      <p:sp>
        <p:nvSpPr>
          <p:cNvPr id="19" name="Content Placeholder 10"/>
          <p:cNvSpPr>
            <a:spLocks noGrp="1"/>
          </p:cNvSpPr>
          <p:nvPr>
            <p:ph sz="half" idx="2"/>
          </p:nvPr>
        </p:nvSpPr>
        <p:spPr>
          <a:xfrm>
            <a:off x="7842193" y="1780075"/>
            <a:ext cx="3908784" cy="4072810"/>
          </a:xfrm>
        </p:spPr>
        <p:txBody>
          <a:bodyPr>
            <a:noAutofit/>
          </a:bodyPr>
          <a:lstStyle/>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BDNF from VTA is critical for vulnerable phenotype after CSDS</a:t>
            </a:r>
          </a:p>
          <a:p>
            <a:pPr>
              <a:lnSpc>
                <a:spcPct val="110000"/>
              </a:lnSpc>
              <a:spcBef>
                <a:spcPts val="1200"/>
              </a:spcBef>
              <a:spcAft>
                <a:spcPts val="600"/>
              </a:spcAft>
            </a:pPr>
            <a:endParaRPr lang="en-US" sz="900" dirty="0" smtClean="0">
              <a:solidFill>
                <a:srgbClr val="002060"/>
              </a:solidFill>
              <a:latin typeface="Arial" panose="020B0604020202020204" pitchFamily="34" charset="0"/>
              <a:cs typeface="Arial" panose="020B0604020202020204" pitchFamily="34" charset="0"/>
            </a:endParaRP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BDNF signaling by VTA DA neurons is abnormal, pathologic mechanism that arises during a period of chronic stress</a:t>
            </a:r>
          </a:p>
        </p:txBody>
      </p:sp>
    </p:spTree>
    <p:extLst>
      <p:ext uri="{BB962C8B-B14F-4D97-AF65-F5344CB8AC3E}">
        <p14:creationId xmlns:p14="http://schemas.microsoft.com/office/powerpoint/2010/main" val="7860110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4" name="Picture 3"/>
          <p:cNvPicPr>
            <a:picLocks noChangeAspect="1"/>
          </p:cNvPicPr>
          <p:nvPr/>
        </p:nvPicPr>
        <p:blipFill rotWithShape="1">
          <a:blip r:embed="rId3"/>
          <a:srcRect l="4800" t="45634" r="13408"/>
          <a:stretch/>
        </p:blipFill>
        <p:spPr>
          <a:xfrm>
            <a:off x="840176" y="993167"/>
            <a:ext cx="3400926" cy="2694798"/>
          </a:xfrm>
          <a:prstGeom prst="rect">
            <a:avLst/>
          </a:prstGeom>
        </p:spPr>
      </p:pic>
      <p:sp>
        <p:nvSpPr>
          <p:cNvPr id="8" name="TextBox 7"/>
          <p:cNvSpPr txBox="1"/>
          <p:nvPr/>
        </p:nvSpPr>
        <p:spPr>
          <a:xfrm>
            <a:off x="192572" y="1027199"/>
            <a:ext cx="479618"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1D</a:t>
            </a:r>
            <a:endParaRPr lang="en-US" b="1" dirty="0">
              <a:latin typeface="Arial" panose="020B0604020202020204" pitchFamily="34" charset="0"/>
              <a:cs typeface="Arial" panose="020B0604020202020204" pitchFamily="34" charset="0"/>
            </a:endParaRPr>
          </a:p>
        </p:txBody>
      </p:sp>
      <p:sp>
        <p:nvSpPr>
          <p:cNvPr id="30" name="TextBox 29"/>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5" name="Content Placeholder 10"/>
          <p:cNvSpPr>
            <a:spLocks noGrp="1"/>
          </p:cNvSpPr>
          <p:nvPr>
            <p:ph sz="half" idx="2"/>
          </p:nvPr>
        </p:nvSpPr>
        <p:spPr>
          <a:xfrm>
            <a:off x="4664270" y="1493801"/>
            <a:ext cx="7297651" cy="4351338"/>
          </a:xfrm>
        </p:spPr>
        <p:txBody>
          <a:bodyPr>
            <a:noAutofit/>
          </a:bodyPr>
          <a:lstStyle/>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Neither D1 nor D2 Antagonism in </a:t>
            </a:r>
            <a:r>
              <a:rPr lang="en-US" sz="2400" dirty="0" err="1" smtClean="0">
                <a:solidFill>
                  <a:srgbClr val="002060"/>
                </a:solidFill>
                <a:latin typeface="Arial" panose="020B0604020202020204" pitchFamily="34" charset="0"/>
                <a:cs typeface="Arial" panose="020B0604020202020204" pitchFamily="34" charset="0"/>
              </a:rPr>
              <a:t>NAcS</a:t>
            </a:r>
            <a:r>
              <a:rPr lang="en-US" sz="2400" dirty="0" smtClean="0">
                <a:solidFill>
                  <a:srgbClr val="002060"/>
                </a:solidFill>
                <a:latin typeface="Arial" panose="020B0604020202020204" pitchFamily="34" charset="0"/>
                <a:cs typeface="Arial" panose="020B0604020202020204" pitchFamily="34" charset="0"/>
              </a:rPr>
              <a:t> blocked CSDS-induced social avoidance (Fig 1D)</a:t>
            </a:r>
          </a:p>
          <a:p>
            <a:pPr lvl="1">
              <a:lnSpc>
                <a:spcPct val="110000"/>
              </a:lnSpc>
              <a:spcBef>
                <a:spcPts val="1200"/>
              </a:spcBef>
              <a:spcAft>
                <a:spcPts val="600"/>
              </a:spcAft>
            </a:pPr>
            <a:r>
              <a:rPr lang="en-US" sz="2000" dirty="0" smtClean="0">
                <a:solidFill>
                  <a:srgbClr val="002060"/>
                </a:solidFill>
                <a:latin typeface="Arial" panose="020B0604020202020204" pitchFamily="34" charset="0"/>
                <a:cs typeface="Arial" panose="020B0604020202020204" pitchFamily="34" charset="0"/>
              </a:rPr>
              <a:t>Even though repeated chronic stress induces </a:t>
            </a:r>
            <a:r>
              <a:rPr lang="en-US" sz="2000" dirty="0" err="1" smtClean="0">
                <a:solidFill>
                  <a:srgbClr val="002060"/>
                </a:solidFill>
                <a:latin typeface="Arial" panose="020B0604020202020204" pitchFamily="34" charset="0"/>
                <a:cs typeface="Arial" panose="020B0604020202020204" pitchFamily="34" charset="0"/>
              </a:rPr>
              <a:t>NAcS</a:t>
            </a:r>
            <a:r>
              <a:rPr lang="en-US" sz="2000" dirty="0" smtClean="0">
                <a:solidFill>
                  <a:srgbClr val="002060"/>
                </a:solidFill>
                <a:latin typeface="Arial" panose="020B0604020202020204" pitchFamily="34" charset="0"/>
                <a:cs typeface="Arial" panose="020B0604020202020204" pitchFamily="34" charset="0"/>
              </a:rPr>
              <a:t> DA release</a:t>
            </a:r>
          </a:p>
          <a:p>
            <a:pPr>
              <a:lnSpc>
                <a:spcPct val="110000"/>
              </a:lnSpc>
              <a:spcBef>
                <a:spcPts val="1200"/>
              </a:spcBef>
              <a:spcAft>
                <a:spcPts val="600"/>
              </a:spcAft>
            </a:pPr>
            <a:r>
              <a:rPr lang="en-US" sz="2400" dirty="0" smtClean="0">
                <a:solidFill>
                  <a:srgbClr val="7030A0"/>
                </a:solidFill>
                <a:latin typeface="Arial" panose="020B0604020202020204" pitchFamily="34" charset="0"/>
                <a:cs typeface="Arial" panose="020B0604020202020204" pitchFamily="34" charset="0"/>
              </a:rPr>
              <a:t>Suggests ↑ </a:t>
            </a:r>
            <a:r>
              <a:rPr lang="en-US" sz="2400" dirty="0" err="1" smtClean="0">
                <a:solidFill>
                  <a:srgbClr val="7030A0"/>
                </a:solidFill>
                <a:latin typeface="Arial" panose="020B0604020202020204" pitchFamily="34" charset="0"/>
                <a:cs typeface="Arial" panose="020B0604020202020204" pitchFamily="34" charset="0"/>
              </a:rPr>
              <a:t>VTA→NAc</a:t>
            </a:r>
            <a:r>
              <a:rPr lang="en-US" sz="2400" dirty="0" smtClean="0">
                <a:solidFill>
                  <a:srgbClr val="7030A0"/>
                </a:solidFill>
                <a:latin typeface="Arial" panose="020B0604020202020204" pitchFamily="34" charset="0"/>
                <a:cs typeface="Arial" panose="020B0604020202020204" pitchFamily="34" charset="0"/>
              </a:rPr>
              <a:t> DA during severe stress </a:t>
            </a:r>
            <a:r>
              <a:rPr lang="en-US" sz="2400" b="1" i="1" u="sng" dirty="0" smtClean="0">
                <a:solidFill>
                  <a:srgbClr val="7030A0"/>
                </a:solidFill>
                <a:latin typeface="Arial" panose="020B0604020202020204" pitchFamily="34" charset="0"/>
                <a:cs typeface="Arial" panose="020B0604020202020204" pitchFamily="34" charset="0"/>
              </a:rPr>
              <a:t>is NOT </a:t>
            </a:r>
            <a:r>
              <a:rPr lang="en-US" sz="2400" dirty="0" smtClean="0">
                <a:solidFill>
                  <a:srgbClr val="7030A0"/>
                </a:solidFill>
                <a:latin typeface="Arial" panose="020B0604020202020204" pitchFamily="34" charset="0"/>
                <a:cs typeface="Arial" panose="020B0604020202020204" pitchFamily="34" charset="0"/>
              </a:rPr>
              <a:t>associated with a depressive phenotype</a:t>
            </a:r>
          </a:p>
        </p:txBody>
      </p:sp>
    </p:spTree>
    <p:extLst>
      <p:ext uri="{BB962C8B-B14F-4D97-AF65-F5344CB8AC3E}">
        <p14:creationId xmlns:p14="http://schemas.microsoft.com/office/powerpoint/2010/main" val="14851725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sp>
        <p:nvSpPr>
          <p:cNvPr id="30" name="TextBox 29"/>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5" name="Content Placeholder 10"/>
          <p:cNvSpPr>
            <a:spLocks noGrp="1"/>
          </p:cNvSpPr>
          <p:nvPr>
            <p:ph sz="half" idx="2"/>
          </p:nvPr>
        </p:nvSpPr>
        <p:spPr>
          <a:xfrm>
            <a:off x="4664270" y="1493801"/>
            <a:ext cx="7297651" cy="5099504"/>
          </a:xfrm>
        </p:spPr>
        <p:txBody>
          <a:bodyPr>
            <a:noAutofit/>
          </a:bodyPr>
          <a:lstStyle/>
          <a:p>
            <a:pPr>
              <a:lnSpc>
                <a:spcPct val="110000"/>
              </a:lnSpc>
              <a:spcBef>
                <a:spcPts val="1200"/>
              </a:spcBef>
              <a:spcAft>
                <a:spcPts val="600"/>
              </a:spcAft>
            </a:pPr>
            <a:r>
              <a:rPr lang="en-US" sz="2400" dirty="0">
                <a:solidFill>
                  <a:srgbClr val="002060"/>
                </a:solidFill>
                <a:latin typeface="Arial" panose="020B0604020202020204" pitchFamily="34" charset="0"/>
                <a:cs typeface="Arial" panose="020B0604020202020204" pitchFamily="34" charset="0"/>
              </a:rPr>
              <a:t>CSDS does not alter electrically evoked DA release in NAc </a:t>
            </a:r>
            <a:r>
              <a:rPr lang="en-US" sz="2400" i="1" u="sng" dirty="0">
                <a:solidFill>
                  <a:srgbClr val="002060"/>
                </a:solidFill>
                <a:latin typeface="Arial" panose="020B0604020202020204" pitchFamily="34" charset="0"/>
                <a:cs typeface="Arial" panose="020B0604020202020204" pitchFamily="34" charset="0"/>
              </a:rPr>
              <a:t>ex vivo </a:t>
            </a:r>
            <a:r>
              <a:rPr lang="en-US" sz="2400" dirty="0">
                <a:solidFill>
                  <a:srgbClr val="002060"/>
                </a:solidFill>
                <a:latin typeface="Arial" panose="020B0604020202020204" pitchFamily="34" charset="0"/>
                <a:cs typeface="Arial" panose="020B0604020202020204" pitchFamily="34" charset="0"/>
              </a:rPr>
              <a:t>(Fig 4</a:t>
            </a:r>
            <a:r>
              <a:rPr lang="en-US" sz="2400" dirty="0" smtClean="0">
                <a:solidFill>
                  <a:srgbClr val="002060"/>
                </a:solidFill>
                <a:latin typeface="Arial" panose="020B0604020202020204" pitchFamily="34" charset="0"/>
                <a:cs typeface="Arial" panose="020B0604020202020204" pitchFamily="34" charset="0"/>
              </a:rPr>
              <a:t>)</a:t>
            </a:r>
          </a:p>
          <a:p>
            <a:pPr lvl="1">
              <a:lnSpc>
                <a:spcPct val="110000"/>
              </a:lnSpc>
              <a:spcBef>
                <a:spcPts val="1200"/>
              </a:spcBef>
              <a:spcAft>
                <a:spcPts val="600"/>
              </a:spcAft>
            </a:pPr>
            <a:r>
              <a:rPr lang="en-US" sz="2000" dirty="0" smtClean="0">
                <a:solidFill>
                  <a:srgbClr val="002060"/>
                </a:solidFill>
                <a:latin typeface="Arial" panose="020B0604020202020204" pitchFamily="34" charset="0"/>
                <a:cs typeface="Arial" panose="020B0604020202020204" pitchFamily="34" charset="0"/>
              </a:rPr>
              <a:t>Negative correlation: [DA metabolites] &amp; depressive </a:t>
            </a:r>
            <a:r>
              <a:rPr lang="en-US" sz="2000" dirty="0" err="1" smtClean="0">
                <a:solidFill>
                  <a:srgbClr val="002060"/>
                </a:solidFill>
                <a:latin typeface="Arial" panose="020B0604020202020204" pitchFamily="34" charset="0"/>
                <a:cs typeface="Arial" panose="020B0604020202020204" pitchFamily="34" charset="0"/>
              </a:rPr>
              <a:t>sx</a:t>
            </a:r>
            <a:r>
              <a:rPr lang="en-US" sz="2000" dirty="0" smtClean="0">
                <a:solidFill>
                  <a:srgbClr val="002060"/>
                </a:solidFill>
                <a:latin typeface="Arial" panose="020B0604020202020204" pitchFamily="34" charset="0"/>
                <a:cs typeface="Arial" panose="020B0604020202020204" pitchFamily="34" charset="0"/>
              </a:rPr>
              <a:t>; positive correlation: antidepressants and </a:t>
            </a:r>
            <a:r>
              <a:rPr lang="en-US" sz="2000" dirty="0" err="1" smtClean="0">
                <a:solidFill>
                  <a:srgbClr val="002060"/>
                </a:solidFill>
                <a:latin typeface="Arial" panose="020B0604020202020204" pitchFamily="34" charset="0"/>
                <a:cs typeface="Arial" panose="020B0604020202020204" pitchFamily="34" charset="0"/>
              </a:rPr>
              <a:t>NAcS</a:t>
            </a:r>
            <a:r>
              <a:rPr lang="en-US" sz="2000" dirty="0" smtClean="0">
                <a:solidFill>
                  <a:srgbClr val="002060"/>
                </a:solidFill>
                <a:latin typeface="Arial" panose="020B0604020202020204" pitchFamily="34" charset="0"/>
                <a:cs typeface="Arial" panose="020B0604020202020204" pitchFamily="34" charset="0"/>
              </a:rPr>
              <a:t> DA </a:t>
            </a:r>
          </a:p>
          <a:p>
            <a:pPr lvl="1">
              <a:lnSpc>
                <a:spcPct val="110000"/>
              </a:lnSpc>
              <a:spcBef>
                <a:spcPts val="1200"/>
              </a:spcBef>
              <a:spcAft>
                <a:spcPts val="600"/>
              </a:spcAft>
            </a:pPr>
            <a:r>
              <a:rPr lang="en-US" sz="2000" dirty="0" smtClean="0">
                <a:solidFill>
                  <a:srgbClr val="002060"/>
                </a:solidFill>
                <a:latin typeface="Arial" panose="020B0604020202020204" pitchFamily="34" charset="0"/>
                <a:cs typeface="Arial" panose="020B0604020202020204" pitchFamily="34" charset="0"/>
              </a:rPr>
              <a:t>D1 (not D2) NAc antagonism– like acute TrkB antagonist – blocks ability of acute VTA-NAc activation to worsen effects of acute stress (S1).</a:t>
            </a:r>
          </a:p>
          <a:p>
            <a:pPr lvl="1">
              <a:lnSpc>
                <a:spcPct val="110000"/>
              </a:lnSpc>
              <a:spcBef>
                <a:spcPts val="1200"/>
              </a:spcBef>
              <a:spcAft>
                <a:spcPts val="600"/>
              </a:spcAft>
            </a:pPr>
            <a:r>
              <a:rPr lang="en-US" sz="2000" dirty="0" smtClean="0">
                <a:solidFill>
                  <a:srgbClr val="7030A0"/>
                </a:solidFill>
                <a:latin typeface="Arial" panose="020B0604020202020204" pitchFamily="34" charset="0"/>
                <a:cs typeface="Arial" panose="020B0604020202020204" pitchFamily="34" charset="0"/>
              </a:rPr>
              <a:t>Diff mechanisms of acute vs chronic stress responses</a:t>
            </a:r>
          </a:p>
          <a:p>
            <a:pPr>
              <a:lnSpc>
                <a:spcPct val="110000"/>
              </a:lnSpc>
              <a:spcBef>
                <a:spcPts val="1200"/>
              </a:spcBef>
              <a:spcAft>
                <a:spcPts val="600"/>
              </a:spcAft>
            </a:pPr>
            <a:r>
              <a:rPr lang="en-US" sz="2400" dirty="0" smtClean="0">
                <a:solidFill>
                  <a:srgbClr val="7030A0"/>
                </a:solidFill>
                <a:latin typeface="Arial" panose="020B0604020202020204" pitchFamily="34" charset="0"/>
                <a:cs typeface="Arial" panose="020B0604020202020204" pitchFamily="34" charset="0"/>
              </a:rPr>
              <a:t>Repeated chronic stress may ↑ </a:t>
            </a:r>
            <a:r>
              <a:rPr lang="en-US" sz="2400" dirty="0" err="1" smtClean="0">
                <a:solidFill>
                  <a:srgbClr val="7030A0"/>
                </a:solidFill>
                <a:latin typeface="Arial" panose="020B0604020202020204" pitchFamily="34" charset="0"/>
                <a:cs typeface="Arial" panose="020B0604020202020204" pitchFamily="34" charset="0"/>
              </a:rPr>
              <a:t>VTA→NAc</a:t>
            </a:r>
            <a:r>
              <a:rPr lang="en-US" sz="2400" dirty="0" smtClean="0">
                <a:solidFill>
                  <a:srgbClr val="7030A0"/>
                </a:solidFill>
                <a:latin typeface="Arial" panose="020B0604020202020204" pitchFamily="34" charset="0"/>
                <a:cs typeface="Arial" panose="020B0604020202020204" pitchFamily="34" charset="0"/>
              </a:rPr>
              <a:t> </a:t>
            </a:r>
            <a:r>
              <a:rPr lang="en-US" sz="2400" b="1" i="1" dirty="0" smtClean="0">
                <a:solidFill>
                  <a:srgbClr val="7030A0"/>
                </a:solidFill>
                <a:latin typeface="Arial" panose="020B0604020202020204" pitchFamily="34" charset="0"/>
                <a:cs typeface="Arial" panose="020B0604020202020204" pitchFamily="34" charset="0"/>
              </a:rPr>
              <a:t>BDNF</a:t>
            </a:r>
            <a:r>
              <a:rPr lang="en-US" sz="2400" dirty="0" smtClean="0">
                <a:solidFill>
                  <a:srgbClr val="7030A0"/>
                </a:solidFill>
                <a:latin typeface="Arial" panose="020B0604020202020204" pitchFamily="34" charset="0"/>
                <a:cs typeface="Arial" panose="020B0604020202020204" pitchFamily="34" charset="0"/>
              </a:rPr>
              <a:t> (not DA) release, resulting in depression pathology</a:t>
            </a:r>
          </a:p>
        </p:txBody>
      </p:sp>
      <p:grpSp>
        <p:nvGrpSpPr>
          <p:cNvPr id="11" name="Group 10"/>
          <p:cNvGrpSpPr/>
          <p:nvPr/>
        </p:nvGrpSpPr>
        <p:grpSpPr>
          <a:xfrm>
            <a:off x="371880" y="3850907"/>
            <a:ext cx="3688232" cy="2230192"/>
            <a:chOff x="852785" y="4171948"/>
            <a:chExt cx="3688232" cy="2230192"/>
          </a:xfrm>
        </p:grpSpPr>
        <p:pic>
          <p:nvPicPr>
            <p:cNvPr id="13" name="Picture 12"/>
            <p:cNvPicPr>
              <a:picLocks noChangeAspect="1"/>
            </p:cNvPicPr>
            <p:nvPr/>
          </p:nvPicPr>
          <p:blipFill rotWithShape="1">
            <a:blip r:embed="rId3"/>
            <a:srcRect l="41483" t="65289" b="-1891"/>
            <a:stretch/>
          </p:blipFill>
          <p:spPr>
            <a:xfrm>
              <a:off x="1314450" y="4171949"/>
              <a:ext cx="3226567" cy="2230191"/>
            </a:xfrm>
            <a:prstGeom prst="rect">
              <a:avLst/>
            </a:prstGeom>
          </p:spPr>
        </p:pic>
        <p:sp>
          <p:nvSpPr>
            <p:cNvPr id="14" name="TextBox 13"/>
            <p:cNvSpPr txBox="1"/>
            <p:nvPr/>
          </p:nvSpPr>
          <p:spPr>
            <a:xfrm>
              <a:off x="852785" y="4171948"/>
              <a:ext cx="461665" cy="1849289"/>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DA Release (</a:t>
              </a:r>
              <a:r>
                <a:rPr lang="en-US" dirty="0" err="1" smtClean="0">
                  <a:latin typeface="Arial" panose="020B0604020202020204" pitchFamily="34" charset="0"/>
                  <a:cs typeface="Arial" panose="020B0604020202020204" pitchFamily="34" charset="0"/>
                </a:rPr>
                <a:t>uM</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4"/>
          <a:stretch>
            <a:fillRect/>
          </a:stretch>
        </p:blipFill>
        <p:spPr>
          <a:xfrm>
            <a:off x="3140138" y="3669470"/>
            <a:ext cx="1524132" cy="737680"/>
          </a:xfrm>
          <a:prstGeom prst="rect">
            <a:avLst/>
          </a:prstGeom>
        </p:spPr>
      </p:pic>
      <p:grpSp>
        <p:nvGrpSpPr>
          <p:cNvPr id="3" name="Group 2"/>
          <p:cNvGrpSpPr/>
          <p:nvPr/>
        </p:nvGrpSpPr>
        <p:grpSpPr>
          <a:xfrm>
            <a:off x="2809389" y="974861"/>
            <a:ext cx="1456861" cy="2221384"/>
            <a:chOff x="2809389" y="974861"/>
            <a:chExt cx="1456861" cy="2221384"/>
          </a:xfrm>
        </p:grpSpPr>
        <p:pic>
          <p:nvPicPr>
            <p:cNvPr id="10" name="Picture 9"/>
            <p:cNvPicPr>
              <a:picLocks noChangeAspect="1"/>
            </p:cNvPicPr>
            <p:nvPr/>
          </p:nvPicPr>
          <p:blipFill>
            <a:blip r:embed="rId5"/>
            <a:stretch>
              <a:fillRect/>
            </a:stretch>
          </p:blipFill>
          <p:spPr>
            <a:xfrm>
              <a:off x="2809389" y="1069509"/>
              <a:ext cx="1456861" cy="2126736"/>
            </a:xfrm>
            <a:prstGeom prst="rect">
              <a:avLst/>
            </a:prstGeom>
          </p:spPr>
        </p:pic>
        <p:sp>
          <p:nvSpPr>
            <p:cNvPr id="2" name="Rectangle 1"/>
            <p:cNvSpPr/>
            <p:nvPr/>
          </p:nvSpPr>
          <p:spPr>
            <a:xfrm>
              <a:off x="2809389" y="974861"/>
              <a:ext cx="206139" cy="397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15546" y="1002685"/>
            <a:ext cx="1995824" cy="2325304"/>
            <a:chOff x="415546" y="1002685"/>
            <a:chExt cx="1995824" cy="2325304"/>
          </a:xfrm>
        </p:grpSpPr>
        <p:pic>
          <p:nvPicPr>
            <p:cNvPr id="9" name="Picture 8"/>
            <p:cNvPicPr>
              <a:picLocks noChangeAspect="1"/>
            </p:cNvPicPr>
            <p:nvPr/>
          </p:nvPicPr>
          <p:blipFill rotWithShape="1">
            <a:blip r:embed="rId6"/>
            <a:srcRect l="48029"/>
            <a:stretch/>
          </p:blipFill>
          <p:spPr>
            <a:xfrm>
              <a:off x="455516" y="1201253"/>
              <a:ext cx="1955854" cy="2126736"/>
            </a:xfrm>
            <a:prstGeom prst="rect">
              <a:avLst/>
            </a:prstGeom>
          </p:spPr>
        </p:pic>
        <p:sp>
          <p:nvSpPr>
            <p:cNvPr id="17" name="Rectangle 16"/>
            <p:cNvSpPr/>
            <p:nvPr/>
          </p:nvSpPr>
          <p:spPr>
            <a:xfrm>
              <a:off x="415546" y="1002685"/>
              <a:ext cx="206139" cy="397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91895" y="1066588"/>
            <a:ext cx="498855"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4B</a:t>
            </a:r>
            <a:endParaRPr lang="en-US" sz="2000" dirty="0">
              <a:latin typeface="Arial" panose="020B0604020202020204" pitchFamily="34" charset="0"/>
              <a:cs typeface="Arial" panose="020B0604020202020204" pitchFamily="34" charset="0"/>
            </a:endParaRPr>
          </a:p>
        </p:txBody>
      </p:sp>
      <p:sp>
        <p:nvSpPr>
          <p:cNvPr id="19" name="TextBox 18"/>
          <p:cNvSpPr txBox="1"/>
          <p:nvPr/>
        </p:nvSpPr>
        <p:spPr>
          <a:xfrm>
            <a:off x="2353739" y="1037575"/>
            <a:ext cx="51328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4C</a:t>
            </a:r>
            <a:endParaRPr lang="en-US" sz="2000" dirty="0">
              <a:latin typeface="Arial" panose="020B0604020202020204" pitchFamily="34" charset="0"/>
              <a:cs typeface="Arial" panose="020B0604020202020204" pitchFamily="34" charset="0"/>
            </a:endParaRPr>
          </a:p>
        </p:txBody>
      </p:sp>
      <p:sp>
        <p:nvSpPr>
          <p:cNvPr id="20" name="TextBox 19"/>
          <p:cNvSpPr txBox="1"/>
          <p:nvPr/>
        </p:nvSpPr>
        <p:spPr>
          <a:xfrm>
            <a:off x="5333" y="3459370"/>
            <a:ext cx="513282"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4D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93583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sp>
        <p:nvSpPr>
          <p:cNvPr id="30" name="TextBox 29"/>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5" name="Content Placeholder 10"/>
          <p:cNvSpPr>
            <a:spLocks noGrp="1"/>
          </p:cNvSpPr>
          <p:nvPr>
            <p:ph sz="half" idx="2"/>
          </p:nvPr>
        </p:nvSpPr>
        <p:spPr>
          <a:xfrm>
            <a:off x="4664270" y="1493801"/>
            <a:ext cx="7297651" cy="5099504"/>
          </a:xfrm>
        </p:spPr>
        <p:txBody>
          <a:bodyPr>
            <a:noAutofit/>
          </a:bodyPr>
          <a:lstStyle/>
          <a:p>
            <a:pPr>
              <a:lnSpc>
                <a:spcPct val="110000"/>
              </a:lnSpc>
              <a:spcBef>
                <a:spcPts val="600"/>
              </a:spcBef>
              <a:spcAft>
                <a:spcPts val="600"/>
              </a:spcAft>
            </a:pPr>
            <a:r>
              <a:rPr lang="en-US" sz="2400" dirty="0" err="1" smtClean="0">
                <a:solidFill>
                  <a:srgbClr val="002060"/>
                </a:solidFill>
                <a:latin typeface="Arial" panose="020B0604020202020204" pitchFamily="34" charset="0"/>
                <a:cs typeface="Arial" panose="020B0604020202020204" pitchFamily="34" charset="0"/>
              </a:rPr>
              <a:t>pERK</a:t>
            </a:r>
            <a:r>
              <a:rPr lang="en-US" sz="2400" dirty="0" smtClean="0">
                <a:solidFill>
                  <a:srgbClr val="002060"/>
                </a:solidFill>
                <a:latin typeface="Arial" panose="020B0604020202020204" pitchFamily="34" charset="0"/>
                <a:cs typeface="Arial" panose="020B0604020202020204" pitchFamily="34" charset="0"/>
              </a:rPr>
              <a:t> is increased only in D2-negative cells in NAc shell of vulnerable (not resilient) mice</a:t>
            </a:r>
          </a:p>
          <a:p>
            <a:pPr lvl="1">
              <a:lnSpc>
                <a:spcPct val="110000"/>
              </a:lnSpc>
              <a:spcBef>
                <a:spcPts val="600"/>
              </a:spcBef>
              <a:spcAft>
                <a:spcPts val="600"/>
              </a:spcAft>
            </a:pPr>
            <a:r>
              <a:rPr lang="en-US" sz="2000" dirty="0" smtClean="0">
                <a:solidFill>
                  <a:srgbClr val="002060"/>
                </a:solidFill>
                <a:latin typeface="Arial" panose="020B0604020202020204" pitchFamily="34" charset="0"/>
                <a:cs typeface="Arial" panose="020B0604020202020204" pitchFamily="34" charset="0"/>
              </a:rPr>
              <a:t>GFP-negative cells in D2-GFP mice: “highly reliable measure of D1-type MSNs” (Lobo et al, 2013)</a:t>
            </a:r>
          </a:p>
          <a:p>
            <a:pPr lvl="1">
              <a:lnSpc>
                <a:spcPct val="110000"/>
              </a:lnSpc>
              <a:spcBef>
                <a:spcPts val="600"/>
              </a:spcBef>
              <a:spcAft>
                <a:spcPts val="600"/>
              </a:spcAft>
            </a:pPr>
            <a:r>
              <a:rPr lang="en-US" sz="2000" dirty="0" smtClean="0">
                <a:solidFill>
                  <a:srgbClr val="7030A0"/>
                </a:solidFill>
                <a:latin typeface="Arial" panose="020B0604020202020204" pitchFamily="34" charset="0"/>
                <a:cs typeface="Arial" panose="020B0604020202020204" pitchFamily="34" charset="0"/>
              </a:rPr>
              <a:t>BDNF signaling in D1 MSNs → CSDS vulnerability</a:t>
            </a:r>
          </a:p>
          <a:p>
            <a:pPr>
              <a:lnSpc>
                <a:spcPct val="110000"/>
              </a:lnSpc>
              <a:spcBef>
                <a:spcPts val="600"/>
              </a:spcBef>
              <a:spcAft>
                <a:spcPts val="600"/>
              </a:spcAft>
            </a:pPr>
            <a:r>
              <a:rPr lang="en-US" sz="2400" dirty="0" smtClean="0">
                <a:solidFill>
                  <a:srgbClr val="7030A0"/>
                </a:solidFill>
                <a:latin typeface="Arial" panose="020B0604020202020204" pitchFamily="34" charset="0"/>
                <a:cs typeface="Arial" panose="020B0604020202020204" pitchFamily="34" charset="0"/>
              </a:rPr>
              <a:t>D1 MSNs: site of BDNF action in NAc after CSDS</a:t>
            </a:r>
          </a:p>
          <a:p>
            <a:pPr lvl="1">
              <a:lnSpc>
                <a:spcPct val="110000"/>
              </a:lnSpc>
              <a:spcBef>
                <a:spcPts val="600"/>
              </a:spcBef>
              <a:spcAft>
                <a:spcPts val="600"/>
              </a:spcAft>
            </a:pP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pERK</a:t>
            </a:r>
            <a:r>
              <a:rPr lang="en-US" sz="2000" dirty="0" smtClean="0">
                <a:solidFill>
                  <a:srgbClr val="002060"/>
                </a:solidFill>
                <a:latin typeface="Arial" panose="020B0604020202020204" pitchFamily="34" charset="0"/>
                <a:cs typeface="Arial" panose="020B0604020202020204" pitchFamily="34" charset="0"/>
              </a:rPr>
              <a:t>: ↓ D1 MSN activity (Lobo et al., 2010)</a:t>
            </a:r>
          </a:p>
          <a:p>
            <a:pPr lvl="1">
              <a:lnSpc>
                <a:spcPct val="110000"/>
              </a:lnSpc>
              <a:spcBef>
                <a:spcPts val="600"/>
              </a:spcBef>
              <a:spcAft>
                <a:spcPts val="600"/>
              </a:spcAft>
            </a:pPr>
            <a:r>
              <a:rPr lang="en-US" sz="2000" dirty="0" smtClean="0">
                <a:solidFill>
                  <a:srgbClr val="002060"/>
                </a:solidFill>
                <a:latin typeface="Arial" panose="020B0604020202020204" pitchFamily="34" charset="0"/>
                <a:cs typeface="Arial" panose="020B0604020202020204" pitchFamily="34" charset="0"/>
              </a:rPr>
              <a:t>↓ D1 MSN activity renders resilient mice vulnerable (Francis et al., 2015)</a:t>
            </a:r>
          </a:p>
          <a:p>
            <a:pPr>
              <a:lnSpc>
                <a:spcPct val="110000"/>
              </a:lnSpc>
              <a:spcBef>
                <a:spcPts val="600"/>
              </a:spcBef>
              <a:spcAft>
                <a:spcPts val="600"/>
              </a:spcAft>
            </a:pPr>
            <a:r>
              <a:rPr lang="en-US" sz="2400" b="1" dirty="0" smtClean="0">
                <a:solidFill>
                  <a:srgbClr val="7030A0"/>
                </a:solidFill>
                <a:latin typeface="Arial" panose="020B0604020202020204" pitchFamily="34" charset="0"/>
                <a:cs typeface="Arial" panose="020B0604020202020204" pitchFamily="34" charset="0"/>
              </a:rPr>
              <a:t>↑ NAc BDNF: ↓ D1 MSN activity → vulnerability</a:t>
            </a:r>
          </a:p>
        </p:txBody>
      </p:sp>
      <p:pic>
        <p:nvPicPr>
          <p:cNvPr id="38" name="Picture 37"/>
          <p:cNvPicPr>
            <a:picLocks noChangeAspect="1"/>
          </p:cNvPicPr>
          <p:nvPr/>
        </p:nvPicPr>
        <p:blipFill>
          <a:blip r:embed="rId3"/>
          <a:stretch>
            <a:fillRect/>
          </a:stretch>
        </p:blipFill>
        <p:spPr>
          <a:xfrm>
            <a:off x="843555" y="1446955"/>
            <a:ext cx="1652159" cy="896190"/>
          </a:xfrm>
          <a:prstGeom prst="rect">
            <a:avLst/>
          </a:prstGeom>
        </p:spPr>
      </p:pic>
      <p:sp>
        <p:nvSpPr>
          <p:cNvPr id="39" name="Oval 38"/>
          <p:cNvSpPr/>
          <p:nvPr/>
        </p:nvSpPr>
        <p:spPr>
          <a:xfrm>
            <a:off x="1490964" y="2907106"/>
            <a:ext cx="320843" cy="3473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42308" y="2715123"/>
            <a:ext cx="4149469" cy="3267723"/>
            <a:chOff x="274620" y="2409691"/>
            <a:chExt cx="4149469" cy="3267723"/>
          </a:xfrm>
        </p:grpSpPr>
        <p:grpSp>
          <p:nvGrpSpPr>
            <p:cNvPr id="22" name="Group 21"/>
            <p:cNvGrpSpPr/>
            <p:nvPr/>
          </p:nvGrpSpPr>
          <p:grpSpPr>
            <a:xfrm>
              <a:off x="283388" y="2409691"/>
              <a:ext cx="4140701" cy="3267723"/>
              <a:chOff x="2589691" y="1695336"/>
              <a:chExt cx="3677209" cy="2901948"/>
            </a:xfrm>
          </p:grpSpPr>
          <p:grpSp>
            <p:nvGrpSpPr>
              <p:cNvPr id="24" name="Group 23"/>
              <p:cNvGrpSpPr/>
              <p:nvPr/>
            </p:nvGrpSpPr>
            <p:grpSpPr>
              <a:xfrm>
                <a:off x="2589691" y="1695336"/>
                <a:ext cx="1841822" cy="2901948"/>
                <a:chOff x="2589691" y="1695336"/>
                <a:chExt cx="1841822" cy="2901948"/>
              </a:xfrm>
            </p:grpSpPr>
            <p:pic>
              <p:nvPicPr>
                <p:cNvPr id="35" name="Picture 34"/>
                <p:cNvPicPr>
                  <a:picLocks noChangeAspect="1"/>
                </p:cNvPicPr>
                <p:nvPr/>
              </p:nvPicPr>
              <p:blipFill rotWithShape="1">
                <a:blip r:embed="rId4"/>
                <a:srcRect r="43775"/>
                <a:stretch/>
              </p:blipFill>
              <p:spPr>
                <a:xfrm>
                  <a:off x="2589691" y="1695336"/>
                  <a:ext cx="1809860" cy="2901948"/>
                </a:xfrm>
                <a:prstGeom prst="rect">
                  <a:avLst/>
                </a:prstGeom>
              </p:spPr>
            </p:pic>
            <p:sp>
              <p:nvSpPr>
                <p:cNvPr id="36" name="TextBox 35"/>
                <p:cNvSpPr txBox="1"/>
                <p:nvPr/>
              </p:nvSpPr>
              <p:spPr>
                <a:xfrm>
                  <a:off x="3267413" y="1807071"/>
                  <a:ext cx="1164100"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37" name="TextBox 36"/>
                <p:cNvSpPr txBox="1"/>
                <p:nvPr/>
              </p:nvSpPr>
              <p:spPr>
                <a:xfrm>
                  <a:off x="2589691" y="2492929"/>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nvGrpSpPr>
              <p:cNvPr id="25" name="Group 24"/>
              <p:cNvGrpSpPr/>
              <p:nvPr/>
            </p:nvGrpSpPr>
            <p:grpSpPr>
              <a:xfrm>
                <a:off x="4441519" y="1695336"/>
                <a:ext cx="1825381" cy="2901948"/>
                <a:chOff x="4441519" y="1695336"/>
                <a:chExt cx="1825381" cy="2901948"/>
              </a:xfrm>
            </p:grpSpPr>
            <p:pic>
              <p:nvPicPr>
                <p:cNvPr id="32" name="Picture 31"/>
                <p:cNvPicPr>
                  <a:picLocks noChangeAspect="1"/>
                </p:cNvPicPr>
                <p:nvPr/>
              </p:nvPicPr>
              <p:blipFill rotWithShape="1">
                <a:blip r:embed="rId4"/>
                <a:srcRect l="55918"/>
                <a:stretch/>
              </p:blipFill>
              <p:spPr>
                <a:xfrm>
                  <a:off x="4787466" y="1695336"/>
                  <a:ext cx="1418983" cy="2901948"/>
                </a:xfrm>
                <a:prstGeom prst="rect">
                  <a:avLst/>
                </a:prstGeom>
              </p:spPr>
            </p:pic>
            <p:sp>
              <p:nvSpPr>
                <p:cNvPr id="33" name="TextBox 32"/>
                <p:cNvSpPr txBox="1"/>
                <p:nvPr/>
              </p:nvSpPr>
              <p:spPr>
                <a:xfrm>
                  <a:off x="5051503" y="1807071"/>
                  <a:ext cx="1215397" cy="338554"/>
                </a:xfrm>
                <a:prstGeom prst="rect">
                  <a:avLst/>
                </a:prstGeom>
                <a:solidFill>
                  <a:schemeClr val="bg1"/>
                </a:solidFill>
              </p:spPr>
              <p:txBody>
                <a:bodyPr wrap="none" rtlCol="0">
                  <a:spAutoFit/>
                </a:bodyPr>
                <a:lstStyle/>
                <a:p>
                  <a:pPr algn="ctr"/>
                  <a:r>
                    <a:rPr lang="en-US" sz="1600" dirty="0" smtClean="0">
                      <a:latin typeface="Arial" panose="020B0604020202020204" pitchFamily="34" charset="0"/>
                      <a:cs typeface="Arial" panose="020B0604020202020204" pitchFamily="34" charset="0"/>
                    </a:rPr>
                    <a:t>Drd2+ cells</a:t>
                  </a:r>
                  <a:endParaRPr lang="en-US" sz="1600" dirty="0">
                    <a:latin typeface="Arial" panose="020B0604020202020204" pitchFamily="34" charset="0"/>
                    <a:cs typeface="Arial" panose="020B0604020202020204" pitchFamily="34" charset="0"/>
                  </a:endParaRPr>
                </a:p>
              </p:txBody>
            </p:sp>
            <p:sp>
              <p:nvSpPr>
                <p:cNvPr id="34" name="TextBox 33"/>
                <p:cNvSpPr txBox="1"/>
                <p:nvPr/>
              </p:nvSpPr>
              <p:spPr>
                <a:xfrm>
                  <a:off x="4441519" y="2407323"/>
                  <a:ext cx="400110" cy="1392369"/>
                </a:xfrm>
                <a:prstGeom prst="rect">
                  <a:avLst/>
                </a:prstGeom>
                <a:solidFill>
                  <a:schemeClr val="bg1"/>
                </a:solidFill>
              </p:spPr>
              <p:txBody>
                <a:bodyPr vert="vert270" wrap="none" rtlCol="0" anchor="ctr">
                  <a:spAutoFit/>
                </a:bodyPr>
                <a:lstStyle/>
                <a:p>
                  <a:pPr algn="ctr"/>
                  <a:r>
                    <a:rPr lang="en-US" sz="1400" dirty="0" err="1" smtClean="0">
                      <a:latin typeface="Arial" panose="020B0604020202020204" pitchFamily="34" charset="0"/>
                      <a:cs typeface="Arial" panose="020B0604020202020204" pitchFamily="34" charset="0"/>
                    </a:rPr>
                    <a:t>pERK</a:t>
                  </a:r>
                  <a:r>
                    <a:rPr lang="en-US" sz="1400" dirty="0" smtClean="0">
                      <a:latin typeface="Arial" panose="020B0604020202020204" pitchFamily="34" charset="0"/>
                      <a:cs typeface="Arial" panose="020B0604020202020204" pitchFamily="34" charset="0"/>
                    </a:rPr>
                    <a:t>+ Neurons</a:t>
                  </a:r>
                  <a:endParaRPr lang="en-US" sz="1400" dirty="0">
                    <a:latin typeface="Arial" panose="020B0604020202020204" pitchFamily="34" charset="0"/>
                    <a:cs typeface="Arial" panose="020B0604020202020204" pitchFamily="34" charset="0"/>
                  </a:endParaRPr>
                </a:p>
              </p:txBody>
            </p:sp>
          </p:grpSp>
        </p:grpSp>
        <p:sp>
          <p:nvSpPr>
            <p:cNvPr id="40" name="TextBox 39"/>
            <p:cNvSpPr txBox="1"/>
            <p:nvPr/>
          </p:nvSpPr>
          <p:spPr>
            <a:xfrm>
              <a:off x="274620" y="2423995"/>
              <a:ext cx="498855" cy="400110"/>
            </a:xfrm>
            <a:prstGeom prst="rect">
              <a:avLst/>
            </a:prstGeom>
            <a:solidFill>
              <a:schemeClr val="bg1"/>
            </a:solidFill>
          </p:spPr>
          <p:txBody>
            <a:bodyPr wrap="none" rtlCol="0">
              <a:spAutoFit/>
            </a:bodyPr>
            <a:lstStyle/>
            <a:p>
              <a:r>
                <a:rPr lang="en-US" sz="2000" b="1" dirty="0" smtClean="0">
                  <a:latin typeface="Arial" panose="020B0604020202020204" pitchFamily="34" charset="0"/>
                  <a:cs typeface="Arial" panose="020B0604020202020204" pitchFamily="34" charset="0"/>
                </a:rPr>
                <a:t>5E</a:t>
              </a:r>
              <a:endParaRPr lang="en-US" sz="2000" b="1" dirty="0">
                <a:latin typeface="Arial" panose="020B0604020202020204" pitchFamily="34" charset="0"/>
                <a:cs typeface="Arial" panose="020B0604020202020204" pitchFamily="34" charset="0"/>
              </a:endParaRPr>
            </a:p>
          </p:txBody>
        </p:sp>
      </p:grpSp>
      <p:sp>
        <p:nvSpPr>
          <p:cNvPr id="8" name="Oval 7"/>
          <p:cNvSpPr/>
          <p:nvPr/>
        </p:nvSpPr>
        <p:spPr>
          <a:xfrm>
            <a:off x="1480218" y="3256028"/>
            <a:ext cx="320843" cy="3588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2838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0933" y="6431706"/>
            <a:ext cx="6722418"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Image: Krishnan et al. (2007). </a:t>
            </a:r>
            <a:r>
              <a:rPr lang="en-US" sz="1400" i="1" dirty="0" smtClean="0">
                <a:latin typeface="Arial" panose="020B0604020202020204" pitchFamily="34" charset="0"/>
                <a:cs typeface="Arial" panose="020B0604020202020204" pitchFamily="34" charset="0"/>
              </a:rPr>
              <a:t>Cell.; </a:t>
            </a:r>
            <a:r>
              <a:rPr lang="en-US" sz="1400" dirty="0" err="1">
                <a:latin typeface="Arial" panose="020B0604020202020204" pitchFamily="34" charset="0"/>
                <a:cs typeface="Arial" panose="020B0604020202020204" pitchFamily="34" charset="0"/>
              </a:rPr>
              <a:t>Tye</a:t>
            </a:r>
            <a:r>
              <a:rPr lang="en-US" sz="1400" dirty="0">
                <a:latin typeface="Arial" panose="020B0604020202020204" pitchFamily="34" charset="0"/>
                <a:cs typeface="Arial" panose="020B0604020202020204" pitchFamily="34" charset="0"/>
              </a:rPr>
              <a:t> et al., (2013). </a:t>
            </a:r>
            <a:r>
              <a:rPr lang="en-US" sz="1400" i="1" dirty="0">
                <a:latin typeface="Arial" panose="020B0604020202020204" pitchFamily="34" charset="0"/>
                <a:cs typeface="Arial" panose="020B0604020202020204" pitchFamily="34" charset="0"/>
              </a:rPr>
              <a:t>Nature.</a:t>
            </a:r>
            <a:r>
              <a:rPr lang="en-US" sz="1400" dirty="0">
                <a:latin typeface="Arial" panose="020B0604020202020204" pitchFamily="34" charset="0"/>
                <a:cs typeface="Arial" panose="020B0604020202020204" pitchFamily="34" charset="0"/>
              </a:rPr>
              <a:t> 493(7433):</a:t>
            </a:r>
            <a:r>
              <a:rPr lang="en-US" sz="1400" dirty="0" smtClean="0">
                <a:latin typeface="Arial" panose="020B0604020202020204" pitchFamily="34" charset="0"/>
                <a:cs typeface="Arial" panose="020B0604020202020204" pitchFamily="34" charset="0"/>
              </a:rPr>
              <a:t>537-41</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a:blip r:embed="rId3"/>
          <a:stretch>
            <a:fillRect/>
          </a:stretch>
        </p:blipFill>
        <p:spPr>
          <a:xfrm>
            <a:off x="679601" y="1509573"/>
            <a:ext cx="6731852" cy="4613815"/>
          </a:xfrm>
          <a:prstGeom prst="rect">
            <a:avLst/>
          </a:prstGeom>
        </p:spPr>
      </p:pic>
      <p:pic>
        <p:nvPicPr>
          <p:cNvPr id="8" name="Picture 7"/>
          <p:cNvPicPr>
            <a:picLocks noChangeAspect="1"/>
          </p:cNvPicPr>
          <p:nvPr/>
        </p:nvPicPr>
        <p:blipFill rotWithShape="1">
          <a:blip r:embed="rId3"/>
          <a:srcRect l="8078" t="76641" r="62656" b="2201"/>
          <a:stretch/>
        </p:blipFill>
        <p:spPr>
          <a:xfrm>
            <a:off x="984401" y="5035610"/>
            <a:ext cx="2817579" cy="1396098"/>
          </a:xfrm>
          <a:prstGeom prst="rect">
            <a:avLst/>
          </a:prstGeom>
        </p:spPr>
      </p:pic>
      <p:sp>
        <p:nvSpPr>
          <p:cNvPr id="19" name="Content Placeholder 10"/>
          <p:cNvSpPr>
            <a:spLocks noGrp="1"/>
          </p:cNvSpPr>
          <p:nvPr>
            <p:ph sz="half" idx="2"/>
          </p:nvPr>
        </p:nvSpPr>
        <p:spPr>
          <a:xfrm>
            <a:off x="7842193" y="1780075"/>
            <a:ext cx="3908784" cy="4072810"/>
          </a:xfrm>
        </p:spPr>
        <p:txBody>
          <a:bodyPr>
            <a:noAutofit/>
          </a:bodyPr>
          <a:lstStyle/>
          <a:p>
            <a:pPr>
              <a:lnSpc>
                <a:spcPct val="110000"/>
              </a:lnSpc>
              <a:spcBef>
                <a:spcPts val="1200"/>
              </a:spcBef>
              <a:spcAft>
                <a:spcPts val="600"/>
              </a:spcAft>
            </a:pPr>
            <a:r>
              <a:rPr lang="en-US" sz="2400" dirty="0" err="1" smtClean="0">
                <a:solidFill>
                  <a:srgbClr val="002060"/>
                </a:solidFill>
                <a:latin typeface="Arial" panose="020B0604020202020204" pitchFamily="34" charset="0"/>
                <a:cs typeface="Arial" panose="020B0604020202020204" pitchFamily="34" charset="0"/>
              </a:rPr>
              <a:t>VTA→NAc</a:t>
            </a:r>
            <a:r>
              <a:rPr lang="en-US" sz="2400" dirty="0" smtClean="0">
                <a:solidFill>
                  <a:srgbClr val="002060"/>
                </a:solidFill>
                <a:latin typeface="Arial" panose="020B0604020202020204" pitchFamily="34" charset="0"/>
                <a:cs typeface="Arial" panose="020B0604020202020204" pitchFamily="34" charset="0"/>
              </a:rPr>
              <a:t> BDNF mediates social avoidance VIA activation of TrkB on D1 MSNs</a:t>
            </a:r>
          </a:p>
          <a:p>
            <a:pPr>
              <a:lnSpc>
                <a:spcPct val="110000"/>
              </a:lnSpc>
              <a:spcBef>
                <a:spcPts val="1200"/>
              </a:spcBef>
              <a:spcAft>
                <a:spcPts val="600"/>
              </a:spcAft>
            </a:pPr>
            <a:endParaRPr lang="en-US" sz="900" dirty="0" smtClean="0">
              <a:solidFill>
                <a:srgbClr val="002060"/>
              </a:solidFill>
              <a:latin typeface="Arial" panose="020B0604020202020204" pitchFamily="34" charset="0"/>
              <a:cs typeface="Arial" panose="020B0604020202020204" pitchFamily="34" charset="0"/>
            </a:endParaRPr>
          </a:p>
          <a:p>
            <a:pPr>
              <a:lnSpc>
                <a:spcPct val="110000"/>
              </a:lnSpc>
              <a:spcBef>
                <a:spcPts val="1200"/>
              </a:spcBef>
              <a:spcAft>
                <a:spcPts val="600"/>
              </a:spcAft>
            </a:pPr>
            <a:r>
              <a:rPr lang="en-US" sz="2400" b="1" dirty="0" smtClean="0">
                <a:solidFill>
                  <a:srgbClr val="7030A0"/>
                </a:solidFill>
                <a:latin typeface="Arial" panose="020B0604020202020204" pitchFamily="34" charset="0"/>
                <a:cs typeface="Arial" panose="020B0604020202020204" pitchFamily="34" charset="0"/>
              </a:rPr>
              <a:t>CSDS: ↑ </a:t>
            </a:r>
            <a:r>
              <a:rPr lang="en-US" sz="2400" b="1" dirty="0" err="1" smtClean="0">
                <a:solidFill>
                  <a:srgbClr val="7030A0"/>
                </a:solidFill>
                <a:latin typeface="Arial" panose="020B0604020202020204" pitchFamily="34" charset="0"/>
                <a:cs typeface="Arial" panose="020B0604020202020204" pitchFamily="34" charset="0"/>
              </a:rPr>
              <a:t>VTA→NAc</a:t>
            </a:r>
            <a:r>
              <a:rPr lang="en-US" sz="2400" b="1" dirty="0" smtClean="0">
                <a:solidFill>
                  <a:srgbClr val="7030A0"/>
                </a:solidFill>
                <a:latin typeface="Arial" panose="020B0604020202020204" pitchFamily="34" charset="0"/>
                <a:cs typeface="Arial" panose="020B0604020202020204" pitchFamily="34" charset="0"/>
              </a:rPr>
              <a:t> activity→ ↑ NAc BDNF → ↓ D1 MSN activity → social avoidance</a:t>
            </a:r>
          </a:p>
        </p:txBody>
      </p:sp>
    </p:spTree>
    <p:extLst>
      <p:ext uri="{BB962C8B-B14F-4D97-AF65-F5344CB8AC3E}">
        <p14:creationId xmlns:p14="http://schemas.microsoft.com/office/powerpoint/2010/main" val="9064390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17941"/>
            <a:ext cx="12192000" cy="584775"/>
          </a:xfrm>
          <a:prstGeom prst="rect">
            <a:avLst/>
          </a:prstGeom>
        </p:spPr>
        <p:txBody>
          <a:bodyPr wrap="square">
            <a:spAutoFit/>
          </a:bodyPr>
          <a:lstStyle/>
          <a:p>
            <a:pPr algn="ctr"/>
            <a:r>
              <a:rPr lang="en-US" sz="3200" dirty="0" smtClean="0">
                <a:solidFill>
                  <a:schemeClr val="accent5">
                    <a:lumMod val="50000"/>
                  </a:schemeClr>
                </a:solidFill>
                <a:latin typeface="Arial" panose="020B0604020202020204" pitchFamily="34" charset="0"/>
                <a:cs typeface="Arial" panose="020B0604020202020204" pitchFamily="34" charset="0"/>
              </a:rPr>
              <a:t>Fig 6E: Role of VTA Excitability/Firing &amp; NAc BDNF in Vulnerability</a:t>
            </a:r>
          </a:p>
        </p:txBody>
      </p:sp>
      <p:sp>
        <p:nvSpPr>
          <p:cNvPr id="9" name="TextBox 8"/>
          <p:cNvSpPr txBox="1"/>
          <p:nvPr/>
        </p:nvSpPr>
        <p:spPr>
          <a:xfrm>
            <a:off x="230079" y="5569933"/>
            <a:ext cx="11731842" cy="1081771"/>
          </a:xfrm>
          <a:prstGeom prst="rect">
            <a:avLst/>
          </a:prstGeom>
          <a:noFill/>
        </p:spPr>
        <p:txBody>
          <a:bodyPr wrap="square" rtlCol="0">
            <a:spAutoFit/>
          </a:bodyPr>
          <a:lstStyle/>
          <a:p>
            <a:pPr>
              <a:lnSpc>
                <a:spcPct val="110000"/>
              </a:lnSpc>
              <a:spcBef>
                <a:spcPts val="600"/>
              </a:spcBef>
            </a:pPr>
            <a:r>
              <a:rPr lang="en-US" sz="2000" b="1" dirty="0" smtClean="0">
                <a:solidFill>
                  <a:srgbClr val="7030A0"/>
                </a:solidFill>
                <a:latin typeface="Arial" panose="020B0604020202020204" pitchFamily="34" charset="0"/>
                <a:cs typeface="Arial" panose="020B0604020202020204" pitchFamily="34" charset="0"/>
              </a:rPr>
              <a:t>(E) </a:t>
            </a:r>
            <a:r>
              <a:rPr lang="en-US" sz="2000" dirty="0" smtClean="0">
                <a:latin typeface="Arial" panose="020B0604020202020204" pitchFamily="34" charset="0"/>
                <a:cs typeface="Arial" panose="020B0604020202020204" pitchFamily="34" charset="0"/>
              </a:rPr>
              <a:t>In </a:t>
            </a:r>
            <a:r>
              <a:rPr lang="en-US" sz="2000" b="1" dirty="0" smtClean="0">
                <a:solidFill>
                  <a:srgbClr val="7030A0"/>
                </a:solidFill>
                <a:latin typeface="Arial" panose="020B0604020202020204" pitchFamily="34" charset="0"/>
                <a:cs typeface="Arial" panose="020B0604020202020204" pitchFamily="34" charset="0"/>
              </a:rPr>
              <a:t>Vulnerable </a:t>
            </a:r>
            <a:r>
              <a:rPr lang="en-US" sz="2000" b="1" dirty="0">
                <a:solidFill>
                  <a:srgbClr val="7030A0"/>
                </a:solidFill>
                <a:latin typeface="Arial" panose="020B0604020202020204" pitchFamily="34" charset="0"/>
                <a:cs typeface="Arial" panose="020B0604020202020204" pitchFamily="34" charset="0"/>
              </a:rPr>
              <a:t>mice</a:t>
            </a:r>
            <a:r>
              <a:rPr lang="en-US" sz="2000" dirty="0">
                <a:latin typeface="Arial" panose="020B0604020202020204" pitchFamily="34" charset="0"/>
                <a:cs typeface="Arial" panose="020B0604020202020204" pitchFamily="34" charset="0"/>
              </a:rPr>
              <a:t>, chronic social defeat </a:t>
            </a:r>
            <a:r>
              <a:rPr lang="en-US" sz="2000" b="1" dirty="0" smtClean="0">
                <a:solidFill>
                  <a:srgbClr val="7030A0"/>
                </a:solidFill>
                <a:latin typeface="Arial" panose="020B0604020202020204" pitchFamily="34" charset="0"/>
                <a:cs typeface="Arial" panose="020B0604020202020204" pitchFamily="34" charset="0"/>
              </a:rPr>
              <a:t>increases </a:t>
            </a:r>
            <a:r>
              <a:rPr lang="en-US" sz="2000" b="1" dirty="0">
                <a:solidFill>
                  <a:srgbClr val="7030A0"/>
                </a:solidFill>
                <a:latin typeface="Arial" panose="020B0604020202020204" pitchFamily="34" charset="0"/>
                <a:cs typeface="Arial" panose="020B0604020202020204" pitchFamily="34" charset="0"/>
              </a:rPr>
              <a:t>firing rate of VTA dopamine neurons</a:t>
            </a:r>
            <a:r>
              <a:rPr lang="en-US" sz="2000" dirty="0">
                <a:latin typeface="Arial" panose="020B0604020202020204" pitchFamily="34" charset="0"/>
                <a:cs typeface="Arial" panose="020B0604020202020204" pitchFamily="34" charset="0"/>
              </a:rPr>
              <a:t>, which </a:t>
            </a:r>
            <a:r>
              <a:rPr lang="en-US" sz="2000" dirty="0" smtClean="0">
                <a:latin typeface="Arial" panose="020B0604020202020204" pitchFamily="34" charset="0"/>
                <a:cs typeface="Arial" panose="020B0604020202020204" pitchFamily="34" charset="0"/>
              </a:rPr>
              <a:t>gives </a:t>
            </a:r>
            <a:r>
              <a:rPr lang="en-US" sz="2000" dirty="0">
                <a:latin typeface="Arial" panose="020B0604020202020204" pitchFamily="34" charset="0"/>
                <a:cs typeface="Arial" panose="020B0604020202020204" pitchFamily="34" charset="0"/>
              </a:rPr>
              <a:t>rise to </a:t>
            </a:r>
            <a:r>
              <a:rPr lang="en-US" sz="2000" b="1" dirty="0">
                <a:solidFill>
                  <a:srgbClr val="7030A0"/>
                </a:solidFill>
                <a:latin typeface="Arial" panose="020B0604020202020204" pitchFamily="34" charset="0"/>
                <a:cs typeface="Arial" panose="020B0604020202020204" pitchFamily="34" charset="0"/>
              </a:rPr>
              <a:t>heightened BDNF signaling within the NAc</a:t>
            </a:r>
            <a:r>
              <a:rPr lang="en-US" sz="2000" dirty="0">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Resilient </a:t>
            </a:r>
            <a:r>
              <a:rPr lang="en-US" sz="2000" b="1" dirty="0">
                <a:solidFill>
                  <a:srgbClr val="002060"/>
                </a:solidFill>
                <a:latin typeface="Arial" panose="020B0604020202020204" pitchFamily="34" charset="0"/>
                <a:cs typeface="Arial" panose="020B0604020202020204" pitchFamily="34" charset="0"/>
              </a:rPr>
              <a:t>mice </a:t>
            </a:r>
            <a:r>
              <a:rPr lang="en-US" sz="2000" dirty="0" smtClean="0">
                <a:latin typeface="Arial" panose="020B0604020202020204" pitchFamily="34" charset="0"/>
                <a:cs typeface="Arial" panose="020B0604020202020204" pitchFamily="34" charset="0"/>
              </a:rPr>
              <a:t>display resistance </a:t>
            </a:r>
            <a:r>
              <a:rPr lang="en-US" sz="2000" dirty="0">
                <a:latin typeface="Arial" panose="020B0604020202020204" pitchFamily="34" charset="0"/>
                <a:cs typeface="Arial" panose="020B0604020202020204" pitchFamily="34" charset="0"/>
              </a:rPr>
              <a:t>to </a:t>
            </a:r>
            <a:r>
              <a:rPr lang="en-US" sz="2000" dirty="0" smtClean="0">
                <a:latin typeface="Arial" panose="020B0604020202020204" pitchFamily="34" charset="0"/>
                <a:cs typeface="Arial" panose="020B0604020202020204" pitchFamily="34" charset="0"/>
              </a:rPr>
              <a:t>this adversity by </a:t>
            </a:r>
            <a:r>
              <a:rPr lang="en-US" sz="2000" b="1" dirty="0">
                <a:solidFill>
                  <a:srgbClr val="002060"/>
                </a:solidFill>
                <a:latin typeface="Arial" panose="020B0604020202020204" pitchFamily="34" charset="0"/>
                <a:cs typeface="Arial" panose="020B0604020202020204" pitchFamily="34" charset="0"/>
              </a:rPr>
              <a:t>upregulating </a:t>
            </a:r>
            <a:r>
              <a:rPr lang="en-US" sz="2000" b="1" dirty="0" smtClean="0">
                <a:solidFill>
                  <a:srgbClr val="002060"/>
                </a:solidFill>
                <a:latin typeface="Arial" panose="020B0604020202020204" pitchFamily="34" charset="0"/>
                <a:cs typeface="Arial" panose="020B0604020202020204" pitchFamily="34" charset="0"/>
              </a:rPr>
              <a:t>VTA </a:t>
            </a:r>
            <a:r>
              <a:rPr lang="en-US" sz="2000" b="1" dirty="0">
                <a:solidFill>
                  <a:srgbClr val="002060"/>
                </a:solidFill>
                <a:latin typeface="Arial" panose="020B0604020202020204" pitchFamily="34" charset="0"/>
                <a:cs typeface="Arial" panose="020B0604020202020204" pitchFamily="34" charset="0"/>
              </a:rPr>
              <a:t>K</a:t>
            </a:r>
            <a:r>
              <a:rPr lang="en-US" sz="2000" b="1" baseline="30000" dirty="0">
                <a:solidFill>
                  <a:srgbClr val="002060"/>
                </a:solidFill>
                <a:latin typeface="Arial" panose="020B0604020202020204" pitchFamily="34" charset="0"/>
                <a:cs typeface="Arial" panose="020B0604020202020204" pitchFamily="34" charset="0"/>
              </a:rPr>
              <a:t>+</a:t>
            </a:r>
            <a:r>
              <a:rPr lang="en-US" sz="2000" b="1" dirty="0">
                <a:solidFill>
                  <a:srgbClr val="002060"/>
                </a:solidFill>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channels</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t="48401"/>
          <a:stretch/>
        </p:blipFill>
        <p:spPr>
          <a:xfrm>
            <a:off x="3052338" y="1153030"/>
            <a:ext cx="6087324" cy="4166589"/>
          </a:xfrm>
          <a:prstGeom prst="rect">
            <a:avLst/>
          </a:prstGeom>
        </p:spPr>
      </p:pic>
      <p:sp>
        <p:nvSpPr>
          <p:cNvPr id="11" name="TextBox 10"/>
          <p:cNvSpPr txBox="1"/>
          <p:nvPr/>
        </p:nvSpPr>
        <p:spPr>
          <a:xfrm>
            <a:off x="230079" y="5585975"/>
            <a:ext cx="11731842" cy="1040285"/>
          </a:xfrm>
          <a:prstGeom prst="rect">
            <a:avLst/>
          </a:prstGeom>
          <a:solidFill>
            <a:schemeClr val="bg1"/>
          </a:solidFill>
        </p:spPr>
        <p:txBody>
          <a:bodyPr wrap="square" rtlCol="0">
            <a:spAutoFit/>
          </a:bodyPr>
          <a:lstStyle/>
          <a:p>
            <a:pPr algn="ctr">
              <a:lnSpc>
                <a:spcPct val="110000"/>
              </a:lnSpc>
              <a:spcBef>
                <a:spcPts val="1200"/>
              </a:spcBef>
              <a:spcAft>
                <a:spcPts val="600"/>
              </a:spcAft>
            </a:pPr>
            <a:r>
              <a:rPr lang="en-US" sz="2800" b="1" dirty="0">
                <a:solidFill>
                  <a:srgbClr val="7030A0"/>
                </a:solidFill>
                <a:latin typeface="Arial" panose="020B0604020202020204" pitchFamily="34" charset="0"/>
                <a:cs typeface="Arial" panose="020B0604020202020204" pitchFamily="34" charset="0"/>
              </a:rPr>
              <a:t>CSDS: ↑ </a:t>
            </a:r>
            <a:r>
              <a:rPr lang="en-US" sz="2800" b="1" dirty="0" err="1">
                <a:solidFill>
                  <a:srgbClr val="7030A0"/>
                </a:solidFill>
                <a:latin typeface="Arial" panose="020B0604020202020204" pitchFamily="34" charset="0"/>
                <a:cs typeface="Arial" panose="020B0604020202020204" pitchFamily="34" charset="0"/>
              </a:rPr>
              <a:t>VTA→NAc</a:t>
            </a:r>
            <a:r>
              <a:rPr lang="en-US" sz="2800" b="1" dirty="0">
                <a:solidFill>
                  <a:srgbClr val="7030A0"/>
                </a:solidFill>
                <a:latin typeface="Arial" panose="020B0604020202020204" pitchFamily="34" charset="0"/>
                <a:cs typeface="Arial" panose="020B0604020202020204" pitchFamily="34" charset="0"/>
              </a:rPr>
              <a:t> activity→ ↑ NAc BDNF → ↓ D1 MSN activity → social avoidance</a:t>
            </a:r>
          </a:p>
        </p:txBody>
      </p:sp>
      <p:sp>
        <p:nvSpPr>
          <p:cNvPr id="7" name="TextBox 6"/>
          <p:cNvSpPr txBox="1"/>
          <p:nvPr/>
        </p:nvSpPr>
        <p:spPr>
          <a:xfrm>
            <a:off x="230079" y="5136997"/>
            <a:ext cx="2393446" cy="307779"/>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9492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9663" r="37261" b="33183"/>
          <a:stretch/>
        </p:blipFill>
        <p:spPr>
          <a:xfrm>
            <a:off x="4802492" y="3298375"/>
            <a:ext cx="7262978" cy="3142071"/>
          </a:xfrm>
          <a:prstGeom prst="rect">
            <a:avLst/>
          </a:prstGeom>
        </p:spPr>
      </p:pic>
      <p:grpSp>
        <p:nvGrpSpPr>
          <p:cNvPr id="21" name="Group 20"/>
          <p:cNvGrpSpPr/>
          <p:nvPr/>
        </p:nvGrpSpPr>
        <p:grpSpPr>
          <a:xfrm>
            <a:off x="5953994" y="4059688"/>
            <a:ext cx="3702177" cy="2380758"/>
            <a:chOff x="313497" y="2667000"/>
            <a:chExt cx="3702177" cy="2380758"/>
          </a:xfrm>
        </p:grpSpPr>
        <p:sp>
          <p:nvSpPr>
            <p:cNvPr id="6" name="TextBox 5"/>
            <p:cNvSpPr txBox="1"/>
            <p:nvPr/>
          </p:nvSpPr>
          <p:spPr>
            <a:xfrm>
              <a:off x="313497" y="4678426"/>
              <a:ext cx="2372164" cy="369332"/>
            </a:xfrm>
            <a:prstGeom prst="rect">
              <a:avLst/>
            </a:prstGeom>
            <a:noFill/>
          </p:spPr>
          <p:txBody>
            <a:bodyPr wrap="none" rtlCol="0">
              <a:spAutoFit/>
            </a:bodyPr>
            <a:lstStyle/>
            <a:p>
              <a:r>
                <a:rPr lang="en-US" dirty="0">
                  <a:solidFill>
                    <a:srgbClr val="FF0000"/>
                  </a:solidFill>
                  <a:latin typeface="Arial"/>
                </a:rPr>
                <a:t>Red=most time spent</a:t>
              </a:r>
              <a:endParaRPr lang="en-US" dirty="0"/>
            </a:p>
          </p:txBody>
        </p:sp>
        <p:cxnSp>
          <p:nvCxnSpPr>
            <p:cNvPr id="10" name="Straight Arrow Connector 9"/>
            <p:cNvCxnSpPr/>
            <p:nvPr/>
          </p:nvCxnSpPr>
          <p:spPr>
            <a:xfrm flipV="1">
              <a:off x="2667000" y="4106960"/>
              <a:ext cx="1348674" cy="6087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667000" y="2667000"/>
              <a:ext cx="152400" cy="204874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261257" y="1059339"/>
            <a:ext cx="11930743" cy="1524836"/>
          </a:xfrm>
          <a:prstGeom prst="rect">
            <a:avLst/>
          </a:prstGeom>
        </p:spPr>
        <p:txBody>
          <a:bodyPr/>
          <a:lstStyle/>
          <a:p>
            <a:pPr marL="285750" indent="-285750">
              <a:lnSpc>
                <a:spcPct val="150000"/>
              </a:lnSpc>
              <a:buFont typeface="Arial" panose="020B0604020202020204" pitchFamily="34" charset="0"/>
              <a:buChar char="•"/>
            </a:pPr>
            <a:r>
              <a:rPr lang="en-US" u="sng" dirty="0">
                <a:latin typeface="Arial"/>
              </a:rPr>
              <a:t>Trial 1, (“target absent”)</a:t>
            </a:r>
            <a:r>
              <a:rPr lang="en-US" dirty="0">
                <a:latin typeface="Arial"/>
              </a:rPr>
              <a:t>: Free exploration in </a:t>
            </a:r>
            <a:r>
              <a:rPr lang="en-US" dirty="0" smtClean="0">
                <a:latin typeface="Arial"/>
              </a:rPr>
              <a:t>open </a:t>
            </a:r>
            <a:r>
              <a:rPr lang="en-US" dirty="0">
                <a:latin typeface="Arial"/>
              </a:rPr>
              <a:t>field arena w empty wire mesh cage (2.5min)</a:t>
            </a:r>
          </a:p>
          <a:p>
            <a:pPr marL="285750" indent="-285750">
              <a:lnSpc>
                <a:spcPct val="150000"/>
              </a:lnSpc>
              <a:buFont typeface="Arial" panose="020B0604020202020204" pitchFamily="34" charset="0"/>
              <a:buChar char="•"/>
            </a:pPr>
            <a:r>
              <a:rPr lang="en-US" u="sng" dirty="0">
                <a:latin typeface="Arial"/>
              </a:rPr>
              <a:t>Trial 2, (“target present”)</a:t>
            </a:r>
            <a:r>
              <a:rPr lang="en-US" dirty="0">
                <a:latin typeface="Arial"/>
              </a:rPr>
              <a:t>: 2.5 min exploration with unfamiliar CD1 aggressor in the cage</a:t>
            </a:r>
          </a:p>
          <a:p>
            <a:pPr marL="285750" indent="-285750">
              <a:lnSpc>
                <a:spcPct val="150000"/>
              </a:lnSpc>
              <a:buFont typeface="Arial" panose="020B0604020202020204" pitchFamily="34" charset="0"/>
              <a:buChar char="•"/>
            </a:pPr>
            <a:r>
              <a:rPr lang="en-US" b="1" u="sng" dirty="0">
                <a:latin typeface="Arial"/>
              </a:rPr>
              <a:t>Interaction Ratio (IR):</a:t>
            </a:r>
            <a:r>
              <a:rPr lang="en-US" b="1" dirty="0">
                <a:latin typeface="Arial"/>
              </a:rPr>
              <a:t> </a:t>
            </a:r>
            <a:r>
              <a:rPr lang="en-US" dirty="0" smtClean="0">
                <a:latin typeface="Arial"/>
              </a:rPr>
              <a:t>(Time </a:t>
            </a:r>
            <a:r>
              <a:rPr lang="en-US" dirty="0">
                <a:latin typeface="Arial"/>
              </a:rPr>
              <a:t>spent in interaction zone </a:t>
            </a:r>
            <a:r>
              <a:rPr lang="en-US" dirty="0" smtClean="0">
                <a:latin typeface="Arial"/>
              </a:rPr>
              <a:t>w target-present / time w target absent) * 100</a:t>
            </a:r>
          </a:p>
          <a:p>
            <a:pPr marL="742950" lvl="1" indent="-285750">
              <a:lnSpc>
                <a:spcPct val="150000"/>
              </a:lnSpc>
              <a:buFont typeface="Arial" panose="020B0604020202020204" pitchFamily="34" charset="0"/>
              <a:buChar char="•"/>
            </a:pPr>
            <a:r>
              <a:rPr lang="en-US" dirty="0" smtClean="0">
                <a:latin typeface="Arial"/>
              </a:rPr>
              <a:t>Vulnerable </a:t>
            </a:r>
            <a:r>
              <a:rPr lang="en-US" dirty="0">
                <a:latin typeface="Arial"/>
              </a:rPr>
              <a:t>(IR&lt;100); resilient (IR≥</a:t>
            </a:r>
            <a:r>
              <a:rPr lang="en-US" dirty="0" smtClean="0">
                <a:latin typeface="Arial"/>
              </a:rPr>
              <a:t>100</a:t>
            </a:r>
            <a:r>
              <a:rPr lang="en-US" dirty="0">
                <a:latin typeface="Arial"/>
              </a:rPr>
              <a:t>)</a:t>
            </a:r>
          </a:p>
        </p:txBody>
      </p:sp>
      <p:sp>
        <p:nvSpPr>
          <p:cNvPr id="19" name="TextBox 18"/>
          <p:cNvSpPr txBox="1"/>
          <p:nvPr/>
        </p:nvSpPr>
        <p:spPr>
          <a:xfrm>
            <a:off x="1524000" y="261619"/>
            <a:ext cx="9144000" cy="830997"/>
          </a:xfrm>
          <a:prstGeom prst="rect">
            <a:avLst/>
          </a:prstGeom>
          <a:solidFill>
            <a:schemeClr val="bg1"/>
          </a:solidFill>
        </p:spPr>
        <p:txBody>
          <a:bodyPr wrap="square" rtlCol="0">
            <a:spAutoFit/>
          </a:bodyPr>
          <a:lstStyle/>
          <a:p>
            <a:pPr algn="ctr">
              <a:lnSpc>
                <a:spcPct val="150000"/>
              </a:lnSpc>
            </a:pPr>
            <a:r>
              <a:rPr lang="en-US" sz="3200" dirty="0">
                <a:solidFill>
                  <a:srgbClr val="FF0000"/>
                </a:solidFill>
                <a:latin typeface="Arial" panose="020B0604020202020204" pitchFamily="34" charset="0"/>
                <a:cs typeface="Arial" panose="020B0604020202020204" pitchFamily="34" charset="0"/>
              </a:rPr>
              <a:t>Two-Trial Social Interaction Testing (day 11)</a:t>
            </a:r>
            <a:endParaRPr lang="en-US" sz="3200" dirty="0">
              <a:latin typeface="Arial" panose="020B0604020202020204" pitchFamily="34" charset="0"/>
              <a:cs typeface="Arial" panose="020B0604020202020204" pitchFamily="34" charset="0"/>
            </a:endParaRPr>
          </a:p>
        </p:txBody>
      </p:sp>
      <p:pic>
        <p:nvPicPr>
          <p:cNvPr id="18" name="Picture 2" descr="An external file that holds a picture, illustration, etc.&#10;Object name is nihms77934f2.jpg"/>
          <p:cNvPicPr>
            <a:picLocks noChangeAspect="1" noChangeArrowheads="1"/>
          </p:cNvPicPr>
          <p:nvPr/>
        </p:nvPicPr>
        <p:blipFill rotWithShape="1">
          <a:blip r:embed="rId4">
            <a:extLst>
              <a:ext uri="{28A0092B-C50C-407E-A947-70E740481C1C}">
                <a14:useLocalDpi xmlns:a14="http://schemas.microsoft.com/office/drawing/2010/main" val="0"/>
              </a:ext>
            </a:extLst>
          </a:blip>
          <a:srcRect l="35016"/>
          <a:stretch/>
        </p:blipFill>
        <p:spPr bwMode="auto">
          <a:xfrm>
            <a:off x="832221" y="3327979"/>
            <a:ext cx="3865342" cy="269648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01720" y="6467864"/>
            <a:ext cx="8975578" cy="254000"/>
          </a:xfrm>
          <a:prstGeom prst="rect">
            <a:avLst/>
          </a:prstGeom>
        </p:spPr>
        <p:txBody>
          <a:bodyPr/>
          <a:lstStyle/>
          <a:p>
            <a:r>
              <a:rPr lang="en-US" sz="1000" dirty="0" smtClean="0">
                <a:latin typeface="Arial"/>
              </a:rPr>
              <a:t>Left: </a:t>
            </a:r>
            <a:r>
              <a:rPr lang="en-US" sz="1000" dirty="0" err="1" smtClean="0">
                <a:latin typeface="Arial"/>
              </a:rPr>
              <a:t>Miczek</a:t>
            </a:r>
            <a:r>
              <a:rPr lang="en-US" sz="1000" dirty="0" smtClean="0">
                <a:latin typeface="Arial"/>
              </a:rPr>
              <a:t>, et al., 2008. </a:t>
            </a:r>
            <a:r>
              <a:rPr lang="en-US" sz="1000" dirty="0" smtClean="0">
                <a:latin typeface="Arial"/>
                <a:hlinkClick r:id="rId5"/>
              </a:rPr>
              <a:t>http</a:t>
            </a:r>
            <a:r>
              <a:rPr lang="en-US" sz="1000" dirty="0">
                <a:latin typeface="Arial"/>
                <a:hlinkClick r:id="rId5"/>
              </a:rPr>
              <a:t>://</a:t>
            </a:r>
            <a:r>
              <a:rPr lang="en-US" sz="1000" dirty="0" smtClean="0">
                <a:solidFill>
                  <a:srgbClr val="020000"/>
                </a:solidFill>
                <a:latin typeface="Arial"/>
                <a:hlinkClick r:id="rId5"/>
              </a:rPr>
              <a:t>dx.doi.org/</a:t>
            </a:r>
            <a:r>
              <a:rPr lang="en-US" sz="1000" dirty="0" smtClean="0">
                <a:solidFill>
                  <a:srgbClr val="020000"/>
                </a:solidFill>
                <a:hlinkClick r:id="rId5"/>
              </a:rPr>
              <a:t>10.1016/j.pharmthera.2008.07.006</a:t>
            </a:r>
            <a:r>
              <a:rPr lang="en-US" sz="1000" dirty="0" smtClean="0">
                <a:solidFill>
                  <a:srgbClr val="020000"/>
                </a:solidFill>
              </a:rPr>
              <a:t>; Right: </a:t>
            </a:r>
            <a:r>
              <a:rPr lang="en-US" sz="1000" dirty="0" err="1" smtClean="0">
                <a:latin typeface="Arial"/>
              </a:rPr>
              <a:t>Jochems</a:t>
            </a:r>
            <a:r>
              <a:rPr lang="en-US" sz="1000" dirty="0" smtClean="0">
                <a:latin typeface="Arial"/>
              </a:rPr>
              <a:t> </a:t>
            </a:r>
            <a:r>
              <a:rPr lang="en-US" sz="1000" dirty="0">
                <a:latin typeface="Arial"/>
              </a:rPr>
              <a:t>et al., 2015. </a:t>
            </a:r>
            <a:r>
              <a:rPr lang="en-US" sz="1000" dirty="0">
                <a:latin typeface="Arial"/>
                <a:hlinkClick r:id="rId6"/>
              </a:rPr>
              <a:t>http://</a:t>
            </a:r>
            <a:r>
              <a:rPr lang="en-US" sz="1000" dirty="0" smtClean="0">
                <a:latin typeface="Arial"/>
                <a:hlinkClick r:id="rId6"/>
              </a:rPr>
              <a:t>dx.doi.org/10.1016/j.biopsych.2014.07.036</a:t>
            </a:r>
            <a:r>
              <a:rPr lang="en-US" sz="1000" dirty="0">
                <a:latin typeface="Arial"/>
              </a:rPr>
              <a:t>.</a:t>
            </a:r>
          </a:p>
        </p:txBody>
      </p:sp>
    </p:spTree>
    <p:extLst>
      <p:ext uri="{BB962C8B-B14F-4D97-AF65-F5344CB8AC3E}">
        <p14:creationId xmlns:p14="http://schemas.microsoft.com/office/powerpoint/2010/main" val="389800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9663" r="37261" b="33183"/>
          <a:stretch/>
        </p:blipFill>
        <p:spPr>
          <a:xfrm>
            <a:off x="4802492" y="3298375"/>
            <a:ext cx="7262978" cy="3142071"/>
          </a:xfrm>
          <a:prstGeom prst="rect">
            <a:avLst/>
          </a:prstGeom>
        </p:spPr>
      </p:pic>
      <p:grpSp>
        <p:nvGrpSpPr>
          <p:cNvPr id="21" name="Group 20"/>
          <p:cNvGrpSpPr/>
          <p:nvPr/>
        </p:nvGrpSpPr>
        <p:grpSpPr>
          <a:xfrm>
            <a:off x="5953994" y="4059688"/>
            <a:ext cx="3702177" cy="2380758"/>
            <a:chOff x="313497" y="2667000"/>
            <a:chExt cx="3702177" cy="2380758"/>
          </a:xfrm>
        </p:grpSpPr>
        <p:sp>
          <p:nvSpPr>
            <p:cNvPr id="6" name="TextBox 5"/>
            <p:cNvSpPr txBox="1"/>
            <p:nvPr/>
          </p:nvSpPr>
          <p:spPr>
            <a:xfrm>
              <a:off x="313497" y="4678426"/>
              <a:ext cx="2372164" cy="369332"/>
            </a:xfrm>
            <a:prstGeom prst="rect">
              <a:avLst/>
            </a:prstGeom>
            <a:noFill/>
          </p:spPr>
          <p:txBody>
            <a:bodyPr wrap="none" rtlCol="0">
              <a:spAutoFit/>
            </a:bodyPr>
            <a:lstStyle/>
            <a:p>
              <a:r>
                <a:rPr lang="en-US" dirty="0">
                  <a:solidFill>
                    <a:srgbClr val="FF0000"/>
                  </a:solidFill>
                  <a:latin typeface="Arial"/>
                </a:rPr>
                <a:t>Red=most time spent</a:t>
              </a:r>
              <a:endParaRPr lang="en-US" dirty="0"/>
            </a:p>
          </p:txBody>
        </p:sp>
        <p:cxnSp>
          <p:nvCxnSpPr>
            <p:cNvPr id="10" name="Straight Arrow Connector 9"/>
            <p:cNvCxnSpPr/>
            <p:nvPr/>
          </p:nvCxnSpPr>
          <p:spPr>
            <a:xfrm flipV="1">
              <a:off x="2667000" y="4106960"/>
              <a:ext cx="1348674" cy="60878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667000" y="2667000"/>
              <a:ext cx="152400" cy="204874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261257" y="1059339"/>
            <a:ext cx="11930743" cy="1524836"/>
          </a:xfrm>
          <a:prstGeom prst="rect">
            <a:avLst/>
          </a:prstGeom>
        </p:spPr>
        <p:txBody>
          <a:bodyPr/>
          <a:lstStyle/>
          <a:p>
            <a:pPr marL="285750" indent="-285750">
              <a:lnSpc>
                <a:spcPct val="150000"/>
              </a:lnSpc>
              <a:buFont typeface="Arial" panose="020B0604020202020204" pitchFamily="34" charset="0"/>
              <a:buChar char="•"/>
            </a:pPr>
            <a:r>
              <a:rPr lang="en-US" u="sng" dirty="0">
                <a:latin typeface="Arial"/>
              </a:rPr>
              <a:t>Trial 1, (“target absent”)</a:t>
            </a:r>
            <a:r>
              <a:rPr lang="en-US" dirty="0">
                <a:latin typeface="Arial"/>
              </a:rPr>
              <a:t>: Free exploration in </a:t>
            </a:r>
            <a:r>
              <a:rPr lang="en-US" dirty="0" smtClean="0">
                <a:latin typeface="Arial"/>
              </a:rPr>
              <a:t>open </a:t>
            </a:r>
            <a:r>
              <a:rPr lang="en-US" dirty="0">
                <a:latin typeface="Arial"/>
              </a:rPr>
              <a:t>field arena w empty wire mesh cage (2.5min)</a:t>
            </a:r>
          </a:p>
          <a:p>
            <a:pPr marL="285750" indent="-285750">
              <a:lnSpc>
                <a:spcPct val="150000"/>
              </a:lnSpc>
              <a:buFont typeface="Arial" panose="020B0604020202020204" pitchFamily="34" charset="0"/>
              <a:buChar char="•"/>
            </a:pPr>
            <a:r>
              <a:rPr lang="en-US" u="sng" dirty="0">
                <a:latin typeface="Arial"/>
              </a:rPr>
              <a:t>Trial 2, (“target present”)</a:t>
            </a:r>
            <a:r>
              <a:rPr lang="en-US" dirty="0">
                <a:latin typeface="Arial"/>
              </a:rPr>
              <a:t>: 2.5 min exploration with unfamiliar CD1 aggressor in the cage</a:t>
            </a:r>
          </a:p>
          <a:p>
            <a:pPr marL="285750" indent="-285750">
              <a:lnSpc>
                <a:spcPct val="150000"/>
              </a:lnSpc>
              <a:buFont typeface="Arial" panose="020B0604020202020204" pitchFamily="34" charset="0"/>
              <a:buChar char="•"/>
            </a:pPr>
            <a:r>
              <a:rPr lang="en-US" b="1" u="sng" dirty="0">
                <a:latin typeface="Arial"/>
              </a:rPr>
              <a:t>Interaction Ratio (IR):</a:t>
            </a:r>
            <a:r>
              <a:rPr lang="en-US" b="1" dirty="0">
                <a:latin typeface="Arial"/>
              </a:rPr>
              <a:t> </a:t>
            </a:r>
            <a:r>
              <a:rPr lang="en-US" dirty="0" smtClean="0">
                <a:latin typeface="Arial"/>
              </a:rPr>
              <a:t>(Time </a:t>
            </a:r>
            <a:r>
              <a:rPr lang="en-US" dirty="0">
                <a:latin typeface="Arial"/>
              </a:rPr>
              <a:t>spent in interaction zone </a:t>
            </a:r>
            <a:r>
              <a:rPr lang="en-US" dirty="0" smtClean="0">
                <a:latin typeface="Arial"/>
              </a:rPr>
              <a:t>w target-present / time w target absent) * 100</a:t>
            </a:r>
          </a:p>
          <a:p>
            <a:pPr marL="742950" lvl="1" indent="-285750">
              <a:lnSpc>
                <a:spcPct val="150000"/>
              </a:lnSpc>
              <a:buFont typeface="Arial" panose="020B0604020202020204" pitchFamily="34" charset="0"/>
              <a:buChar char="•"/>
            </a:pPr>
            <a:r>
              <a:rPr lang="en-US" dirty="0" smtClean="0">
                <a:latin typeface="Arial"/>
              </a:rPr>
              <a:t>Vulnerable </a:t>
            </a:r>
            <a:r>
              <a:rPr lang="en-US" dirty="0">
                <a:latin typeface="Arial"/>
              </a:rPr>
              <a:t>(IR&lt;100); resilient (IR≥</a:t>
            </a:r>
            <a:r>
              <a:rPr lang="en-US" dirty="0" smtClean="0">
                <a:latin typeface="Arial"/>
              </a:rPr>
              <a:t>100</a:t>
            </a:r>
            <a:r>
              <a:rPr lang="en-US" dirty="0">
                <a:latin typeface="Arial"/>
              </a:rPr>
              <a:t>)</a:t>
            </a:r>
          </a:p>
        </p:txBody>
      </p:sp>
      <p:sp>
        <p:nvSpPr>
          <p:cNvPr id="19" name="TextBox 18"/>
          <p:cNvSpPr txBox="1"/>
          <p:nvPr/>
        </p:nvSpPr>
        <p:spPr>
          <a:xfrm>
            <a:off x="1524000" y="261619"/>
            <a:ext cx="9144000" cy="830997"/>
          </a:xfrm>
          <a:prstGeom prst="rect">
            <a:avLst/>
          </a:prstGeom>
          <a:solidFill>
            <a:schemeClr val="bg1"/>
          </a:solidFill>
        </p:spPr>
        <p:txBody>
          <a:bodyPr wrap="square" rtlCol="0">
            <a:spAutoFit/>
          </a:bodyPr>
          <a:lstStyle/>
          <a:p>
            <a:pPr algn="ctr">
              <a:lnSpc>
                <a:spcPct val="150000"/>
              </a:lnSpc>
            </a:pPr>
            <a:r>
              <a:rPr lang="en-US" sz="3200" dirty="0">
                <a:solidFill>
                  <a:srgbClr val="FF0000"/>
                </a:solidFill>
                <a:latin typeface="Arial" panose="020B0604020202020204" pitchFamily="34" charset="0"/>
                <a:cs typeface="Arial" panose="020B0604020202020204" pitchFamily="34" charset="0"/>
              </a:rPr>
              <a:t>Two-Trial Social Interaction Testing (day 11)</a:t>
            </a:r>
            <a:endParaRPr lang="en-US" sz="3200" dirty="0">
              <a:latin typeface="Arial" panose="020B0604020202020204" pitchFamily="34" charset="0"/>
              <a:cs typeface="Arial" panose="020B0604020202020204" pitchFamily="34" charset="0"/>
            </a:endParaRPr>
          </a:p>
        </p:txBody>
      </p:sp>
      <p:sp>
        <p:nvSpPr>
          <p:cNvPr id="22" name="TextBox 21"/>
          <p:cNvSpPr txBox="1"/>
          <p:nvPr/>
        </p:nvSpPr>
        <p:spPr>
          <a:xfrm>
            <a:off x="901720" y="6467864"/>
            <a:ext cx="8975578" cy="254000"/>
          </a:xfrm>
          <a:prstGeom prst="rect">
            <a:avLst/>
          </a:prstGeom>
        </p:spPr>
        <p:txBody>
          <a:bodyPr/>
          <a:lstStyle/>
          <a:p>
            <a:r>
              <a:rPr lang="en-US" sz="1000" dirty="0" smtClean="0">
                <a:latin typeface="Arial"/>
              </a:rPr>
              <a:t>Left: Krishnan et al., 2007</a:t>
            </a:r>
            <a:r>
              <a:rPr lang="en-US" sz="1000" dirty="0" smtClean="0">
                <a:solidFill>
                  <a:srgbClr val="020000"/>
                </a:solidFill>
              </a:rPr>
              <a:t>; Right: </a:t>
            </a:r>
            <a:r>
              <a:rPr lang="en-US" sz="1000" dirty="0" err="1" smtClean="0">
                <a:latin typeface="Arial"/>
              </a:rPr>
              <a:t>Jochems</a:t>
            </a:r>
            <a:r>
              <a:rPr lang="en-US" sz="1000" dirty="0" smtClean="0">
                <a:latin typeface="Arial"/>
              </a:rPr>
              <a:t> </a:t>
            </a:r>
            <a:r>
              <a:rPr lang="en-US" sz="1000" dirty="0">
                <a:latin typeface="Arial"/>
              </a:rPr>
              <a:t>et al., 2015. </a:t>
            </a:r>
            <a:r>
              <a:rPr lang="en-US" sz="1000" dirty="0">
                <a:latin typeface="Arial"/>
                <a:hlinkClick r:id="rId4"/>
              </a:rPr>
              <a:t>http://</a:t>
            </a:r>
            <a:r>
              <a:rPr lang="en-US" sz="1000" dirty="0" smtClean="0">
                <a:latin typeface="Arial"/>
                <a:hlinkClick r:id="rId4"/>
              </a:rPr>
              <a:t>dx.doi.org/10.1016/j.biopsych.2014.07.036</a:t>
            </a:r>
            <a:r>
              <a:rPr lang="en-US" sz="1000" dirty="0">
                <a:latin typeface="Arial"/>
              </a:rPr>
              <a:t>.</a:t>
            </a:r>
          </a:p>
        </p:txBody>
      </p:sp>
      <p:pic>
        <p:nvPicPr>
          <p:cNvPr id="11" name="Picture 10"/>
          <p:cNvPicPr>
            <a:picLocks noChangeAspect="1"/>
          </p:cNvPicPr>
          <p:nvPr/>
        </p:nvPicPr>
        <p:blipFill rotWithShape="1">
          <a:blip r:embed="rId5"/>
          <a:srcRect l="13310" t="10416"/>
          <a:stretch/>
        </p:blipFill>
        <p:spPr>
          <a:xfrm>
            <a:off x="1524000" y="2888558"/>
            <a:ext cx="2855495" cy="3412554"/>
          </a:xfrm>
          <a:prstGeom prst="rect">
            <a:avLst/>
          </a:prstGeom>
        </p:spPr>
      </p:pic>
    </p:spTree>
    <p:extLst>
      <p:ext uri="{BB962C8B-B14F-4D97-AF65-F5344CB8AC3E}">
        <p14:creationId xmlns:p14="http://schemas.microsoft.com/office/powerpoint/2010/main" val="2025063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57" t="1" r="6884" b="82910"/>
          <a:stretch/>
        </p:blipFill>
        <p:spPr>
          <a:xfrm>
            <a:off x="8323" y="1767695"/>
            <a:ext cx="8624338" cy="2027211"/>
          </a:xfrm>
          <a:prstGeom prst="rect">
            <a:avLst/>
          </a:prstGeom>
        </p:spPr>
      </p:pic>
      <p:sp>
        <p:nvSpPr>
          <p:cNvPr id="5" name="TextBox 4"/>
          <p:cNvSpPr txBox="1"/>
          <p:nvPr/>
        </p:nvSpPr>
        <p:spPr>
          <a:xfrm>
            <a:off x="320040" y="6469902"/>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359108"/>
            <a:ext cx="12192000" cy="615553"/>
          </a:xfrm>
          <a:prstGeom prst="rect">
            <a:avLst/>
          </a:prstGeom>
        </p:spPr>
        <p:txBody>
          <a:bodyPr wrap="square">
            <a:spAutoFit/>
          </a:bodyPr>
          <a:lstStyle/>
          <a:p>
            <a:pPr algn="ctr"/>
            <a:r>
              <a:rPr lang="en-US" sz="3400" dirty="0" smtClean="0">
                <a:solidFill>
                  <a:schemeClr val="accent5">
                    <a:lumMod val="50000"/>
                  </a:schemeClr>
                </a:solidFill>
                <a:latin typeface="Arial" panose="020B0604020202020204" pitchFamily="34" charset="0"/>
                <a:cs typeface="Arial" panose="020B0604020202020204" pitchFamily="34" charset="0"/>
              </a:rPr>
              <a:t>Fig 1: Identifying Vulnerable &amp; Resilient Phenotypes</a:t>
            </a:r>
          </a:p>
        </p:txBody>
      </p:sp>
      <p:sp>
        <p:nvSpPr>
          <p:cNvPr id="3" name="Rectangle 2"/>
          <p:cNvSpPr/>
          <p:nvPr/>
        </p:nvSpPr>
        <p:spPr>
          <a:xfrm>
            <a:off x="320040" y="4482784"/>
            <a:ext cx="11551920" cy="1938992"/>
          </a:xfrm>
          <a:prstGeom prst="rect">
            <a:avLst/>
          </a:prstGeom>
        </p:spPr>
        <p:txBody>
          <a:bodyPr wrap="square">
            <a:spAutoFit/>
          </a:bodyPr>
          <a:lstStyle/>
          <a:p>
            <a:pPr marL="457200" indent="-457200">
              <a:buAutoNum type="alphaUcParenBoth"/>
            </a:pPr>
            <a:r>
              <a:rPr lang="en-US" sz="2000" dirty="0" smtClean="0">
                <a:latin typeface="Arial" panose="020B0604020202020204" pitchFamily="34" charset="0"/>
                <a:cs typeface="Arial" panose="020B0604020202020204" pitchFamily="34" charset="0"/>
              </a:rPr>
              <a:t>Horizontal scatterplot: distribution </a:t>
            </a:r>
            <a:r>
              <a:rPr lang="en-US" sz="2000" dirty="0">
                <a:latin typeface="Arial" panose="020B0604020202020204" pitchFamily="34" charset="0"/>
                <a:cs typeface="Arial" panose="020B0604020202020204" pitchFamily="34" charset="0"/>
              </a:rPr>
              <a:t>of interaction ratios for </a:t>
            </a:r>
            <a:r>
              <a:rPr lang="en-US" sz="2000" dirty="0" smtClean="0">
                <a:latin typeface="Arial" panose="020B0604020202020204" pitchFamily="34" charset="0"/>
                <a:cs typeface="Arial" panose="020B0604020202020204" pitchFamily="34" charset="0"/>
              </a:rPr>
              <a:t>control, </a:t>
            </a:r>
            <a:r>
              <a:rPr lang="en-US" sz="2000" dirty="0">
                <a:latin typeface="Arial" panose="020B0604020202020204" pitchFamily="34" charset="0"/>
                <a:cs typeface="Arial" panose="020B0604020202020204" pitchFamily="34" charset="0"/>
              </a:rPr>
              <a:t>Susceptible, and Unsusceptible mice over multiple social defeat experiments </a:t>
            </a:r>
            <a:r>
              <a:rPr lang="en-US" sz="2000" dirty="0" smtClean="0">
                <a:latin typeface="Arial" panose="020B0604020202020204" pitchFamily="34" charset="0"/>
                <a:cs typeface="Arial" panose="020B0604020202020204" pitchFamily="34" charset="0"/>
              </a:rPr>
              <a:t>(mean </a:t>
            </a:r>
            <a:r>
              <a:rPr lang="en-US" sz="2000" dirty="0">
                <a:latin typeface="Arial" panose="020B0604020202020204" pitchFamily="34" charset="0"/>
                <a:cs typeface="Arial" panose="020B0604020202020204" pitchFamily="34" charset="0"/>
              </a:rPr>
              <a:t>± interquartile range). </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  Absolute time spent in interaction zone and corner zone in presence of CD1 social target. </a:t>
            </a:r>
          </a:p>
          <a:p>
            <a:pPr marL="800100" lvl="1" indent="-342900">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Only Vulnerable mice </a:t>
            </a:r>
            <a:r>
              <a:rPr lang="en-US" sz="2000" b="1" dirty="0">
                <a:solidFill>
                  <a:srgbClr val="002060"/>
                </a:solidFill>
                <a:latin typeface="Arial" panose="020B0604020202020204" pitchFamily="34" charset="0"/>
                <a:cs typeface="Arial" panose="020B0604020202020204" pitchFamily="34" charset="0"/>
              </a:rPr>
              <a:t>avoid the interaction zone </a:t>
            </a:r>
            <a:r>
              <a:rPr lang="en-US" sz="2000" dirty="0">
                <a:latin typeface="Arial" panose="020B0604020202020204" pitchFamily="34" charset="0"/>
                <a:cs typeface="Arial" panose="020B0604020202020204" pitchFamily="34" charset="0"/>
              </a:rPr>
              <a:t>(F</a:t>
            </a:r>
            <a:r>
              <a:rPr lang="en-US" sz="2000" baseline="-25000" dirty="0">
                <a:latin typeface="Arial" panose="020B0604020202020204" pitchFamily="34" charset="0"/>
                <a:cs typeface="Arial" panose="020B0604020202020204" pitchFamily="34" charset="0"/>
              </a:rPr>
              <a:t>2,54</a:t>
            </a:r>
            <a:r>
              <a:rPr lang="en-US" sz="2000" dirty="0">
                <a:latin typeface="Arial" panose="020B0604020202020204" pitchFamily="34" charset="0"/>
                <a:cs typeface="Arial" panose="020B0604020202020204" pitchFamily="34" charset="0"/>
              </a:rPr>
              <a:t> = 33.20, p &lt; 0.0001) </a:t>
            </a:r>
            <a:endParaRPr lang="en-US" sz="2000" dirty="0" smtClean="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Only Vulnerable mice prefer </a:t>
            </a:r>
            <a:r>
              <a:rPr lang="en-US" sz="2000" b="1" dirty="0">
                <a:solidFill>
                  <a:srgbClr val="002060"/>
                </a:solidFill>
                <a:latin typeface="Arial" panose="020B0604020202020204" pitchFamily="34" charset="0"/>
                <a:cs typeface="Arial" panose="020B0604020202020204" pitchFamily="34" charset="0"/>
              </a:rPr>
              <a:t>the corner zones </a:t>
            </a:r>
            <a:r>
              <a:rPr lang="en-US" sz="2000" dirty="0">
                <a:latin typeface="Arial" panose="020B0604020202020204" pitchFamily="34" charset="0"/>
                <a:cs typeface="Arial" panose="020B0604020202020204" pitchFamily="34" charset="0"/>
              </a:rPr>
              <a:t>(F</a:t>
            </a:r>
            <a:r>
              <a:rPr lang="en-US" sz="2000" baseline="-25000" dirty="0">
                <a:latin typeface="Arial" panose="020B0604020202020204" pitchFamily="34" charset="0"/>
                <a:cs typeface="Arial" panose="020B0604020202020204" pitchFamily="34" charset="0"/>
              </a:rPr>
              <a:t>2,54</a:t>
            </a:r>
            <a:r>
              <a:rPr lang="en-US" sz="2000" dirty="0">
                <a:latin typeface="Arial" panose="020B0604020202020204" pitchFamily="34" charset="0"/>
                <a:cs typeface="Arial" panose="020B0604020202020204" pitchFamily="34" charset="0"/>
              </a:rPr>
              <a:t> = 35.27, p &lt; 0.0001). </a:t>
            </a:r>
            <a:endParaRPr lang="en-US" sz="2000" dirty="0" smtClean="0">
              <a:latin typeface="Arial" panose="020B0604020202020204" pitchFamily="34" charset="0"/>
              <a:cs typeface="Arial" panose="020B0604020202020204" pitchFamily="34" charset="0"/>
            </a:endParaRPr>
          </a:p>
          <a:p>
            <a:pPr algn="ctr"/>
            <a:r>
              <a:rPr lang="en-US" sz="2000" dirty="0" smtClean="0">
                <a:latin typeface="Arial" panose="020B0604020202020204" pitchFamily="34" charset="0"/>
                <a:cs typeface="Arial" panose="020B0604020202020204" pitchFamily="34" charset="0"/>
              </a:rPr>
              <a:t>(***p &lt; 0.001 vs. non-defeated controls, post-hoc, n = 10-20, Mean + SE)</a:t>
            </a:r>
            <a:endParaRPr lang="en-US"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srcRect l="55386" t="16685" r="-520" b="60071"/>
          <a:stretch/>
        </p:blipFill>
        <p:spPr>
          <a:xfrm>
            <a:off x="8640984" y="1618545"/>
            <a:ext cx="3542694" cy="2325511"/>
          </a:xfrm>
          <a:prstGeom prst="rect">
            <a:avLst/>
          </a:prstGeom>
        </p:spPr>
      </p:pic>
    </p:spTree>
    <p:extLst>
      <p:ext uri="{BB962C8B-B14F-4D97-AF65-F5344CB8AC3E}">
        <p14:creationId xmlns:p14="http://schemas.microsoft.com/office/powerpoint/2010/main" val="4115009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630" y="6301869"/>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15553"/>
          </a:xfrm>
          <a:prstGeom prst="rect">
            <a:avLst/>
          </a:prstGeom>
        </p:spPr>
        <p:txBody>
          <a:bodyPr wrap="square">
            <a:spAutoFit/>
          </a:bodyPr>
          <a:lstStyle/>
          <a:p>
            <a:pPr algn="ctr"/>
            <a:r>
              <a:rPr lang="en-US" sz="3400" dirty="0" smtClean="0">
                <a:solidFill>
                  <a:schemeClr val="accent5">
                    <a:lumMod val="50000"/>
                  </a:schemeClr>
                </a:solidFill>
                <a:latin typeface="Arial" panose="020B0604020202020204" pitchFamily="34" charset="0"/>
                <a:cs typeface="Arial" panose="020B0604020202020204" pitchFamily="34" charset="0"/>
              </a:rPr>
              <a:t>Fig 1E-I: Extensive Phenotypic Characterization</a:t>
            </a:r>
          </a:p>
        </p:txBody>
      </p:sp>
      <p:grpSp>
        <p:nvGrpSpPr>
          <p:cNvPr id="4" name="Group 3"/>
          <p:cNvGrpSpPr/>
          <p:nvPr/>
        </p:nvGrpSpPr>
        <p:grpSpPr>
          <a:xfrm>
            <a:off x="468630" y="1854101"/>
            <a:ext cx="11205825" cy="2943367"/>
            <a:chOff x="468630" y="1854101"/>
            <a:chExt cx="11205825" cy="2943367"/>
          </a:xfrm>
        </p:grpSpPr>
        <p:grpSp>
          <p:nvGrpSpPr>
            <p:cNvPr id="2" name="Group 1"/>
            <p:cNvGrpSpPr/>
            <p:nvPr/>
          </p:nvGrpSpPr>
          <p:grpSpPr>
            <a:xfrm>
              <a:off x="517546" y="1854101"/>
              <a:ext cx="11156909" cy="2889718"/>
              <a:chOff x="534652" y="1854101"/>
              <a:chExt cx="11156909" cy="2889718"/>
            </a:xfrm>
          </p:grpSpPr>
          <p:pic>
            <p:nvPicPr>
              <p:cNvPr id="8" name="Picture 7"/>
              <p:cNvPicPr>
                <a:picLocks noChangeAspect="1"/>
              </p:cNvPicPr>
              <p:nvPr/>
            </p:nvPicPr>
            <p:blipFill rotWithShape="1">
              <a:blip r:embed="rId3"/>
              <a:srcRect l="43496" t="40079" b="32835"/>
              <a:stretch/>
            </p:blipFill>
            <p:spPr>
              <a:xfrm>
                <a:off x="534652" y="1854101"/>
                <a:ext cx="4729669" cy="2889718"/>
              </a:xfrm>
              <a:prstGeom prst="rect">
                <a:avLst/>
              </a:prstGeom>
            </p:spPr>
          </p:pic>
          <p:pic>
            <p:nvPicPr>
              <p:cNvPr id="7" name="Picture 6"/>
              <p:cNvPicPr>
                <a:picLocks noChangeAspect="1"/>
              </p:cNvPicPr>
              <p:nvPr/>
            </p:nvPicPr>
            <p:blipFill rotWithShape="1">
              <a:blip r:embed="rId3"/>
              <a:srcRect t="68748" r="6385"/>
              <a:stretch/>
            </p:blipFill>
            <p:spPr>
              <a:xfrm>
                <a:off x="5185774" y="1854101"/>
                <a:ext cx="6505787" cy="2768003"/>
              </a:xfrm>
              <a:prstGeom prst="rect">
                <a:avLst/>
              </a:prstGeom>
            </p:spPr>
          </p:pic>
        </p:grpSp>
        <p:sp>
          <p:nvSpPr>
            <p:cNvPr id="3" name="Rectangle 2"/>
            <p:cNvSpPr/>
            <p:nvPr/>
          </p:nvSpPr>
          <p:spPr>
            <a:xfrm>
              <a:off x="468630" y="4546948"/>
              <a:ext cx="520926" cy="250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30079" y="4841681"/>
            <a:ext cx="11731842" cy="1406539"/>
          </a:xfrm>
          <a:prstGeom prst="rect">
            <a:avLst/>
          </a:prstGeom>
          <a:noFill/>
        </p:spPr>
        <p:txBody>
          <a:bodyPr wrap="square" rtlCol="0">
            <a:spAutoFit/>
          </a:bodyPr>
          <a:lstStyle/>
          <a:p>
            <a:pPr>
              <a:lnSpc>
                <a:spcPct val="110000"/>
              </a:lnSpc>
              <a:spcBef>
                <a:spcPts val="600"/>
              </a:spcBef>
            </a:pPr>
            <a:r>
              <a:rPr lang="en-US" sz="1600" b="1" dirty="0">
                <a:solidFill>
                  <a:srgbClr val="7030A0"/>
                </a:solidFill>
                <a:latin typeface="Arial" panose="020B0604020202020204" pitchFamily="34" charset="0"/>
                <a:cs typeface="Arial" panose="020B0604020202020204" pitchFamily="34" charset="0"/>
              </a:rPr>
              <a:t>(E) </a:t>
            </a:r>
            <a:r>
              <a:rPr lang="en-US" sz="1600" b="1" u="sng" dirty="0">
                <a:latin typeface="Arial" panose="020B0604020202020204" pitchFamily="34" charset="0"/>
                <a:cs typeface="Arial" panose="020B0604020202020204" pitchFamily="34" charset="0"/>
              </a:rPr>
              <a:t>Only </a:t>
            </a:r>
            <a:r>
              <a:rPr lang="en-US" sz="1600" b="1" u="sng" dirty="0" smtClean="0">
                <a:latin typeface="Arial" panose="020B0604020202020204" pitchFamily="34" charset="0"/>
                <a:cs typeface="Arial" panose="020B0604020202020204" pitchFamily="34" charset="0"/>
              </a:rPr>
              <a:t>Vulnerable</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mice </a:t>
            </a:r>
            <a:r>
              <a:rPr lang="en-US" sz="1600" dirty="0" smtClean="0">
                <a:latin typeface="Arial" panose="020B0604020202020204" pitchFamily="34" charset="0"/>
                <a:cs typeface="Arial" panose="020B0604020202020204" pitchFamily="34" charset="0"/>
              </a:rPr>
              <a:t>show </a:t>
            </a:r>
            <a:r>
              <a:rPr lang="en-US" sz="1600" dirty="0">
                <a:latin typeface="Arial" panose="020B0604020202020204" pitchFamily="34" charset="0"/>
                <a:cs typeface="Arial" panose="020B0604020202020204" pitchFamily="34" charset="0"/>
              </a:rPr>
              <a:t>anhedonia </a:t>
            </a:r>
            <a:r>
              <a:rPr lang="en-US" sz="1600" dirty="0" smtClean="0">
                <a:latin typeface="Arial" panose="020B0604020202020204" pitchFamily="34" charset="0"/>
                <a:cs typeface="Arial" panose="020B0604020202020204" pitchFamily="34" charset="0"/>
              </a:rPr>
              <a:t>(reduction </a:t>
            </a:r>
            <a:r>
              <a:rPr lang="en-US" sz="1600" dirty="0">
                <a:latin typeface="Arial" panose="020B0604020202020204" pitchFamily="34" charset="0"/>
                <a:cs typeface="Arial" panose="020B0604020202020204" pitchFamily="34" charset="0"/>
              </a:rPr>
              <a:t>in 1% sucrose </a:t>
            </a:r>
            <a:r>
              <a:rPr lang="en-US" sz="1600" dirty="0" smtClean="0">
                <a:latin typeface="Arial" panose="020B0604020202020204" pitchFamily="34" charset="0"/>
                <a:cs typeface="Arial" panose="020B0604020202020204" pitchFamily="34" charset="0"/>
              </a:rPr>
              <a:t>preference). </a:t>
            </a:r>
          </a:p>
          <a:p>
            <a:pPr>
              <a:lnSpc>
                <a:spcPct val="110000"/>
              </a:lnSpc>
              <a:spcBef>
                <a:spcPts val="600"/>
              </a:spcBef>
            </a:pPr>
            <a:r>
              <a:rPr lang="en-US" sz="1600" b="1" dirty="0" smtClean="0">
                <a:solidFill>
                  <a:srgbClr val="7030A0"/>
                </a:solidFill>
                <a:latin typeface="Arial" panose="020B0604020202020204" pitchFamily="34" charset="0"/>
                <a:cs typeface="Arial" panose="020B0604020202020204" pitchFamily="34" charset="0"/>
              </a:rPr>
              <a:t>(</a:t>
            </a:r>
            <a:r>
              <a:rPr lang="en-US" sz="1600" b="1" dirty="0">
                <a:solidFill>
                  <a:srgbClr val="7030A0"/>
                </a:solidFill>
                <a:latin typeface="Arial" panose="020B0604020202020204" pitchFamily="34" charset="0"/>
                <a:cs typeface="Arial" panose="020B0604020202020204" pitchFamily="34" charset="0"/>
              </a:rPr>
              <a:t>F) </a:t>
            </a:r>
            <a:r>
              <a:rPr lang="en-US" sz="1600" i="1" dirty="0" smtClean="0">
                <a:latin typeface="Arial" panose="020B0604020202020204" pitchFamily="34" charset="0"/>
                <a:cs typeface="Arial" panose="020B0604020202020204" pitchFamily="34" charset="0"/>
              </a:rPr>
              <a:t>Vulnerable &amp; Resilient mice </a:t>
            </a:r>
            <a:r>
              <a:rPr lang="en-US" sz="1600" dirty="0" smtClean="0">
                <a:latin typeface="Arial" panose="020B0604020202020204" pitchFamily="34" charset="0"/>
                <a:cs typeface="Arial" panose="020B0604020202020204" pitchFamily="34" charset="0"/>
              </a:rPr>
              <a:t>show ↓ </a:t>
            </a:r>
            <a:r>
              <a:rPr lang="en-US" sz="1600" dirty="0">
                <a:latin typeface="Arial" panose="020B0604020202020204" pitchFamily="34" charset="0"/>
                <a:cs typeface="Arial" panose="020B0604020202020204" pitchFamily="34" charset="0"/>
              </a:rPr>
              <a:t>exploration on the </a:t>
            </a:r>
            <a:r>
              <a:rPr lang="en-US" sz="1600" dirty="0" smtClean="0">
                <a:latin typeface="Arial" panose="020B0604020202020204" pitchFamily="34" charset="0"/>
                <a:cs typeface="Arial" panose="020B0604020202020204" pitchFamily="34" charset="0"/>
              </a:rPr>
              <a:t>EPM</a:t>
            </a:r>
            <a:r>
              <a:rPr lang="en-US" sz="1600" b="1" dirty="0" smtClean="0">
                <a:solidFill>
                  <a:srgbClr val="7030A0"/>
                </a:solidFill>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and </a:t>
            </a:r>
            <a:r>
              <a:rPr lang="en-US" sz="1600" dirty="0">
                <a:latin typeface="Arial" panose="020B0604020202020204" pitchFamily="34" charset="0"/>
                <a:cs typeface="Arial" panose="020B0604020202020204" pitchFamily="34" charset="0"/>
              </a:rPr>
              <a:t>enhanced CORT response to </a:t>
            </a:r>
            <a:r>
              <a:rPr lang="en-US" sz="1600" dirty="0" smtClean="0">
                <a:latin typeface="Arial" panose="020B0604020202020204" pitchFamily="34" charset="0"/>
                <a:cs typeface="Arial" panose="020B0604020202020204" pitchFamily="34" charset="0"/>
              </a:rPr>
              <a:t>6 </a:t>
            </a:r>
            <a:r>
              <a:rPr lang="en-US" sz="1600" dirty="0">
                <a:latin typeface="Arial" panose="020B0604020202020204" pitchFamily="34" charset="0"/>
                <a:cs typeface="Arial" panose="020B0604020202020204" pitchFamily="34" charset="0"/>
              </a:rPr>
              <a:t>min swim stress </a:t>
            </a:r>
            <a:r>
              <a:rPr lang="en-US" sz="1600" b="1" dirty="0">
                <a:solidFill>
                  <a:srgbClr val="7030A0"/>
                </a:solidFill>
                <a:latin typeface="Arial" panose="020B0604020202020204" pitchFamily="34" charset="0"/>
                <a:cs typeface="Arial" panose="020B0604020202020204" pitchFamily="34" charset="0"/>
              </a:rPr>
              <a:t>(G)</a:t>
            </a:r>
            <a:r>
              <a:rPr lang="en-US" sz="1600" dirty="0">
                <a:latin typeface="Arial" panose="020B0604020202020204" pitchFamily="34" charset="0"/>
                <a:cs typeface="Arial" panose="020B0604020202020204" pitchFamily="34" charset="0"/>
              </a:rPr>
              <a:t>. </a:t>
            </a:r>
            <a:endParaRPr lang="en-US" sz="1600" dirty="0" smtClean="0">
              <a:latin typeface="Arial" panose="020B0604020202020204" pitchFamily="34" charset="0"/>
              <a:cs typeface="Arial" panose="020B0604020202020204" pitchFamily="34" charset="0"/>
            </a:endParaRPr>
          </a:p>
          <a:p>
            <a:pPr>
              <a:lnSpc>
                <a:spcPct val="110000"/>
              </a:lnSpc>
              <a:spcBef>
                <a:spcPts val="600"/>
              </a:spcBef>
            </a:pPr>
            <a:r>
              <a:rPr lang="en-US" sz="1600" b="1" dirty="0" smtClean="0">
                <a:solidFill>
                  <a:srgbClr val="7030A0"/>
                </a:solidFill>
                <a:latin typeface="Arial" panose="020B0604020202020204" pitchFamily="34" charset="0"/>
                <a:cs typeface="Arial" panose="020B0604020202020204" pitchFamily="34" charset="0"/>
              </a:rPr>
              <a:t>(</a:t>
            </a:r>
            <a:r>
              <a:rPr lang="en-US" sz="1600" b="1" dirty="0">
                <a:solidFill>
                  <a:srgbClr val="7030A0"/>
                </a:solidFill>
                <a:latin typeface="Arial" panose="020B0604020202020204" pitchFamily="34" charset="0"/>
                <a:cs typeface="Arial" panose="020B0604020202020204" pitchFamily="34" charset="0"/>
              </a:rPr>
              <a:t>H)</a:t>
            </a:r>
            <a:r>
              <a:rPr lang="en-US" sz="1600" dirty="0">
                <a:latin typeface="Arial" panose="020B0604020202020204" pitchFamily="34" charset="0"/>
                <a:cs typeface="Arial" panose="020B0604020202020204" pitchFamily="34" charset="0"/>
              </a:rPr>
              <a:t> </a:t>
            </a:r>
            <a:r>
              <a:rPr lang="en-US" sz="1600" b="1" u="sng" dirty="0">
                <a:latin typeface="Arial" panose="020B0604020202020204" pitchFamily="34" charset="0"/>
                <a:cs typeface="Arial" panose="020B0604020202020204" pitchFamily="34" charset="0"/>
              </a:rPr>
              <a:t>Only </a:t>
            </a:r>
            <a:r>
              <a:rPr lang="en-US" sz="1600" b="1" u="sng" dirty="0" smtClean="0">
                <a:latin typeface="Arial" panose="020B0604020202020204" pitchFamily="34" charset="0"/>
                <a:cs typeface="Arial" panose="020B0604020202020204" pitchFamily="34" charset="0"/>
              </a:rPr>
              <a:t>Vulnerable</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mice </a:t>
            </a:r>
            <a:r>
              <a:rPr lang="en-US" sz="1600" dirty="0" smtClean="0">
                <a:latin typeface="Arial" panose="020B0604020202020204" pitchFamily="34" charset="0"/>
                <a:cs typeface="Arial" panose="020B0604020202020204" pitchFamily="34" charset="0"/>
              </a:rPr>
              <a:t>show </a:t>
            </a:r>
            <a:r>
              <a:rPr lang="en-US" sz="1600" dirty="0">
                <a:latin typeface="Arial" panose="020B0604020202020204" pitchFamily="34" charset="0"/>
                <a:cs typeface="Arial" panose="020B0604020202020204" pitchFamily="34" charset="0"/>
              </a:rPr>
              <a:t>blunted circadian rhythms &amp; ↑ social hyperthermia (</a:t>
            </a:r>
            <a:r>
              <a:rPr lang="en-US" sz="1600" b="1" dirty="0">
                <a:solidFill>
                  <a:srgbClr val="7030A0"/>
                </a:solidFill>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hyperthermic</a:t>
            </a:r>
            <a:r>
              <a:rPr lang="en-US" sz="1600" dirty="0">
                <a:latin typeface="Arial" panose="020B0604020202020204" pitchFamily="34" charset="0"/>
                <a:cs typeface="Arial" panose="020B0604020202020204" pitchFamily="34" charset="0"/>
              </a:rPr>
              <a:t> response </a:t>
            </a:r>
            <a:r>
              <a:rPr lang="en-US" sz="1600" dirty="0" smtClean="0">
                <a:latin typeface="Arial" panose="020B0604020202020204" pitchFamily="34" charset="0"/>
                <a:cs typeface="Arial" panose="020B0604020202020204" pitchFamily="34" charset="0"/>
              </a:rPr>
              <a:t>to CD1 </a:t>
            </a:r>
            <a:r>
              <a:rPr lang="en-US" sz="1600" dirty="0">
                <a:latin typeface="Arial" panose="020B0604020202020204" pitchFamily="34" charset="0"/>
                <a:cs typeface="Arial" panose="020B0604020202020204" pitchFamily="34" charset="0"/>
              </a:rPr>
              <a:t>target). </a:t>
            </a:r>
            <a:endParaRPr lang="en-US" sz="1600" dirty="0" smtClean="0">
              <a:latin typeface="Arial" panose="020B0604020202020204" pitchFamily="34" charset="0"/>
              <a:cs typeface="Arial" panose="020B0604020202020204" pitchFamily="34" charset="0"/>
            </a:endParaRPr>
          </a:p>
          <a:p>
            <a:pPr algn="ctr">
              <a:lnSpc>
                <a:spcPct val="110000"/>
              </a:lnSpc>
              <a:spcBef>
                <a:spcPts val="600"/>
              </a:spcBef>
            </a:pPr>
            <a:r>
              <a:rPr lang="en-US" sz="1600" dirty="0" smtClean="0">
                <a:latin typeface="Arial" panose="020B0604020202020204" pitchFamily="34" charset="0"/>
                <a:cs typeface="Arial" panose="020B0604020202020204" pitchFamily="34" charset="0"/>
              </a:rPr>
              <a:t>*significant </a:t>
            </a:r>
            <a:r>
              <a:rPr lang="en-US" sz="1600" dirty="0">
                <a:latin typeface="Arial" panose="020B0604020202020204" pitchFamily="34" charset="0"/>
                <a:cs typeface="Arial" panose="020B0604020202020204" pitchFamily="34" charset="0"/>
              </a:rPr>
              <a:t>post hoc </a:t>
            </a:r>
            <a:r>
              <a:rPr lang="en-US" sz="1600" dirty="0" smtClean="0">
                <a:latin typeface="Arial" panose="020B0604020202020204" pitchFamily="34" charset="0"/>
                <a:cs typeface="Arial" panose="020B0604020202020204" pitchFamily="34" charset="0"/>
              </a:rPr>
              <a:t>difference vs non-defeated </a:t>
            </a:r>
            <a:r>
              <a:rPr lang="en-US" sz="1600" dirty="0">
                <a:latin typeface="Arial" panose="020B0604020202020204" pitchFamily="34" charset="0"/>
                <a:cs typeface="Arial" panose="020B0604020202020204" pitchFamily="34" charset="0"/>
              </a:rPr>
              <a:t>control mice,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0.05,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0.01,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0.001, Mean + SE, n = </a:t>
            </a:r>
            <a:r>
              <a:rPr lang="en-US" sz="1600" dirty="0" smtClean="0">
                <a:latin typeface="Arial" panose="020B0604020202020204" pitchFamily="34" charset="0"/>
                <a:cs typeface="Arial" panose="020B0604020202020204" pitchFamily="34" charset="0"/>
              </a:rPr>
              <a:t>10–20</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8468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8" y="6424286"/>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15553"/>
          </a:xfrm>
          <a:prstGeom prst="rect">
            <a:avLst/>
          </a:prstGeom>
        </p:spPr>
        <p:txBody>
          <a:bodyPr wrap="square">
            <a:spAutoFit/>
          </a:bodyPr>
          <a:lstStyle/>
          <a:p>
            <a:pPr algn="ctr"/>
            <a:r>
              <a:rPr lang="en-US" sz="3400" dirty="0" smtClean="0">
                <a:solidFill>
                  <a:schemeClr val="accent5">
                    <a:lumMod val="50000"/>
                  </a:schemeClr>
                </a:solidFill>
                <a:latin typeface="Arial" panose="020B0604020202020204" pitchFamily="34" charset="0"/>
                <a:cs typeface="Arial" panose="020B0604020202020204" pitchFamily="34" charset="0"/>
              </a:rPr>
              <a:t>Fig S2D: Vulnerable Mice: Sensitization to Cocaine Reward</a:t>
            </a:r>
          </a:p>
        </p:txBody>
      </p:sp>
      <p:sp>
        <p:nvSpPr>
          <p:cNvPr id="9" name="TextBox 8"/>
          <p:cNvSpPr txBox="1"/>
          <p:nvPr/>
        </p:nvSpPr>
        <p:spPr>
          <a:xfrm>
            <a:off x="230078" y="5673789"/>
            <a:ext cx="11731842" cy="1006429"/>
          </a:xfrm>
          <a:prstGeom prst="rect">
            <a:avLst/>
          </a:prstGeom>
          <a:noFill/>
        </p:spPr>
        <p:txBody>
          <a:bodyPr wrap="square" rtlCol="0">
            <a:spAutoFit/>
          </a:bodyPr>
          <a:lstStyle/>
          <a:p>
            <a:pPr>
              <a:lnSpc>
                <a:spcPct val="110000"/>
              </a:lnSpc>
              <a:spcBef>
                <a:spcPts val="600"/>
              </a:spcBef>
            </a:pPr>
            <a:r>
              <a:rPr lang="en-US" b="1" dirty="0" smtClean="0">
                <a:solidFill>
                  <a:srgbClr val="7030A0"/>
                </a:solidFill>
                <a:latin typeface="Arial" panose="020B0604020202020204" pitchFamily="34" charset="0"/>
                <a:cs typeface="Arial" panose="020B0604020202020204" pitchFamily="34" charset="0"/>
              </a:rPr>
              <a:t>(S2D)</a:t>
            </a:r>
            <a:r>
              <a:rPr lang="en-US" dirty="0" smtClean="0">
                <a:latin typeface="Arial" panose="020B0604020202020204" pitchFamily="34" charset="0"/>
                <a:cs typeface="Arial" panose="020B0604020202020204" pitchFamily="34" charset="0"/>
              </a:rPr>
              <a:t> </a:t>
            </a:r>
            <a:r>
              <a:rPr lang="en-US" b="1" u="sng" dirty="0">
                <a:latin typeface="Arial" panose="020B0604020202020204" pitchFamily="34" charset="0"/>
                <a:cs typeface="Arial" panose="020B0604020202020204" pitchFamily="34" charset="0"/>
              </a:rPr>
              <a:t>Only </a:t>
            </a:r>
            <a:r>
              <a:rPr lang="en-US" b="1" u="sng" dirty="0" smtClean="0">
                <a:latin typeface="Arial" panose="020B0604020202020204" pitchFamily="34" charset="0"/>
                <a:cs typeface="Arial" panose="020B0604020202020204" pitchFamily="34" charset="0"/>
              </a:rPr>
              <a:t>Vulnerable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mice </a:t>
            </a:r>
            <a:r>
              <a:rPr lang="en-US" dirty="0" smtClean="0">
                <a:latin typeface="Arial" panose="020B0604020202020204" pitchFamily="34" charset="0"/>
                <a:cs typeface="Arial" panose="020B0604020202020204" pitchFamily="34" charset="0"/>
              </a:rPr>
              <a:t>show significant CPP to a low dose of cocaine, demonstrating sensitization to psychostimulant reward. </a:t>
            </a:r>
            <a:r>
              <a:rPr lang="en-US" dirty="0" err="1" smtClean="0">
                <a:latin typeface="Arial" panose="020B0604020202020204" pitchFamily="34" charset="0"/>
                <a:cs typeface="Arial" panose="020B0604020202020204" pitchFamily="34" charset="0"/>
              </a:rPr>
              <a:t>Avg</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pre- and post-conditioning CPP scores (time spent in drug-paired side minus saline-paired side). 2-way ANOVA: sig effect of conditioning session (F</a:t>
            </a:r>
            <a:r>
              <a:rPr lang="en-US" baseline="-25000" dirty="0" smtClean="0">
                <a:latin typeface="Arial" panose="020B0604020202020204" pitchFamily="34" charset="0"/>
                <a:cs typeface="Arial" panose="020B0604020202020204" pitchFamily="34" charset="0"/>
              </a:rPr>
              <a:t>1,36</a:t>
            </a:r>
            <a:r>
              <a:rPr lang="en-US" dirty="0" smtClean="0">
                <a:latin typeface="Arial" panose="020B0604020202020204" pitchFamily="34" charset="0"/>
                <a:cs typeface="Arial" panose="020B0604020202020204" pitchFamily="34" charset="0"/>
              </a:rPr>
              <a:t> = 12.93, p&lt;0.001).</a:t>
            </a:r>
            <a:endParaRPr lang="en-US"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2744849" y="1315118"/>
            <a:ext cx="6702301" cy="4356100"/>
          </a:xfrm>
          <a:prstGeom prst="rect">
            <a:avLst/>
          </a:prstGeom>
        </p:spPr>
      </p:pic>
    </p:spTree>
    <p:extLst>
      <p:ext uri="{BB962C8B-B14F-4D97-AF65-F5344CB8AC3E}">
        <p14:creationId xmlns:p14="http://schemas.microsoft.com/office/powerpoint/2010/main" val="919138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27130"/>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15553"/>
          </a:xfrm>
          <a:prstGeom prst="rect">
            <a:avLst/>
          </a:prstGeom>
        </p:spPr>
        <p:txBody>
          <a:bodyPr wrap="square">
            <a:spAutoFit/>
          </a:bodyPr>
          <a:lstStyle/>
          <a:p>
            <a:pPr algn="ctr"/>
            <a:r>
              <a:rPr lang="en-US" sz="3400" dirty="0" smtClean="0">
                <a:solidFill>
                  <a:schemeClr val="accent5">
                    <a:lumMod val="50000"/>
                  </a:schemeClr>
                </a:solidFill>
                <a:latin typeface="Arial" panose="020B0604020202020204" pitchFamily="34" charset="0"/>
                <a:cs typeface="Arial" panose="020B0604020202020204" pitchFamily="34" charset="0"/>
              </a:rPr>
              <a:t>Table 1: Distinct Susceptible &amp; Unsusceptible Syndromes</a:t>
            </a:r>
          </a:p>
        </p:txBody>
      </p:sp>
      <p:sp>
        <p:nvSpPr>
          <p:cNvPr id="9" name="TextBox 8"/>
          <p:cNvSpPr txBox="1"/>
          <p:nvPr/>
        </p:nvSpPr>
        <p:spPr>
          <a:xfrm>
            <a:off x="0" y="5676343"/>
            <a:ext cx="11961921" cy="1006429"/>
          </a:xfrm>
          <a:prstGeom prst="rect">
            <a:avLst/>
          </a:prstGeom>
          <a:noFill/>
        </p:spPr>
        <p:txBody>
          <a:bodyPr wrap="square" rtlCol="0">
            <a:spAutoFit/>
          </a:bodyPr>
          <a:lstStyle/>
          <a:p>
            <a:pPr algn="ctr">
              <a:lnSpc>
                <a:spcPct val="110000"/>
              </a:lnSpc>
              <a:spcBef>
                <a:spcPts val="600"/>
              </a:spcBef>
            </a:pPr>
            <a:r>
              <a:rPr lang="en-US" b="1" dirty="0">
                <a:latin typeface="Arial" panose="020B0604020202020204" pitchFamily="34" charset="0"/>
                <a:cs typeface="Arial" panose="020B0604020202020204" pitchFamily="34" charset="0"/>
              </a:rPr>
              <a:t>P</a:t>
            </a:r>
            <a:r>
              <a:rPr lang="en-US" b="1" dirty="0" smtClean="0">
                <a:latin typeface="Arial" panose="020B0604020202020204" pitchFamily="34" charset="0"/>
                <a:cs typeface="Arial" panose="020B0604020202020204" pitchFamily="34" charset="0"/>
              </a:rPr>
              <a:t>henotypic </a:t>
            </a:r>
            <a:r>
              <a:rPr lang="en-US" b="1" dirty="0">
                <a:latin typeface="Arial" panose="020B0604020202020204" pitchFamily="34" charset="0"/>
                <a:cs typeface="Arial" panose="020B0604020202020204" pitchFamily="34" charset="0"/>
              </a:rPr>
              <a:t>differences between </a:t>
            </a:r>
            <a:r>
              <a:rPr lang="en-US" b="1" dirty="0" smtClean="0">
                <a:latin typeface="Arial" panose="020B0604020202020204" pitchFamily="34" charset="0"/>
                <a:cs typeface="Arial" panose="020B0604020202020204" pitchFamily="34" charset="0"/>
              </a:rPr>
              <a:t>Vulnerable &amp; Resilient mice </a:t>
            </a:r>
            <a:r>
              <a:rPr lang="en-US" b="1" dirty="0">
                <a:latin typeface="Arial" panose="020B0604020202020204" pitchFamily="34" charset="0"/>
                <a:cs typeface="Arial" panose="020B0604020202020204" pitchFamily="34" charset="0"/>
              </a:rPr>
              <a:t>on d</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11 and </a:t>
            </a:r>
            <a:r>
              <a:rPr lang="en-US" b="1" dirty="0" smtClean="0">
                <a:latin typeface="Arial" panose="020B0604020202020204" pitchFamily="34" charset="0"/>
                <a:cs typeface="Arial" panose="020B0604020202020204" pitchFamily="34" charset="0"/>
              </a:rPr>
              <a:t>persisting </a:t>
            </a:r>
            <a:r>
              <a:rPr lang="en-US" b="1" dirty="0">
                <a:latin typeface="Arial" panose="020B0604020202020204" pitchFamily="34" charset="0"/>
                <a:cs typeface="Arial" panose="020B0604020202020204" pitchFamily="34" charset="0"/>
              </a:rPr>
              <a:t>4 weeks later (day 39). </a:t>
            </a:r>
            <a:endParaRPr lang="en-US" b="1" dirty="0" smtClean="0">
              <a:latin typeface="Arial" panose="020B0604020202020204" pitchFamily="34" charset="0"/>
              <a:cs typeface="Arial" panose="020B0604020202020204" pitchFamily="34" charset="0"/>
            </a:endParaRPr>
          </a:p>
          <a:p>
            <a:pPr algn="ctr">
              <a:lnSpc>
                <a:spcPct val="110000"/>
              </a:lnSpc>
            </a:pPr>
            <a:r>
              <a:rPr lang="en-US" dirty="0" smtClean="0">
                <a:latin typeface="Arial" panose="020B0604020202020204" pitchFamily="34" charset="0"/>
                <a:cs typeface="Arial" panose="020B0604020202020204" pitchFamily="34" charset="0"/>
              </a:rPr>
              <a:t>↔: no change ,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(sig vs. non-defeated controls, p </a:t>
            </a:r>
            <a:r>
              <a:rPr lang="en-US" dirty="0">
                <a:latin typeface="Arial" panose="020B0604020202020204" pitchFamily="34" charset="0"/>
                <a:cs typeface="Arial" panose="020B0604020202020204" pitchFamily="34" charset="0"/>
              </a:rPr>
              <a:t>&lt; </a:t>
            </a:r>
            <a:r>
              <a:rPr lang="en-US" dirty="0" smtClean="0">
                <a:latin typeface="Arial" panose="020B0604020202020204" pitchFamily="34" charset="0"/>
                <a:cs typeface="Arial" panose="020B0604020202020204" pitchFamily="34" charset="0"/>
              </a:rPr>
              <a:t>0.05); </a:t>
            </a:r>
          </a:p>
          <a:p>
            <a:pPr algn="ctr">
              <a:lnSpc>
                <a:spcPct val="110000"/>
              </a:lnSpc>
            </a:pPr>
            <a:r>
              <a:rPr lang="en-US" dirty="0" smtClean="0">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not available. </a:t>
            </a:r>
            <a:r>
              <a:rPr lang="en-US" dirty="0" smtClean="0">
                <a:latin typeface="Arial" panose="020B0604020202020204" pitchFamily="34" charset="0"/>
                <a:cs typeface="Arial" panose="020B0604020202020204" pitchFamily="34" charset="0"/>
              </a:rPr>
              <a:t>TST/FST: </a:t>
            </a:r>
            <a:r>
              <a:rPr lang="en-US" dirty="0">
                <a:latin typeface="Arial" panose="020B0604020202020204" pitchFamily="34" charset="0"/>
                <a:cs typeface="Arial" panose="020B0604020202020204" pitchFamily="34" charset="0"/>
              </a:rPr>
              <a:t>tail suspension </a:t>
            </a:r>
            <a:r>
              <a:rPr lang="en-US" dirty="0" smtClean="0">
                <a:latin typeface="Arial" panose="020B0604020202020204" pitchFamily="34" charset="0"/>
                <a:cs typeface="Arial" panose="020B0604020202020204" pitchFamily="34" charset="0"/>
              </a:rPr>
              <a:t>or </a:t>
            </a:r>
            <a:r>
              <a:rPr lang="en-US" dirty="0">
                <a:latin typeface="Arial" panose="020B0604020202020204" pitchFamily="34" charset="0"/>
                <a:cs typeface="Arial" panose="020B0604020202020204" pitchFamily="34" charset="0"/>
              </a:rPr>
              <a:t>forced swim test; </a:t>
            </a:r>
          </a:p>
        </p:txBody>
      </p:sp>
      <p:graphicFrame>
        <p:nvGraphicFramePr>
          <p:cNvPr id="13" name="Table 12"/>
          <p:cNvGraphicFramePr>
            <a:graphicFrameLocks noGrp="1"/>
          </p:cNvGraphicFramePr>
          <p:nvPr>
            <p:extLst>
              <p:ext uri="{D42A27DB-BD31-4B8C-83A1-F6EECF244321}">
                <p14:modId xmlns:p14="http://schemas.microsoft.com/office/powerpoint/2010/main" val="1010316518"/>
              </p:ext>
            </p:extLst>
          </p:nvPr>
        </p:nvGraphicFramePr>
        <p:xfrm>
          <a:off x="1560333" y="1375614"/>
          <a:ext cx="9071335" cy="4120776"/>
        </p:xfrm>
        <a:graphic>
          <a:graphicData uri="http://schemas.openxmlformats.org/drawingml/2006/table">
            <a:tbl>
              <a:tblPr/>
              <a:tblGrid>
                <a:gridCol w="4374075"/>
                <a:gridCol w="1009048"/>
                <a:gridCol w="1229404"/>
                <a:gridCol w="1229404"/>
                <a:gridCol w="1229404"/>
              </a:tblGrid>
              <a:tr h="242140">
                <a:tc rowSpan="2">
                  <a:txBody>
                    <a:bodyPr/>
                    <a:lstStyle/>
                    <a:p>
                      <a:pPr algn="l" fontAlgn="b"/>
                      <a:r>
                        <a:rPr lang="en-US" sz="1500" b="1" i="0" u="sng" strike="noStrike" dirty="0">
                          <a:solidFill>
                            <a:srgbClr val="000000"/>
                          </a:solidFill>
                          <a:effectLst/>
                          <a:latin typeface="Arial" panose="020B0604020202020204" pitchFamily="34" charset="0"/>
                        </a:rPr>
                        <a:t>Phenotype</a:t>
                      </a:r>
                    </a:p>
                  </a:txBody>
                  <a:tcPr marL="8968" marR="8968" marT="896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2F2"/>
                    </a:solidFill>
                  </a:tcPr>
                </a:tc>
                <a:tc gridSpan="2">
                  <a:txBody>
                    <a:bodyPr/>
                    <a:lstStyle/>
                    <a:p>
                      <a:pPr algn="ctr" fontAlgn="ctr"/>
                      <a:r>
                        <a:rPr lang="en-US" sz="1500" b="0" i="0" u="none" strike="noStrike">
                          <a:solidFill>
                            <a:srgbClr val="000000"/>
                          </a:solidFill>
                          <a:effectLst/>
                          <a:latin typeface="Arial" panose="020B0604020202020204" pitchFamily="34" charset="0"/>
                        </a:rPr>
                        <a:t>Day 11</a:t>
                      </a:r>
                    </a:p>
                  </a:txBody>
                  <a:tcPr marL="8968" marR="8968" marT="89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gridSpan="2">
                  <a:txBody>
                    <a:bodyPr/>
                    <a:lstStyle/>
                    <a:p>
                      <a:pPr algn="ctr" fontAlgn="ctr"/>
                      <a:r>
                        <a:rPr lang="en-US" sz="1500" b="0" i="0" u="none" strike="noStrike">
                          <a:solidFill>
                            <a:srgbClr val="000000"/>
                          </a:solidFill>
                          <a:effectLst/>
                          <a:latin typeface="Arial" panose="020B0604020202020204" pitchFamily="34" charset="0"/>
                        </a:rPr>
                        <a:t>Day 39</a:t>
                      </a:r>
                    </a:p>
                  </a:txBody>
                  <a:tcPr marL="8968" marR="8968" marT="89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r>
              <a:tr h="242140">
                <a:tc vMerge="1">
                  <a:txBody>
                    <a:bodyPr/>
                    <a:lstStyle/>
                    <a:p>
                      <a:endParaRPr lang="en-US"/>
                    </a:p>
                  </a:txBody>
                  <a:tcPr/>
                </a:tc>
                <a:tc>
                  <a:txBody>
                    <a:bodyPr/>
                    <a:lstStyle/>
                    <a:p>
                      <a:pPr algn="ctr" fontAlgn="ctr"/>
                      <a:r>
                        <a:rPr lang="en-US" sz="1500" b="0" i="0" u="none" strike="noStrike">
                          <a:solidFill>
                            <a:srgbClr val="000000"/>
                          </a:solidFill>
                          <a:effectLst/>
                          <a:latin typeface="Arial" panose="020B0604020202020204" pitchFamily="34" charset="0"/>
                        </a:rPr>
                        <a:t>Vulnerable</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Resilient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Vulnerable</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Resilient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Social avoidance</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Anxiety-like behavior (time in closed arms)</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Despair behavior (immobility on TST)</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Despair behavior (immobility on FST)</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Anhedonia (change in sucrose preference)</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Cocaine-conditioned place preference</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172219">
                <a:tc>
                  <a:txBody>
                    <a:bodyPr/>
                    <a:lstStyle/>
                    <a:p>
                      <a:pPr algn="l" fontAlgn="b"/>
                      <a:r>
                        <a:rPr lang="en-US" sz="1500" b="0" i="0" u="none" strike="noStrike">
                          <a:solidFill>
                            <a:srgbClr val="000000"/>
                          </a:solidFill>
                          <a:effectLst/>
                          <a:latin typeface="Arial" panose="020B0604020202020204" pitchFamily="34" charset="0"/>
                        </a:rPr>
                        <a:t>Stress-induced polydipsia (increased fluid intake)</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Locomotor activity (ambulatory beam breaks)</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Social hyperthermia</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Circadian amplitude</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Weight change</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AM serum corticosterone</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Swim-stress-induced corticosterone levels</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42140">
                <a:tc>
                  <a:txBody>
                    <a:bodyPr/>
                    <a:lstStyle/>
                    <a:p>
                      <a:pPr algn="l" fontAlgn="b"/>
                      <a:r>
                        <a:rPr lang="en-US" sz="1500" b="0" i="0" u="none" strike="noStrike">
                          <a:solidFill>
                            <a:srgbClr val="000000"/>
                          </a:solidFill>
                          <a:effectLst/>
                          <a:latin typeface="Arial" panose="020B0604020202020204" pitchFamily="34" charset="0"/>
                        </a:rPr>
                        <a:t>AM serum DHEA-S</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r>
              <a:tr h="251108">
                <a:tc>
                  <a:txBody>
                    <a:bodyPr/>
                    <a:lstStyle/>
                    <a:p>
                      <a:pPr algn="l" fontAlgn="b"/>
                      <a:r>
                        <a:rPr lang="en-US" sz="1500" b="0" i="0" u="none" strike="noStrike">
                          <a:solidFill>
                            <a:srgbClr val="000000"/>
                          </a:solidFill>
                          <a:effectLst/>
                          <a:latin typeface="Arial" panose="020B0604020202020204" pitchFamily="34" charset="0"/>
                        </a:rPr>
                        <a:t>Cardiac hypertrophy (heart wt/body wt ratio)</a:t>
                      </a:r>
                    </a:p>
                  </a:txBody>
                  <a:tcPr marL="8968" marR="8968" marT="89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N/A</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0" i="0" u="none" strike="noStrike">
                          <a:solidFill>
                            <a:srgbClr val="000000"/>
                          </a:solidFill>
                          <a:effectLst/>
                          <a:latin typeface="Arial" panose="020B0604020202020204" pitchFamily="34" charset="0"/>
                        </a:rPr>
                        <a:t>↔</a:t>
                      </a:r>
                    </a:p>
                  </a:txBody>
                  <a:tcPr marL="8968" marR="8968" marT="89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500" b="0" i="0" u="none" strike="noStrike" dirty="0">
                          <a:solidFill>
                            <a:srgbClr val="000000"/>
                          </a:solidFill>
                          <a:effectLst/>
                          <a:latin typeface="Arial" panose="020B0604020202020204" pitchFamily="34" charset="0"/>
                        </a:rPr>
                        <a:t>↑</a:t>
                      </a:r>
                    </a:p>
                  </a:txBody>
                  <a:tcPr marL="8968" marR="8968" marT="89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r>
            </a:tbl>
          </a:graphicData>
        </a:graphic>
      </p:graphicFrame>
    </p:spTree>
    <p:extLst>
      <p:ext uri="{BB962C8B-B14F-4D97-AF65-F5344CB8AC3E}">
        <p14:creationId xmlns:p14="http://schemas.microsoft.com/office/powerpoint/2010/main" val="3890119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7655" y="325881"/>
            <a:ext cx="12034345" cy="882501"/>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dirty="0" smtClean="0">
                <a:solidFill>
                  <a:srgbClr val="002060"/>
                </a:solidFill>
                <a:latin typeface="Arial" panose="020B0604020202020204" pitchFamily="34" charset="0"/>
                <a:cs typeface="Arial" panose="020B0604020202020204" pitchFamily="34" charset="0"/>
              </a:rPr>
              <a:t>Molecular Underpinnings of CSDS-Induced Vulnerability</a:t>
            </a:r>
            <a:endParaRPr lang="en-US" sz="3200" dirty="0">
              <a:solidFill>
                <a:srgbClr val="002060"/>
              </a:solidFill>
              <a:latin typeface="Arial" panose="020B0604020202020204" pitchFamily="34" charset="0"/>
              <a:cs typeface="Arial" panose="020B0604020202020204" pitchFamily="34" charset="0"/>
            </a:endParaRPr>
          </a:p>
        </p:txBody>
      </p:sp>
      <p:grpSp>
        <p:nvGrpSpPr>
          <p:cNvPr id="4" name="Group 3"/>
          <p:cNvGrpSpPr/>
          <p:nvPr/>
        </p:nvGrpSpPr>
        <p:grpSpPr>
          <a:xfrm>
            <a:off x="2165684" y="1458933"/>
            <a:ext cx="7860632" cy="1916029"/>
            <a:chOff x="657726" y="1411706"/>
            <a:chExt cx="9144000" cy="2228850"/>
          </a:xfrm>
        </p:grpSpPr>
        <p:pic>
          <p:nvPicPr>
            <p:cNvPr id="8" name="Picture 7" descr="Intru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726" y="1411706"/>
              <a:ext cx="9144000" cy="2228850"/>
            </a:xfrm>
            <a:prstGeom prst="rect">
              <a:avLst/>
            </a:prstGeom>
            <a:ln w="19050">
              <a:solidFill>
                <a:schemeClr val="tx1"/>
              </a:solidFill>
            </a:ln>
          </p:spPr>
        </p:pic>
        <p:sp>
          <p:nvSpPr>
            <p:cNvPr id="9" name="Rectangle 8"/>
            <p:cNvSpPr/>
            <p:nvPr/>
          </p:nvSpPr>
          <p:spPr>
            <a:xfrm>
              <a:off x="657726" y="3332779"/>
              <a:ext cx="9144000" cy="307777"/>
            </a:xfrm>
            <a:prstGeom prst="rect">
              <a:avLst/>
            </a:prstGeom>
          </p:spPr>
          <p:txBody>
            <a:bodyPr wrap="square">
              <a:spAutoFit/>
            </a:bodyPr>
            <a:lstStyle/>
            <a:p>
              <a:pPr algn="r"/>
              <a:r>
                <a:rPr lang="en-US" sz="1400" dirty="0">
                  <a:solidFill>
                    <a:schemeClr val="bg1"/>
                  </a:solidFill>
                </a:rPr>
                <a:t>http://</a:t>
              </a:r>
              <a:r>
                <a:rPr lang="en-US" sz="1400" dirty="0" err="1">
                  <a:solidFill>
                    <a:schemeClr val="bg1"/>
                  </a:solidFill>
                </a:rPr>
                <a:t>schaechter.asmblog.org</a:t>
              </a:r>
              <a:r>
                <a:rPr lang="en-US" sz="1400" dirty="0">
                  <a:solidFill>
                    <a:schemeClr val="bg1"/>
                  </a:solidFill>
                </a:rPr>
                <a:t>/</a:t>
              </a:r>
              <a:r>
                <a:rPr lang="en-US" sz="1400" dirty="0" err="1">
                  <a:solidFill>
                    <a:schemeClr val="bg1"/>
                  </a:solidFill>
                </a:rPr>
                <a:t>schaechter</a:t>
              </a:r>
              <a:r>
                <a:rPr lang="en-US" sz="1400" dirty="0">
                  <a:solidFill>
                    <a:schemeClr val="bg1"/>
                  </a:solidFill>
                </a:rPr>
                <a:t>/2012/08/the-road-to-microbial-</a:t>
              </a:r>
              <a:r>
                <a:rPr lang="en-US" sz="1400" dirty="0" err="1">
                  <a:solidFill>
                    <a:schemeClr val="bg1"/>
                  </a:solidFill>
                </a:rPr>
                <a:t>endocrinology.html</a:t>
              </a:r>
              <a:endParaRPr lang="en-US" sz="1400" dirty="0">
                <a:solidFill>
                  <a:schemeClr val="bg1"/>
                </a:solidFill>
              </a:endParaRPr>
            </a:p>
          </p:txBody>
        </p:sp>
        <p:sp>
          <p:nvSpPr>
            <p:cNvPr id="11" name="TextBox 10"/>
            <p:cNvSpPr txBox="1"/>
            <p:nvPr/>
          </p:nvSpPr>
          <p:spPr>
            <a:xfrm>
              <a:off x="759323" y="1531842"/>
              <a:ext cx="6063032" cy="461665"/>
            </a:xfrm>
            <a:prstGeom prst="rect">
              <a:avLst/>
            </a:prstGeom>
            <a:solidFill>
              <a:srgbClr val="FFFFFF"/>
            </a:solidFill>
            <a:ln>
              <a:solidFill>
                <a:schemeClr val="tx1"/>
              </a:solidFill>
            </a:ln>
          </p:spPr>
          <p:txBody>
            <a:bodyPr wrap="square" rtlCol="0">
              <a:spAutoFit/>
            </a:bodyPr>
            <a:lstStyle/>
            <a:p>
              <a:r>
                <a:rPr lang="en-US" sz="2400" dirty="0"/>
                <a:t>Resident-Intruder model of social defeat</a:t>
              </a:r>
            </a:p>
          </p:txBody>
        </p:sp>
      </p:grpSp>
      <p:grpSp>
        <p:nvGrpSpPr>
          <p:cNvPr id="3" name="Group 2"/>
          <p:cNvGrpSpPr/>
          <p:nvPr/>
        </p:nvGrpSpPr>
        <p:grpSpPr>
          <a:xfrm>
            <a:off x="2165684" y="3625513"/>
            <a:ext cx="3324279" cy="2803374"/>
            <a:chOff x="1591749" y="2313516"/>
            <a:chExt cx="5208195" cy="4392085"/>
          </a:xfrm>
        </p:grpSpPr>
        <p:pic>
          <p:nvPicPr>
            <p:cNvPr id="12" name="Picture 11" descr="social interaction.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25599" y="2313516"/>
              <a:ext cx="5174345" cy="4392085"/>
            </a:xfrm>
            <a:prstGeom prst="rect">
              <a:avLst/>
            </a:prstGeom>
            <a:ln w="19050">
              <a:solidFill>
                <a:schemeClr val="tx1"/>
              </a:solidFill>
            </a:ln>
          </p:spPr>
        </p:pic>
        <p:sp>
          <p:nvSpPr>
            <p:cNvPr id="13" name="TextBox 12"/>
            <p:cNvSpPr txBox="1"/>
            <p:nvPr/>
          </p:nvSpPr>
          <p:spPr>
            <a:xfrm>
              <a:off x="1625598" y="4366126"/>
              <a:ext cx="3281604" cy="461665"/>
            </a:xfrm>
            <a:prstGeom prst="rect">
              <a:avLst/>
            </a:prstGeom>
            <a:noFill/>
          </p:spPr>
          <p:txBody>
            <a:bodyPr wrap="none" rtlCol="0">
              <a:spAutoFit/>
            </a:bodyPr>
            <a:lstStyle/>
            <a:p>
              <a:r>
                <a:rPr lang="en-US" sz="2400" dirty="0"/>
                <a:t>Social Interaction Testing</a:t>
              </a:r>
            </a:p>
          </p:txBody>
        </p:sp>
        <p:sp>
          <p:nvSpPr>
            <p:cNvPr id="14" name="Rectangle 13"/>
            <p:cNvSpPr/>
            <p:nvPr/>
          </p:nvSpPr>
          <p:spPr>
            <a:xfrm>
              <a:off x="1591749" y="6396336"/>
              <a:ext cx="5208195" cy="276999"/>
            </a:xfrm>
            <a:prstGeom prst="rect">
              <a:avLst/>
            </a:prstGeom>
          </p:spPr>
          <p:txBody>
            <a:bodyPr wrap="square">
              <a:spAutoFit/>
            </a:bodyPr>
            <a:lstStyle/>
            <a:p>
              <a:r>
                <a:rPr lang="en-US" sz="1200" dirty="0" err="1"/>
                <a:t>www.sfn.org</a:t>
              </a:r>
              <a:r>
                <a:rPr lang="en-US" sz="1200" dirty="0"/>
                <a:t>, obtained 3/1/2014</a:t>
              </a:r>
            </a:p>
          </p:txBody>
        </p:sp>
      </p:grpSp>
      <p:grpSp>
        <p:nvGrpSpPr>
          <p:cNvPr id="15" name="Group 14"/>
          <p:cNvGrpSpPr/>
          <p:nvPr/>
        </p:nvGrpSpPr>
        <p:grpSpPr>
          <a:xfrm>
            <a:off x="5727032" y="3757193"/>
            <a:ext cx="4378162" cy="2675735"/>
            <a:chOff x="4200737" y="2330448"/>
            <a:chExt cx="4604587" cy="2714383"/>
          </a:xfrm>
        </p:grpSpPr>
        <p:pic>
          <p:nvPicPr>
            <p:cNvPr id="16" name="Picture 15" descr="Mesolimbic D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737" y="2330448"/>
              <a:ext cx="4570737" cy="2713267"/>
            </a:xfrm>
            <a:prstGeom prst="rect">
              <a:avLst/>
            </a:prstGeom>
          </p:spPr>
        </p:pic>
        <p:sp>
          <p:nvSpPr>
            <p:cNvPr id="17" name="TextBox 16"/>
            <p:cNvSpPr txBox="1"/>
            <p:nvPr/>
          </p:nvSpPr>
          <p:spPr>
            <a:xfrm>
              <a:off x="7128932" y="4737054"/>
              <a:ext cx="1676392" cy="307777"/>
            </a:xfrm>
            <a:prstGeom prst="rect">
              <a:avLst/>
            </a:prstGeom>
            <a:noFill/>
          </p:spPr>
          <p:txBody>
            <a:bodyPr wrap="square" rtlCol="0">
              <a:spAutoFit/>
            </a:bodyPr>
            <a:lstStyle/>
            <a:p>
              <a:r>
                <a:rPr lang="en-US" sz="1400" dirty="0"/>
                <a:t>Hyman, S.E., 2007</a:t>
              </a:r>
            </a:p>
          </p:txBody>
        </p:sp>
      </p:grpSp>
    </p:spTree>
    <p:extLst>
      <p:ext uri="{BB962C8B-B14F-4D97-AF65-F5344CB8AC3E}">
        <p14:creationId xmlns:p14="http://schemas.microsoft.com/office/powerpoint/2010/main" val="843334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a:t>
            </a:r>
            <a:r>
              <a:rPr lang="en-US" sz="3300" dirty="0" err="1" smtClean="0">
                <a:solidFill>
                  <a:schemeClr val="accent5">
                    <a:lumMod val="50000"/>
                  </a:schemeClr>
                </a:solidFill>
                <a:latin typeface="Arial" panose="020B0604020202020204" pitchFamily="34" charset="0"/>
                <a:cs typeface="Arial" panose="020B0604020202020204" pitchFamily="34" charset="0"/>
              </a:rPr>
              <a:t>Berton</a:t>
            </a:r>
            <a:r>
              <a:rPr lang="en-US" sz="3300" dirty="0" smtClean="0">
                <a:solidFill>
                  <a:schemeClr val="accent5">
                    <a:lumMod val="50000"/>
                  </a:schemeClr>
                </a:solidFill>
                <a:latin typeface="Arial" panose="020B0604020202020204" pitchFamily="34" charset="0"/>
                <a:cs typeface="Arial" panose="020B0604020202020204" pitchFamily="34" charset="0"/>
              </a:rPr>
              <a:t> et al., 2006): CSDS Increased BDNF in the NAc</a:t>
            </a:r>
          </a:p>
        </p:txBody>
      </p:sp>
      <p:sp>
        <p:nvSpPr>
          <p:cNvPr id="9" name="TextBox 8"/>
          <p:cNvSpPr txBox="1"/>
          <p:nvPr/>
        </p:nvSpPr>
        <p:spPr>
          <a:xfrm>
            <a:off x="230079" y="5494099"/>
            <a:ext cx="11731842" cy="820161"/>
          </a:xfrm>
          <a:prstGeom prst="rect">
            <a:avLst/>
          </a:prstGeom>
          <a:noFill/>
        </p:spPr>
        <p:txBody>
          <a:bodyPr wrap="square" rtlCol="0">
            <a:spAutoFit/>
          </a:bodyPr>
          <a:lstStyle/>
          <a:p>
            <a:pPr algn="ctr">
              <a:lnSpc>
                <a:spcPct val="110000"/>
              </a:lnSpc>
              <a:spcBef>
                <a:spcPts val="600"/>
              </a:spcBef>
            </a:pPr>
            <a:r>
              <a:rPr lang="en-US" sz="2000" b="1" dirty="0" smtClean="0">
                <a:latin typeface="Arial" panose="020B0604020202020204" pitchFamily="34" charset="0"/>
                <a:cs typeface="Arial" panose="020B0604020202020204" pitchFamily="34" charset="0"/>
              </a:rPr>
              <a:t>10d CSDS ↑  NAc BDNF 24h &amp; 4 weeks after social interaction test </a:t>
            </a:r>
          </a:p>
          <a:p>
            <a:pPr algn="ctr">
              <a:lnSpc>
                <a:spcPct val="110000"/>
              </a:lnSpc>
              <a:spcBef>
                <a:spcPts val="600"/>
              </a:spcBef>
            </a:pPr>
            <a:r>
              <a:rPr lang="en-US" sz="2000" b="1" dirty="0" smtClean="0">
                <a:latin typeface="Arial" panose="020B0604020202020204" pitchFamily="34" charset="0"/>
                <a:cs typeface="Arial" panose="020B0604020202020204" pitchFamily="34" charset="0"/>
              </a:rPr>
              <a:t>(</a:t>
            </a:r>
            <a:r>
              <a:rPr lang="en-US" sz="2000" b="1" dirty="0" err="1" smtClean="0">
                <a:latin typeface="Arial" panose="020B0604020202020204" pitchFamily="34" charset="0"/>
                <a:cs typeface="Arial" panose="020B0604020202020204" pitchFamily="34" charset="0"/>
              </a:rPr>
              <a:t>Berton</a:t>
            </a:r>
            <a:r>
              <a:rPr lang="en-US" sz="2000" b="1" dirty="0" smtClean="0">
                <a:latin typeface="Arial" panose="020B0604020202020204" pitchFamily="34" charset="0"/>
                <a:cs typeface="Arial" panose="020B0604020202020204" pitchFamily="34" charset="0"/>
              </a:rPr>
              <a:t> et al., 2006; Fig 1F)</a:t>
            </a:r>
          </a:p>
        </p:txBody>
      </p:sp>
      <p:grpSp>
        <p:nvGrpSpPr>
          <p:cNvPr id="7" name="Group 6"/>
          <p:cNvGrpSpPr/>
          <p:nvPr/>
        </p:nvGrpSpPr>
        <p:grpSpPr>
          <a:xfrm>
            <a:off x="1888558" y="1628708"/>
            <a:ext cx="3303504" cy="2969840"/>
            <a:chOff x="809496" y="1628708"/>
            <a:chExt cx="3303504" cy="2969840"/>
          </a:xfrm>
        </p:grpSpPr>
        <p:pic>
          <p:nvPicPr>
            <p:cNvPr id="2" name="Picture 1"/>
            <p:cNvPicPr>
              <a:picLocks noChangeAspect="1"/>
            </p:cNvPicPr>
            <p:nvPr/>
          </p:nvPicPr>
          <p:blipFill rotWithShape="1">
            <a:blip r:embed="rId3">
              <a:lum bright="-20000" contrast="40000"/>
            </a:blip>
            <a:srcRect l="8714" t="22459" b="41626"/>
            <a:stretch/>
          </p:blipFill>
          <p:spPr>
            <a:xfrm>
              <a:off x="809496" y="1628708"/>
              <a:ext cx="3303504" cy="2797445"/>
            </a:xfrm>
            <a:prstGeom prst="rect">
              <a:avLst/>
            </a:prstGeom>
          </p:spPr>
        </p:pic>
        <p:sp>
          <p:nvSpPr>
            <p:cNvPr id="3" name="TextBox 2"/>
            <p:cNvSpPr txBox="1"/>
            <p:nvPr/>
          </p:nvSpPr>
          <p:spPr>
            <a:xfrm>
              <a:off x="1606073" y="4229216"/>
              <a:ext cx="92845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Control</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2815807" y="4229216"/>
              <a:ext cx="82586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CSDS</a:t>
              </a:r>
              <a:endParaRPr lang="en-US" dirty="0">
                <a:latin typeface="Arial" panose="020B0604020202020204" pitchFamily="34" charset="0"/>
                <a:cs typeface="Arial" panose="020B0604020202020204" pitchFamily="34" charset="0"/>
              </a:endParaRPr>
            </a:p>
          </p:txBody>
        </p:sp>
      </p:grpSp>
      <p:grpSp>
        <p:nvGrpSpPr>
          <p:cNvPr id="4" name="Group 3"/>
          <p:cNvGrpSpPr/>
          <p:nvPr/>
        </p:nvGrpSpPr>
        <p:grpSpPr>
          <a:xfrm>
            <a:off x="7080620" y="1628708"/>
            <a:ext cx="3222822" cy="2969840"/>
            <a:chOff x="4924924" y="1628708"/>
            <a:chExt cx="3222822" cy="2969840"/>
          </a:xfrm>
        </p:grpSpPr>
        <p:pic>
          <p:nvPicPr>
            <p:cNvPr id="8" name="Picture 7"/>
            <p:cNvPicPr>
              <a:picLocks noChangeAspect="1"/>
            </p:cNvPicPr>
            <p:nvPr/>
          </p:nvPicPr>
          <p:blipFill rotWithShape="1">
            <a:blip r:embed="rId3">
              <a:lum bright="-20000" contrast="40000"/>
            </a:blip>
            <a:srcRect l="8975" t="63274"/>
            <a:stretch/>
          </p:blipFill>
          <p:spPr>
            <a:xfrm>
              <a:off x="4924924" y="1628708"/>
              <a:ext cx="3222822" cy="2798752"/>
            </a:xfrm>
            <a:prstGeom prst="rect">
              <a:avLst/>
            </a:prstGeom>
          </p:spPr>
        </p:pic>
        <p:sp>
          <p:nvSpPr>
            <p:cNvPr id="12" name="TextBox 11"/>
            <p:cNvSpPr txBox="1"/>
            <p:nvPr/>
          </p:nvSpPr>
          <p:spPr>
            <a:xfrm>
              <a:off x="5701090" y="4229216"/>
              <a:ext cx="928459"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Control</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6895504" y="4229216"/>
              <a:ext cx="82586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CSDS</a:t>
              </a:r>
              <a:endParaRPr lang="en-US" dirty="0">
                <a:latin typeface="Arial" panose="020B0604020202020204" pitchFamily="34" charset="0"/>
                <a:cs typeface="Arial" panose="020B0604020202020204" pitchFamily="34" charset="0"/>
              </a:endParaRPr>
            </a:p>
          </p:txBody>
        </p:sp>
      </p:grpSp>
      <p:sp>
        <p:nvSpPr>
          <p:cNvPr id="18" name="Rectangle 17"/>
          <p:cNvSpPr/>
          <p:nvPr/>
        </p:nvSpPr>
        <p:spPr>
          <a:xfrm>
            <a:off x="0" y="560638"/>
            <a:ext cx="12192000" cy="600164"/>
          </a:xfrm>
          <a:prstGeom prst="rect">
            <a:avLst/>
          </a:prstGeom>
          <a:solidFill>
            <a:schemeClr val="bg1"/>
          </a:solidFill>
        </p:spPr>
        <p:txBody>
          <a:bodyPr wrap="square">
            <a:spAutoFit/>
          </a:bodyPr>
          <a:lstStyle/>
          <a:p>
            <a:pPr algn="ctr"/>
            <a:r>
              <a:rPr lang="en-US" sz="3300" dirty="0" err="1" smtClean="0">
                <a:solidFill>
                  <a:schemeClr val="accent5">
                    <a:lumMod val="50000"/>
                  </a:schemeClr>
                </a:solidFill>
                <a:latin typeface="Arial" panose="020B0604020202020204" pitchFamily="34" charset="0"/>
                <a:cs typeface="Arial" panose="020B0604020202020204" pitchFamily="34" charset="0"/>
              </a:rPr>
              <a:t>Exp</a:t>
            </a:r>
            <a:r>
              <a:rPr lang="en-US" sz="3300" dirty="0" smtClean="0">
                <a:solidFill>
                  <a:schemeClr val="accent5">
                    <a:lumMod val="50000"/>
                  </a:schemeClr>
                </a:solidFill>
                <a:latin typeface="Arial" panose="020B0604020202020204" pitchFamily="34" charset="0"/>
                <a:cs typeface="Arial" panose="020B0604020202020204" pitchFamily="34" charset="0"/>
              </a:rPr>
              <a:t> 2: Does NAc BDNF Protein Differ in Vulnerable Mice?</a:t>
            </a:r>
          </a:p>
        </p:txBody>
      </p:sp>
    </p:spTree>
    <p:extLst>
      <p:ext uri="{BB962C8B-B14F-4D97-AF65-F5344CB8AC3E}">
        <p14:creationId xmlns:p14="http://schemas.microsoft.com/office/powerpoint/2010/main" val="335161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Arial" panose="020B0604020202020204" pitchFamily="34" charset="0"/>
                <a:cs typeface="Arial" panose="020B0604020202020204" pitchFamily="34" charset="0"/>
              </a:rPr>
              <a:t>Outline</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nSpc>
                <a:spcPct val="110000"/>
              </a:lnSpc>
              <a:spcBef>
                <a:spcPts val="600"/>
              </a:spcBef>
            </a:pPr>
            <a:r>
              <a:rPr lang="en-US" sz="2400" dirty="0" smtClean="0">
                <a:solidFill>
                  <a:srgbClr val="002060"/>
                </a:solidFill>
                <a:latin typeface="Arial" panose="020B0604020202020204" pitchFamily="34" charset="0"/>
                <a:cs typeface="Arial" panose="020B0604020202020204" pitchFamily="34" charset="0"/>
              </a:rPr>
              <a:t>Background</a:t>
            </a:r>
          </a:p>
          <a:p>
            <a:pPr>
              <a:lnSpc>
                <a:spcPct val="110000"/>
              </a:lnSpc>
              <a:spcBef>
                <a:spcPts val="600"/>
              </a:spcBef>
            </a:pPr>
            <a:r>
              <a:rPr lang="en-US" sz="2400" b="1" u="sng" dirty="0" smtClean="0">
                <a:solidFill>
                  <a:srgbClr val="002060"/>
                </a:solidFill>
                <a:latin typeface="Arial" panose="020B0604020202020204" pitchFamily="34" charset="0"/>
                <a:cs typeface="Arial" panose="020B0604020202020204" pitchFamily="34" charset="0"/>
              </a:rPr>
              <a:t>Krishnan et al., 2007</a:t>
            </a:r>
            <a:r>
              <a:rPr lang="en-US" sz="2400" b="1" dirty="0" smtClean="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Molecular Adaptations Underlying Vulnerability &amp; Resistance to Social Defeat (BDNF &amp; “Pro-depressant NAc DA”)</a:t>
            </a:r>
          </a:p>
          <a:p>
            <a:pPr>
              <a:lnSpc>
                <a:spcPct val="110000"/>
              </a:lnSpc>
              <a:spcBef>
                <a:spcPts val="600"/>
              </a:spcBef>
            </a:pPr>
            <a:r>
              <a:rPr lang="en-US" sz="2400" b="1" u="sng" dirty="0" err="1" smtClean="0">
                <a:solidFill>
                  <a:srgbClr val="002060"/>
                </a:solidFill>
                <a:latin typeface="Arial" panose="020B0604020202020204" pitchFamily="34" charset="0"/>
                <a:cs typeface="Arial" panose="020B0604020202020204" pitchFamily="34" charset="0"/>
              </a:rPr>
              <a:t>Tye</a:t>
            </a:r>
            <a:r>
              <a:rPr lang="en-US" sz="2400" b="1" u="sng" dirty="0" smtClean="0">
                <a:solidFill>
                  <a:srgbClr val="002060"/>
                </a:solidFill>
                <a:latin typeface="Arial" panose="020B0604020202020204" pitchFamily="34" charset="0"/>
                <a:cs typeface="Arial" panose="020B0604020202020204" pitchFamily="34" charset="0"/>
              </a:rPr>
              <a:t> et al., 2013</a:t>
            </a:r>
            <a:r>
              <a:rPr lang="en-US" sz="2400" b="1" dirty="0" smtClean="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Dopamine neurons modulate neural encoding and expression of depression-related behavior (“Antidepressant NAc DA”)</a:t>
            </a:r>
          </a:p>
          <a:p>
            <a:pPr>
              <a:lnSpc>
                <a:spcPct val="110000"/>
              </a:lnSpc>
              <a:spcBef>
                <a:spcPts val="600"/>
              </a:spcBef>
            </a:pPr>
            <a:r>
              <a:rPr lang="en-US" sz="2400" b="1" u="sng" dirty="0" smtClean="0">
                <a:solidFill>
                  <a:srgbClr val="002060"/>
                </a:solidFill>
                <a:latin typeface="Arial" panose="020B0604020202020204" pitchFamily="34" charset="0"/>
                <a:cs typeface="Arial" panose="020B0604020202020204" pitchFamily="34" charset="0"/>
              </a:rPr>
              <a:t>Koo et al., 2016</a:t>
            </a:r>
            <a:r>
              <a:rPr lang="en-US" sz="2400" b="1" dirty="0" smtClean="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Essential Role of Mesolimbic BDNF in Chronic Social Stress-Induced Depressive Behaviors </a:t>
            </a:r>
          </a:p>
          <a:p>
            <a:pPr lvl="1">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CSDS</a:t>
            </a:r>
            <a:r>
              <a:rPr lang="en-US" b="1" dirty="0">
                <a:solidFill>
                  <a:srgbClr val="002060"/>
                </a:solidFill>
                <a:latin typeface="Arial" panose="020B0604020202020204" pitchFamily="34" charset="0"/>
                <a:cs typeface="Arial" panose="020B0604020202020204" pitchFamily="34" charset="0"/>
              </a:rPr>
              <a:t>: ↑ </a:t>
            </a:r>
            <a:r>
              <a:rPr lang="en-US" b="1" dirty="0" err="1">
                <a:solidFill>
                  <a:srgbClr val="002060"/>
                </a:solidFill>
                <a:latin typeface="Arial" panose="020B0604020202020204" pitchFamily="34" charset="0"/>
                <a:cs typeface="Arial" panose="020B0604020202020204" pitchFamily="34" charset="0"/>
              </a:rPr>
              <a:t>VTA→NAc</a:t>
            </a:r>
            <a:r>
              <a:rPr lang="en-US" b="1" dirty="0">
                <a:solidFill>
                  <a:srgbClr val="002060"/>
                </a:solidFill>
                <a:latin typeface="Arial" panose="020B0604020202020204" pitchFamily="34" charset="0"/>
                <a:cs typeface="Arial" panose="020B0604020202020204" pitchFamily="34" charset="0"/>
              </a:rPr>
              <a:t> activity→ ↑ NAc BDNF → ↓ D1 MSN activity → social </a:t>
            </a:r>
            <a:r>
              <a:rPr lang="en-US" b="1" dirty="0" smtClean="0">
                <a:solidFill>
                  <a:srgbClr val="002060"/>
                </a:solidFill>
                <a:latin typeface="Arial" panose="020B0604020202020204" pitchFamily="34" charset="0"/>
                <a:cs typeface="Arial" panose="020B0604020202020204" pitchFamily="34" charset="0"/>
              </a:rPr>
              <a:t>avoidance</a:t>
            </a:r>
            <a:endParaRPr lang="en-US" b="1" dirty="0">
              <a:solidFill>
                <a:srgbClr val="002060"/>
              </a:solidFill>
              <a:latin typeface="Arial" panose="020B0604020202020204" pitchFamily="34" charset="0"/>
              <a:cs typeface="Arial" panose="020B0604020202020204" pitchFamily="34" charset="0"/>
            </a:endParaRPr>
          </a:p>
          <a:p>
            <a:pPr>
              <a:lnSpc>
                <a:spcPct val="110000"/>
              </a:lnSpc>
              <a:spcBef>
                <a:spcPts val="600"/>
              </a:spcBef>
            </a:pP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612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504" y="6430204"/>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2: Increased NAc BDNF: Molecular Signature of Vulnerability</a:t>
            </a:r>
          </a:p>
        </p:txBody>
      </p:sp>
      <p:sp>
        <p:nvSpPr>
          <p:cNvPr id="9" name="TextBox 8"/>
          <p:cNvSpPr txBox="1"/>
          <p:nvPr/>
        </p:nvSpPr>
        <p:spPr>
          <a:xfrm>
            <a:off x="230079" y="5390661"/>
            <a:ext cx="11731842" cy="778675"/>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(A) </a:t>
            </a:r>
            <a:r>
              <a:rPr lang="en-US" dirty="0" smtClean="0">
                <a:latin typeface="Arial" panose="020B0604020202020204" pitchFamily="34" charset="0"/>
                <a:cs typeface="Arial" panose="020B0604020202020204" pitchFamily="34" charset="0"/>
              </a:rPr>
              <a:t>90</a:t>
            </a:r>
            <a:r>
              <a:rPr lang="en-US" dirty="0">
                <a:latin typeface="Arial" panose="020B0604020202020204" pitchFamily="34" charset="0"/>
                <a:cs typeface="Arial" panose="020B0604020202020204" pitchFamily="34" charset="0"/>
              </a:rPr>
              <a:t>% increase </a:t>
            </a:r>
            <a:r>
              <a:rPr lang="en-US" dirty="0" smtClean="0">
                <a:latin typeface="Arial" panose="020B0604020202020204" pitchFamily="34" charset="0"/>
                <a:cs typeface="Arial" panose="020B0604020202020204" pitchFamily="34" charset="0"/>
              </a:rPr>
              <a:t>in NAc (C&amp;S) </a:t>
            </a:r>
            <a:r>
              <a:rPr lang="en-US" dirty="0">
                <a:latin typeface="Arial" panose="020B0604020202020204" pitchFamily="34" charset="0"/>
                <a:cs typeface="Arial" panose="020B0604020202020204" pitchFamily="34" charset="0"/>
              </a:rPr>
              <a:t>BDNF </a:t>
            </a:r>
            <a:r>
              <a:rPr lang="en-US" dirty="0" smtClean="0">
                <a:latin typeface="Arial" panose="020B0604020202020204" pitchFamily="34" charset="0"/>
                <a:cs typeface="Arial" panose="020B0604020202020204" pitchFamily="34" charset="0"/>
              </a:rPr>
              <a:t>in Vulnerable </a:t>
            </a:r>
            <a:r>
              <a:rPr lang="en-US" dirty="0">
                <a:latin typeface="Arial" panose="020B0604020202020204" pitchFamily="34" charset="0"/>
                <a:cs typeface="Arial" panose="020B0604020202020204" pitchFamily="34" charset="0"/>
              </a:rPr>
              <a:t>mice </a:t>
            </a:r>
            <a:r>
              <a:rPr lang="en-US" dirty="0" smtClean="0">
                <a:latin typeface="Arial" panose="020B0604020202020204" pitchFamily="34" charset="0"/>
                <a:cs typeface="Arial" panose="020B0604020202020204" pitchFamily="34" charset="0"/>
              </a:rPr>
              <a:t>(vs. controls, p&lt;0.05, post-hoc. Mean + SE, n = 5-11)</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(B)</a:t>
            </a:r>
            <a:r>
              <a:rPr lang="en-US" dirty="0" smtClean="0">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Truncated TrkB is kinase deficient, sequesters BDNF</a:t>
            </a:r>
          </a:p>
        </p:txBody>
      </p:sp>
      <p:pic>
        <p:nvPicPr>
          <p:cNvPr id="10" name="Picture 9"/>
          <p:cNvPicPr>
            <a:picLocks noChangeAspect="1"/>
          </p:cNvPicPr>
          <p:nvPr/>
        </p:nvPicPr>
        <p:blipFill rotWithShape="1">
          <a:blip r:embed="rId3"/>
          <a:srcRect r="65004" b="66391"/>
          <a:stretch/>
        </p:blipFill>
        <p:spPr>
          <a:xfrm>
            <a:off x="928232" y="1538364"/>
            <a:ext cx="3055967" cy="3686286"/>
          </a:xfrm>
          <a:prstGeom prst="rect">
            <a:avLst/>
          </a:prstGeom>
        </p:spPr>
      </p:pic>
      <p:pic>
        <p:nvPicPr>
          <p:cNvPr id="7" name="Picture 6"/>
          <p:cNvPicPr>
            <a:picLocks noChangeAspect="1"/>
          </p:cNvPicPr>
          <p:nvPr/>
        </p:nvPicPr>
        <p:blipFill rotWithShape="1">
          <a:blip r:embed="rId4"/>
          <a:srcRect t="31339" r="51762" b="18971"/>
          <a:stretch/>
        </p:blipFill>
        <p:spPr>
          <a:xfrm>
            <a:off x="6898105" y="1478191"/>
            <a:ext cx="4514249" cy="3344131"/>
          </a:xfrm>
          <a:prstGeom prst="rect">
            <a:avLst/>
          </a:prstGeom>
        </p:spPr>
      </p:pic>
      <p:pic>
        <p:nvPicPr>
          <p:cNvPr id="8" name="Picture 7"/>
          <p:cNvPicPr>
            <a:picLocks noChangeAspect="1"/>
          </p:cNvPicPr>
          <p:nvPr/>
        </p:nvPicPr>
        <p:blipFill rotWithShape="1">
          <a:blip r:embed="rId4"/>
          <a:srcRect l="5748" t="-295" r="56709" b="75723"/>
          <a:stretch/>
        </p:blipFill>
        <p:spPr>
          <a:xfrm rot="16200000">
            <a:off x="3892771" y="2338427"/>
            <a:ext cx="3449689" cy="1623661"/>
          </a:xfrm>
          <a:prstGeom prst="rect">
            <a:avLst/>
          </a:prstGeom>
        </p:spPr>
      </p:pic>
      <p:sp>
        <p:nvSpPr>
          <p:cNvPr id="11" name="TextBox 10"/>
          <p:cNvSpPr txBox="1"/>
          <p:nvPr/>
        </p:nvSpPr>
        <p:spPr>
          <a:xfrm>
            <a:off x="6096000" y="6461912"/>
            <a:ext cx="5394960" cy="307777"/>
          </a:xfrm>
          <a:prstGeom prst="rect">
            <a:avLst/>
          </a:prstGeom>
          <a:solidFill>
            <a:schemeClr val="bg1"/>
          </a:solidFill>
        </p:spPr>
        <p:txBody>
          <a:bodyPr wrap="square" rtlCol="0">
            <a:spAutoFit/>
          </a:bodyPr>
          <a:lstStyle/>
          <a:p>
            <a:r>
              <a:rPr lang="en-US" sz="1400" dirty="0" err="1" smtClean="0">
                <a:latin typeface="Arial" panose="020B0604020202020204" pitchFamily="34" charset="0"/>
                <a:cs typeface="Arial" panose="020B0604020202020204" pitchFamily="34" charset="0"/>
              </a:rPr>
              <a:t>Feder</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Nestler</a:t>
            </a:r>
            <a:r>
              <a:rPr lang="en-US" sz="1400" dirty="0" smtClean="0">
                <a:latin typeface="Arial" panose="020B0604020202020204" pitchFamily="34" charset="0"/>
                <a:cs typeface="Arial" panose="020B0604020202020204" pitchFamily="34" charset="0"/>
              </a:rPr>
              <a:t>, &amp; </a:t>
            </a:r>
            <a:r>
              <a:rPr lang="en-US" sz="1400" dirty="0" err="1" smtClean="0">
                <a:latin typeface="Arial" panose="020B0604020202020204" pitchFamily="34" charset="0"/>
                <a:cs typeface="Arial" panose="020B0604020202020204" pitchFamily="34" charset="0"/>
              </a:rPr>
              <a:t>Charney</a:t>
            </a:r>
            <a:r>
              <a:rPr lang="en-US" sz="1400" dirty="0" smtClean="0">
                <a:latin typeface="Arial" panose="020B0604020202020204" pitchFamily="34" charset="0"/>
                <a:cs typeface="Arial" panose="020B0604020202020204" pitchFamily="34" charset="0"/>
              </a:rPr>
              <a:t>. (2009). </a:t>
            </a:r>
            <a:r>
              <a:rPr lang="en-US" sz="1400" i="1" dirty="0" smtClean="0">
                <a:latin typeface="Arial" panose="020B0604020202020204" pitchFamily="34" charset="0"/>
                <a:cs typeface="Arial" panose="020B0604020202020204" pitchFamily="34" charset="0"/>
              </a:rPr>
              <a:t>Nature Reviews Neuroscience</a:t>
            </a:r>
            <a:r>
              <a:rPr lang="en-US" sz="1400" i="1" dirty="0">
                <a:latin typeface="Arial" panose="020B0604020202020204" pitchFamily="34" charset="0"/>
                <a:cs typeface="Arial" panose="020B0604020202020204" pitchFamily="34" charset="0"/>
              </a:rPr>
              <a:t>.</a:t>
            </a:r>
            <a:endParaRPr lang="en-US" sz="1400" i="1" dirty="0" smtClean="0">
              <a:latin typeface="Arial" panose="020B0604020202020204" pitchFamily="34" charset="0"/>
              <a:cs typeface="Arial" panose="020B0604020202020204" pitchFamily="34" charset="0"/>
            </a:endParaRPr>
          </a:p>
        </p:txBody>
      </p:sp>
      <p:sp>
        <p:nvSpPr>
          <p:cNvPr id="2" name="Oval 1"/>
          <p:cNvSpPr/>
          <p:nvPr/>
        </p:nvSpPr>
        <p:spPr>
          <a:xfrm>
            <a:off x="8793480" y="1399001"/>
            <a:ext cx="1636295" cy="9921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93480" y="3601515"/>
            <a:ext cx="2227046" cy="14797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2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animBg="1"/>
      <p:bldP spid="2"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0504" y="6430204"/>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2: Increased NAc BDNF: Molecular Signature of Vulnerability</a:t>
            </a:r>
          </a:p>
        </p:txBody>
      </p:sp>
      <p:sp>
        <p:nvSpPr>
          <p:cNvPr id="9" name="TextBox 8"/>
          <p:cNvSpPr txBox="1"/>
          <p:nvPr/>
        </p:nvSpPr>
        <p:spPr>
          <a:xfrm>
            <a:off x="230079" y="5301594"/>
            <a:ext cx="11731842" cy="1541961"/>
          </a:xfrm>
          <a:prstGeom prst="rect">
            <a:avLst/>
          </a:prstGeom>
          <a:noFill/>
        </p:spPr>
        <p:txBody>
          <a:bodyPr wrap="square" rtlCol="0">
            <a:spAutoFit/>
          </a:bodyPr>
          <a:lstStyle/>
          <a:p>
            <a:pPr>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Western immunoblotting of NAc (core &amp; shell lysed together) 24h after social interaction testing</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90% increase in BDNF levels in Susceptible mice (vs. controls, p&lt;0.05, post-hoc. Mean + SE, n = 5-11)</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(B)</a:t>
            </a:r>
            <a:r>
              <a:rPr lang="en-US" dirty="0" smtClean="0">
                <a:latin typeface="Arial" panose="020B0604020202020204" pitchFamily="34" charset="0"/>
                <a:cs typeface="Arial" panose="020B0604020202020204" pitchFamily="34" charset="0"/>
              </a:rPr>
              <a:t> No changes </a:t>
            </a:r>
            <a:r>
              <a:rPr lang="en-US" dirty="0">
                <a:latin typeface="Arial" panose="020B0604020202020204" pitchFamily="34" charset="0"/>
                <a:cs typeface="Arial" panose="020B0604020202020204" pitchFamily="34" charset="0"/>
              </a:rPr>
              <a:t>in levels of </a:t>
            </a:r>
            <a:r>
              <a:rPr lang="en-US" dirty="0" err="1">
                <a:latin typeface="Arial" panose="020B0604020202020204" pitchFamily="34" charset="0"/>
                <a:cs typeface="Arial" panose="020B0604020202020204" pitchFamily="34" charset="0"/>
              </a:rPr>
              <a:t>phospho-TrkB.F</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pTrkB.F</a:t>
            </a:r>
            <a:r>
              <a:rPr lang="en-US" dirty="0">
                <a:latin typeface="Arial" panose="020B0604020202020204" pitchFamily="34" charset="0"/>
                <a:cs typeface="Arial" panose="020B0604020202020204" pitchFamily="34" charset="0"/>
              </a:rPr>
              <a:t>) or total </a:t>
            </a:r>
            <a:r>
              <a:rPr lang="en-US" dirty="0" err="1">
                <a:latin typeface="Arial" panose="020B0604020202020204" pitchFamily="34" charset="0"/>
                <a:cs typeface="Arial" panose="020B0604020202020204" pitchFamily="34" charset="0"/>
              </a:rPr>
              <a:t>TrkB.F</a:t>
            </a:r>
            <a:r>
              <a:rPr lang="en-US" dirty="0">
                <a:latin typeface="Arial" panose="020B0604020202020204" pitchFamily="34" charset="0"/>
                <a:cs typeface="Arial" panose="020B0604020202020204" pitchFamily="34" charset="0"/>
              </a:rPr>
              <a:t> or </a:t>
            </a:r>
            <a:r>
              <a:rPr lang="en-US" dirty="0" err="1" smtClean="0">
                <a:latin typeface="Arial" panose="020B0604020202020204" pitchFamily="34" charset="0"/>
                <a:cs typeface="Arial" panose="020B0604020202020204" pitchFamily="34" charset="0"/>
              </a:rPr>
              <a:t>TrkB.T</a:t>
            </a:r>
            <a:r>
              <a:rPr lang="en-US" dirty="0" smtClean="0">
                <a:latin typeface="Arial" panose="020B0604020202020204" pitchFamily="34" charset="0"/>
                <a:cs typeface="Arial" panose="020B0604020202020204" pitchFamily="34" charset="0"/>
              </a:rPr>
              <a:t>. </a:t>
            </a:r>
          </a:p>
          <a:p>
            <a:pPr algn="ctr">
              <a:lnSpc>
                <a:spcPct val="110000"/>
              </a:lnSpc>
              <a:spcBef>
                <a:spcPts val="600"/>
              </a:spcBef>
            </a:pPr>
            <a:r>
              <a:rPr lang="en-US" b="1" dirty="0" smtClean="0">
                <a:latin typeface="Arial" panose="020B0604020202020204" pitchFamily="34" charset="0"/>
                <a:cs typeface="Arial" panose="020B0604020202020204" pitchFamily="34" charset="0"/>
              </a:rPr>
              <a:t>Controls (C), Susceptible (S); Unsusceptible (U).</a:t>
            </a:r>
            <a:endParaRPr lang="en-US" b="1"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r="65004" b="66391"/>
          <a:stretch/>
        </p:blipFill>
        <p:spPr>
          <a:xfrm>
            <a:off x="928232" y="1538364"/>
            <a:ext cx="3055967" cy="3686286"/>
          </a:xfrm>
          <a:prstGeom prst="rect">
            <a:avLst/>
          </a:prstGeom>
        </p:spPr>
      </p:pic>
      <p:pic>
        <p:nvPicPr>
          <p:cNvPr id="14" name="Picture 13"/>
          <p:cNvPicPr>
            <a:picLocks noChangeAspect="1"/>
          </p:cNvPicPr>
          <p:nvPr/>
        </p:nvPicPr>
        <p:blipFill rotWithShape="1">
          <a:blip r:embed="rId3"/>
          <a:srcRect l="34718" b="70229"/>
          <a:stretch/>
        </p:blipFill>
        <p:spPr>
          <a:xfrm>
            <a:off x="4682352" y="1678316"/>
            <a:ext cx="5946818" cy="3406381"/>
          </a:xfrm>
          <a:prstGeom prst="rect">
            <a:avLst/>
          </a:prstGeom>
        </p:spPr>
      </p:pic>
    </p:spTree>
    <p:extLst>
      <p:ext uri="{BB962C8B-B14F-4D97-AF65-F5344CB8AC3E}">
        <p14:creationId xmlns:p14="http://schemas.microsoft.com/office/powerpoint/2010/main" val="1938000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09768F-DACE-43CF-90DE-AA8F55B1BDE6}" type="slidenum">
              <a:rPr lang="en-US" smtClean="0"/>
              <a:pPr/>
              <a:t>22</a:t>
            </a:fld>
            <a:endParaRPr lang="en-US" dirty="0"/>
          </a:p>
        </p:txBody>
      </p:sp>
      <p:sp>
        <p:nvSpPr>
          <p:cNvPr id="6" name="TextBox 5"/>
          <p:cNvSpPr txBox="1"/>
          <p:nvPr/>
        </p:nvSpPr>
        <p:spPr>
          <a:xfrm>
            <a:off x="118875" y="6361314"/>
            <a:ext cx="48461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Cunha, </a:t>
            </a:r>
            <a:r>
              <a:rPr lang="en-US" sz="1400" dirty="0" err="1" smtClean="0">
                <a:latin typeface="Arial" panose="020B0604020202020204" pitchFamily="34" charset="0"/>
                <a:cs typeface="Arial" panose="020B0604020202020204" pitchFamily="34" charset="0"/>
              </a:rPr>
              <a:t>Brambilla</a:t>
            </a:r>
            <a:r>
              <a:rPr lang="en-US" sz="1400" dirty="0" smtClean="0">
                <a:latin typeface="Arial" panose="020B0604020202020204" pitchFamily="34" charset="0"/>
                <a:cs typeface="Arial" panose="020B0604020202020204" pitchFamily="34" charset="0"/>
              </a:rPr>
              <a:t>, &amp; Thomas. (2010). </a:t>
            </a:r>
            <a:r>
              <a:rPr lang="en-US" sz="1400" i="1" dirty="0" smtClean="0">
                <a:latin typeface="Arial" panose="020B0604020202020204" pitchFamily="34" charset="0"/>
                <a:cs typeface="Arial" panose="020B0604020202020204" pitchFamily="34" charset="0"/>
              </a:rPr>
              <a:t>Front Mol. Neurosci</a:t>
            </a:r>
            <a:r>
              <a:rPr lang="en-US" sz="1400" dirty="0">
                <a:latin typeface="Arial" panose="020B0604020202020204" pitchFamily="34" charset="0"/>
                <a:cs typeface="Arial" panose="020B0604020202020204" pitchFamily="34" charset="0"/>
              </a:rPr>
              <a:t>.</a:t>
            </a:r>
          </a:p>
        </p:txBody>
      </p:sp>
      <p:sp>
        <p:nvSpPr>
          <p:cNvPr id="7" name="Rectangle 6"/>
          <p:cNvSpPr/>
          <p:nvPr/>
        </p:nvSpPr>
        <p:spPr>
          <a:xfrm>
            <a:off x="0" y="340626"/>
            <a:ext cx="12192000" cy="664797"/>
          </a:xfrm>
          <a:prstGeom prst="rect">
            <a:avLst/>
          </a:prstGeom>
        </p:spPr>
        <p:txBody>
          <a:bodyPr wrap="square">
            <a:spAutoFit/>
          </a:bodyPr>
          <a:lstStyle/>
          <a:p>
            <a:pPr algn="ctr">
              <a:lnSpc>
                <a:spcPct val="125000"/>
              </a:lnSpc>
            </a:pPr>
            <a:r>
              <a:rPr lang="en-US" sz="3300" dirty="0" smtClean="0">
                <a:solidFill>
                  <a:srgbClr val="002060"/>
                </a:solidFill>
                <a:latin typeface="Arial" panose="020B0604020202020204" pitchFamily="34" charset="0"/>
                <a:cs typeface="Arial" panose="020B0604020202020204" pitchFamily="34" charset="0"/>
              </a:rPr>
              <a:t>TrkB: Multiple Signaling Cascade(s)</a:t>
            </a:r>
          </a:p>
        </p:txBody>
      </p:sp>
      <p:grpSp>
        <p:nvGrpSpPr>
          <p:cNvPr id="5" name="Group 4"/>
          <p:cNvGrpSpPr/>
          <p:nvPr/>
        </p:nvGrpSpPr>
        <p:grpSpPr>
          <a:xfrm>
            <a:off x="3504698" y="1433968"/>
            <a:ext cx="5415362" cy="4488873"/>
            <a:chOff x="3313003" y="1296785"/>
            <a:chExt cx="5415362" cy="4488873"/>
          </a:xfrm>
        </p:grpSpPr>
        <p:grpSp>
          <p:nvGrpSpPr>
            <p:cNvPr id="4" name="Group 3"/>
            <p:cNvGrpSpPr/>
            <p:nvPr/>
          </p:nvGrpSpPr>
          <p:grpSpPr>
            <a:xfrm>
              <a:off x="3313003" y="1296785"/>
              <a:ext cx="5415362" cy="4488873"/>
              <a:chOff x="3313003" y="1296785"/>
              <a:chExt cx="5415362" cy="4488873"/>
            </a:xfrm>
          </p:grpSpPr>
          <p:grpSp>
            <p:nvGrpSpPr>
              <p:cNvPr id="3" name="Group 2"/>
              <p:cNvGrpSpPr/>
              <p:nvPr/>
            </p:nvGrpSpPr>
            <p:grpSpPr>
              <a:xfrm>
                <a:off x="3313003" y="1296785"/>
                <a:ext cx="5415362" cy="4488873"/>
                <a:chOff x="3263126" y="1296785"/>
                <a:chExt cx="5415362" cy="4488873"/>
              </a:xfrm>
            </p:grpSpPr>
            <p:pic>
              <p:nvPicPr>
                <p:cNvPr id="10" name="Picture 9"/>
                <p:cNvPicPr>
                  <a:picLocks noChangeAspect="1"/>
                </p:cNvPicPr>
                <p:nvPr/>
              </p:nvPicPr>
              <p:blipFill rotWithShape="1">
                <a:blip r:embed="rId3"/>
                <a:srcRect l="33341" t="1679" r="1804" b="1858"/>
                <a:stretch/>
              </p:blipFill>
              <p:spPr>
                <a:xfrm>
                  <a:off x="3263126" y="1296785"/>
                  <a:ext cx="5415362" cy="4488873"/>
                </a:xfrm>
                <a:prstGeom prst="rect">
                  <a:avLst/>
                </a:prstGeom>
              </p:spPr>
            </p:pic>
            <p:sp>
              <p:nvSpPr>
                <p:cNvPr id="16" name="Oval 15"/>
                <p:cNvSpPr/>
                <p:nvPr/>
              </p:nvSpPr>
              <p:spPr>
                <a:xfrm>
                  <a:off x="6750389" y="3960741"/>
                  <a:ext cx="1036935" cy="792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5385889" y="3799306"/>
                <a:ext cx="745162" cy="569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p:cNvSpPr/>
            <p:nvPr/>
          </p:nvSpPr>
          <p:spPr>
            <a:xfrm>
              <a:off x="6844690" y="4710891"/>
              <a:ext cx="695684" cy="5319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5247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69499"/>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2: Increased BDNF Signaling in Vulnerable Mice</a:t>
            </a:r>
          </a:p>
        </p:txBody>
      </p:sp>
      <p:sp>
        <p:nvSpPr>
          <p:cNvPr id="9" name="TextBox 8"/>
          <p:cNvSpPr txBox="1"/>
          <p:nvPr/>
        </p:nvSpPr>
        <p:spPr>
          <a:xfrm>
            <a:off x="230079" y="5242401"/>
            <a:ext cx="11731842" cy="904863"/>
          </a:xfrm>
          <a:prstGeom prst="rect">
            <a:avLst/>
          </a:prstGeom>
          <a:noFill/>
        </p:spPr>
        <p:txBody>
          <a:bodyPr wrap="square" rtlCol="0">
            <a:spAutoFit/>
          </a:bodyPr>
          <a:lstStyle/>
          <a:p>
            <a:pPr>
              <a:lnSpc>
                <a:spcPct val="110000"/>
              </a:lnSpc>
            </a:pPr>
            <a:r>
              <a:rPr lang="en-US" sz="1600" dirty="0" smtClean="0">
                <a:latin typeface="Arial" panose="020B0604020202020204" pitchFamily="34" charset="0"/>
                <a:cs typeface="Arial" panose="020B0604020202020204" pitchFamily="34" charset="0"/>
              </a:rPr>
              <a:t>(C) Increases </a:t>
            </a:r>
            <a:r>
              <a:rPr lang="en-US" sz="1600" dirty="0">
                <a:latin typeface="Arial" panose="020B0604020202020204" pitchFamily="34" charset="0"/>
                <a:cs typeface="Arial" panose="020B0604020202020204" pitchFamily="34" charset="0"/>
              </a:rPr>
              <a:t>in NAc BDNF </a:t>
            </a:r>
            <a:r>
              <a:rPr lang="en-US" sz="1600" dirty="0" smtClean="0">
                <a:latin typeface="Arial" panose="020B0604020202020204" pitchFamily="34" charset="0"/>
                <a:cs typeface="Arial" panose="020B0604020202020204" pitchFamily="34" charset="0"/>
              </a:rPr>
              <a:t>in Vulnerable mice: </a:t>
            </a:r>
            <a:r>
              <a:rPr lang="en-US" sz="1600" dirty="0">
                <a:latin typeface="Arial" panose="020B0604020202020204" pitchFamily="34" charset="0"/>
                <a:cs typeface="Arial" panose="020B0604020202020204" pitchFamily="34" charset="0"/>
              </a:rPr>
              <a:t>accompanied </a:t>
            </a:r>
            <a:r>
              <a:rPr lang="en-US" sz="1600" dirty="0" smtClean="0">
                <a:latin typeface="Arial" panose="020B0604020202020204" pitchFamily="34" charset="0"/>
                <a:cs typeface="Arial" panose="020B0604020202020204" pitchFamily="34" charset="0"/>
              </a:rPr>
              <a:t>by significantly greater </a:t>
            </a:r>
            <a:r>
              <a:rPr lang="en-US" sz="1600" i="1" dirty="0" smtClean="0">
                <a:latin typeface="Arial" panose="020B0604020202020204" pitchFamily="34" charset="0"/>
                <a:cs typeface="Arial" panose="020B0604020202020204" pitchFamily="34" charset="0"/>
              </a:rPr>
              <a:t>phosphorylation</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downstream signaling </a:t>
            </a:r>
            <a:r>
              <a:rPr lang="en-US" sz="1600" dirty="0" smtClean="0">
                <a:latin typeface="Arial" panose="020B0604020202020204" pitchFamily="34" charset="0"/>
                <a:cs typeface="Arial" panose="020B0604020202020204" pitchFamily="34" charset="0"/>
              </a:rPr>
              <a:t>molecules: </a:t>
            </a:r>
            <a:r>
              <a:rPr lang="en-US" sz="1600" dirty="0" err="1" smtClean="0">
                <a:latin typeface="Arial" panose="020B0604020202020204" pitchFamily="34" charset="0"/>
                <a:cs typeface="Arial" panose="020B0604020202020204" pitchFamily="34" charset="0"/>
              </a:rPr>
              <a:t>Akt</a:t>
            </a:r>
            <a:r>
              <a:rPr lang="en-US" sz="1600" dirty="0">
                <a:latin typeface="Arial" panose="020B0604020202020204" pitchFamily="34" charset="0"/>
                <a:cs typeface="Arial" panose="020B0604020202020204" pitchFamily="34" charset="0"/>
              </a:rPr>
              <a:t>, Gsk-3</a:t>
            </a:r>
            <a:r>
              <a:rPr lang="el-GR" sz="1600" dirty="0">
                <a:latin typeface="Arial" panose="020B0604020202020204" pitchFamily="34" charset="0"/>
                <a:cs typeface="Arial" panose="020B0604020202020204" pitchFamily="34" charset="0"/>
              </a:rPr>
              <a:t>β, </a:t>
            </a:r>
            <a:r>
              <a:rPr lang="en-US" sz="1600" dirty="0">
                <a:latin typeface="Arial" panose="020B0604020202020204" pitchFamily="34" charset="0"/>
                <a:cs typeface="Arial" panose="020B0604020202020204" pitchFamily="34" charset="0"/>
              </a:rPr>
              <a:t>and </a:t>
            </a:r>
            <a:r>
              <a:rPr lang="en-US" sz="1600" dirty="0" smtClean="0">
                <a:latin typeface="Arial" panose="020B0604020202020204" pitchFamily="34" charset="0"/>
                <a:cs typeface="Arial" panose="020B0604020202020204" pitchFamily="34" charset="0"/>
              </a:rPr>
              <a:t>ERK1/2</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No change in total levels of these cell signals. Mean </a:t>
            </a:r>
            <a:r>
              <a:rPr lang="en-US" sz="1600" dirty="0">
                <a:latin typeface="Arial" panose="020B0604020202020204" pitchFamily="34" charset="0"/>
                <a:cs typeface="Arial" panose="020B0604020202020204" pitchFamily="34" charset="0"/>
              </a:rPr>
              <a:t>+ SE (n = 5–11), </a:t>
            </a:r>
            <a:r>
              <a:rPr lang="en-US" sz="1600" dirty="0" smtClean="0">
                <a:latin typeface="Arial" panose="020B0604020202020204" pitchFamily="34" charset="0"/>
                <a:cs typeface="Arial" panose="020B0604020202020204" pitchFamily="34" charset="0"/>
              </a:rPr>
              <a:t>*significant </a:t>
            </a:r>
            <a:r>
              <a:rPr lang="en-US" sz="1600" dirty="0">
                <a:latin typeface="Arial" panose="020B0604020202020204" pitchFamily="34" charset="0"/>
                <a:cs typeface="Arial" panose="020B0604020202020204" pitchFamily="34" charset="0"/>
              </a:rPr>
              <a:t>post hoc comparisons </a:t>
            </a:r>
            <a:r>
              <a:rPr lang="en-US" sz="1600" dirty="0" smtClean="0">
                <a:latin typeface="Arial" panose="020B0604020202020204" pitchFamily="34" charset="0"/>
                <a:cs typeface="Arial" panose="020B0604020202020204" pitchFamily="34" charset="0"/>
              </a:rPr>
              <a:t>vs control </a:t>
            </a:r>
            <a:r>
              <a:rPr lang="en-US" sz="1600" dirty="0">
                <a:latin typeface="Arial" panose="020B0604020202020204" pitchFamily="34" charset="0"/>
                <a:cs typeface="Arial" panose="020B0604020202020204" pitchFamily="34" charset="0"/>
              </a:rPr>
              <a:t>groups,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0.05,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0.01, </a:t>
            </a:r>
            <a:r>
              <a:rPr lang="en-US" sz="1600" dirty="0" smtClean="0">
                <a:latin typeface="Arial" panose="020B0604020202020204" pitchFamily="34" charset="0"/>
                <a:cs typeface="Arial" panose="020B0604020202020204" pitchFamily="34" charset="0"/>
              </a:rPr>
              <a:t>C</a:t>
            </a:r>
            <a:r>
              <a:rPr lang="en-US" sz="1600" dirty="0">
                <a:latin typeface="Arial" panose="020B0604020202020204" pitchFamily="34" charset="0"/>
                <a:cs typeface="Arial" panose="020B0604020202020204" pitchFamily="34" charset="0"/>
              </a:rPr>
              <a:t>, Controls; S, Susceptible; U, Unsusceptible.</a:t>
            </a:r>
          </a:p>
        </p:txBody>
      </p:sp>
      <p:pic>
        <p:nvPicPr>
          <p:cNvPr id="13" name="Picture 12"/>
          <p:cNvPicPr>
            <a:picLocks noChangeAspect="1"/>
          </p:cNvPicPr>
          <p:nvPr/>
        </p:nvPicPr>
        <p:blipFill rotWithShape="1">
          <a:blip r:embed="rId3"/>
          <a:srcRect l="4762" t="28766" r="7158" b="35486"/>
          <a:stretch/>
        </p:blipFill>
        <p:spPr>
          <a:xfrm>
            <a:off x="4860826" y="1514997"/>
            <a:ext cx="7167716" cy="3653942"/>
          </a:xfrm>
          <a:prstGeom prst="rect">
            <a:avLst/>
          </a:prstGeom>
        </p:spPr>
      </p:pic>
      <p:grpSp>
        <p:nvGrpSpPr>
          <p:cNvPr id="7" name="Group 6"/>
          <p:cNvGrpSpPr/>
          <p:nvPr/>
        </p:nvGrpSpPr>
        <p:grpSpPr>
          <a:xfrm>
            <a:off x="466530" y="1673005"/>
            <a:ext cx="3835909" cy="3179641"/>
            <a:chOff x="3313003" y="1296785"/>
            <a:chExt cx="5415362" cy="4488873"/>
          </a:xfrm>
        </p:grpSpPr>
        <p:grpSp>
          <p:nvGrpSpPr>
            <p:cNvPr id="8" name="Group 7"/>
            <p:cNvGrpSpPr/>
            <p:nvPr/>
          </p:nvGrpSpPr>
          <p:grpSpPr>
            <a:xfrm>
              <a:off x="3313003" y="1296785"/>
              <a:ext cx="5415362" cy="4488873"/>
              <a:chOff x="3313003" y="1296785"/>
              <a:chExt cx="5415362" cy="4488873"/>
            </a:xfrm>
          </p:grpSpPr>
          <p:grpSp>
            <p:nvGrpSpPr>
              <p:cNvPr id="11" name="Group 10"/>
              <p:cNvGrpSpPr/>
              <p:nvPr/>
            </p:nvGrpSpPr>
            <p:grpSpPr>
              <a:xfrm>
                <a:off x="3313003" y="1296785"/>
                <a:ext cx="5415362" cy="4488873"/>
                <a:chOff x="3263126" y="1296785"/>
                <a:chExt cx="5415362" cy="4488873"/>
              </a:xfrm>
            </p:grpSpPr>
            <p:pic>
              <p:nvPicPr>
                <p:cNvPr id="14" name="Picture 13"/>
                <p:cNvPicPr>
                  <a:picLocks noChangeAspect="1"/>
                </p:cNvPicPr>
                <p:nvPr/>
              </p:nvPicPr>
              <p:blipFill rotWithShape="1">
                <a:blip r:embed="rId4"/>
                <a:srcRect l="33341" t="1679" r="1804" b="1858"/>
                <a:stretch/>
              </p:blipFill>
              <p:spPr>
                <a:xfrm>
                  <a:off x="3263126" y="1296785"/>
                  <a:ext cx="5415362" cy="4488873"/>
                </a:xfrm>
                <a:prstGeom prst="rect">
                  <a:avLst/>
                </a:prstGeom>
              </p:spPr>
            </p:pic>
            <p:sp>
              <p:nvSpPr>
                <p:cNvPr id="15" name="Oval 14"/>
                <p:cNvSpPr/>
                <p:nvPr/>
              </p:nvSpPr>
              <p:spPr>
                <a:xfrm>
                  <a:off x="6750389" y="3960741"/>
                  <a:ext cx="1036935" cy="792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5385889" y="3799306"/>
                <a:ext cx="745162" cy="569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6844690" y="4710891"/>
              <a:ext cx="695684" cy="5319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18875" y="6469499"/>
            <a:ext cx="48461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Cunha, </a:t>
            </a:r>
            <a:r>
              <a:rPr lang="en-US" sz="1400" dirty="0" err="1" smtClean="0">
                <a:latin typeface="Arial" panose="020B0604020202020204" pitchFamily="34" charset="0"/>
                <a:cs typeface="Arial" panose="020B0604020202020204" pitchFamily="34" charset="0"/>
              </a:rPr>
              <a:t>Brambilla</a:t>
            </a:r>
            <a:r>
              <a:rPr lang="en-US" sz="1400" dirty="0" smtClean="0">
                <a:latin typeface="Arial" panose="020B0604020202020204" pitchFamily="34" charset="0"/>
                <a:cs typeface="Arial" panose="020B0604020202020204" pitchFamily="34" charset="0"/>
              </a:rPr>
              <a:t>, &amp; Thomas. (2010). </a:t>
            </a:r>
            <a:r>
              <a:rPr lang="en-US" sz="1400" i="1" dirty="0" smtClean="0">
                <a:latin typeface="Arial" panose="020B0604020202020204" pitchFamily="34" charset="0"/>
                <a:cs typeface="Arial" panose="020B0604020202020204" pitchFamily="34" charset="0"/>
              </a:rPr>
              <a:t>Front Mol. Neurosci</a:t>
            </a:r>
            <a:r>
              <a:rPr lang="en-US" sz="1400" dirty="0">
                <a:latin typeface="Arial" panose="020B0604020202020204" pitchFamily="34" charset="0"/>
                <a:cs typeface="Arial" panose="020B0604020202020204" pitchFamily="34" charset="0"/>
              </a:rPr>
              <a:t>.</a:t>
            </a:r>
          </a:p>
        </p:txBody>
      </p:sp>
      <p:sp>
        <p:nvSpPr>
          <p:cNvPr id="17" name="TextBox 16"/>
          <p:cNvSpPr txBox="1"/>
          <p:nvPr/>
        </p:nvSpPr>
        <p:spPr>
          <a:xfrm>
            <a:off x="4416474" y="1308071"/>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C</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6174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69499"/>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2: Increased BDNF Signaling in Vulnerable Mice</a:t>
            </a:r>
          </a:p>
        </p:txBody>
      </p:sp>
      <p:sp>
        <p:nvSpPr>
          <p:cNvPr id="9" name="TextBox 8"/>
          <p:cNvSpPr txBox="1"/>
          <p:nvPr/>
        </p:nvSpPr>
        <p:spPr>
          <a:xfrm>
            <a:off x="0" y="5242401"/>
            <a:ext cx="12028541" cy="1000274"/>
          </a:xfrm>
          <a:prstGeom prst="rect">
            <a:avLst/>
          </a:prstGeom>
          <a:noFill/>
        </p:spPr>
        <p:txBody>
          <a:bodyPr wrap="square" rtlCol="0">
            <a:spAutoFit/>
          </a:bodyPr>
          <a:lstStyle/>
          <a:p>
            <a:pPr algn="ctr">
              <a:lnSpc>
                <a:spcPct val="150000"/>
              </a:lnSpc>
            </a:pPr>
            <a:r>
              <a:rPr lang="en-US" b="1" dirty="0" smtClean="0">
                <a:solidFill>
                  <a:srgbClr val="7030A0"/>
                </a:solidFill>
                <a:latin typeface="Arial" panose="020B0604020202020204" pitchFamily="34" charset="0"/>
                <a:cs typeface="Arial" panose="020B0604020202020204" pitchFamily="34" charset="0"/>
              </a:rPr>
              <a:t>‘Trend </a:t>
            </a:r>
            <a:r>
              <a:rPr lang="en-US" b="1" dirty="0">
                <a:solidFill>
                  <a:srgbClr val="7030A0"/>
                </a:solidFill>
                <a:latin typeface="Arial" panose="020B0604020202020204" pitchFamily="34" charset="0"/>
                <a:cs typeface="Arial" panose="020B0604020202020204" pitchFamily="34" charset="0"/>
              </a:rPr>
              <a:t>for ↑ </a:t>
            </a:r>
            <a:r>
              <a:rPr lang="en-US" b="1" dirty="0" err="1" smtClean="0">
                <a:solidFill>
                  <a:srgbClr val="7030A0"/>
                </a:solidFill>
                <a:latin typeface="Arial" panose="020B0604020202020204" pitchFamily="34" charset="0"/>
                <a:cs typeface="Arial" panose="020B0604020202020204" pitchFamily="34" charset="0"/>
              </a:rPr>
              <a:t>pERK</a:t>
            </a:r>
            <a:r>
              <a:rPr lang="en-US" b="1" dirty="0" smtClean="0">
                <a:solidFill>
                  <a:srgbClr val="7030A0"/>
                </a:solidFill>
                <a:latin typeface="Arial" panose="020B0604020202020204" pitchFamily="34" charset="0"/>
                <a:cs typeface="Arial" panose="020B0604020202020204" pitchFamily="34" charset="0"/>
              </a:rPr>
              <a:t> in Unsusceptible mice: ERK activation could stem partly from non-neurotrophic pathways’</a:t>
            </a:r>
            <a:r>
              <a:rPr lang="en-US" sz="1600" b="1" dirty="0" smtClean="0">
                <a:latin typeface="Arial" panose="020B0604020202020204" pitchFamily="34" charset="0"/>
                <a:cs typeface="Arial" panose="020B0604020202020204" pitchFamily="34" charset="0"/>
              </a:rPr>
              <a:t> </a:t>
            </a:r>
          </a:p>
          <a:p>
            <a:pPr algn="ctr">
              <a:lnSpc>
                <a:spcPct val="150000"/>
              </a:lnSpc>
              <a:spcBef>
                <a:spcPts val="600"/>
              </a:spcBef>
              <a:spcAft>
                <a:spcPts val="600"/>
              </a:spcAf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pERK</a:t>
            </a:r>
            <a:r>
              <a:rPr lang="en-US" dirty="0">
                <a:latin typeface="Arial" panose="020B0604020202020204" pitchFamily="34" charset="0"/>
                <a:cs typeface="Arial" panose="020B0604020202020204" pitchFamily="34" charset="0"/>
              </a:rPr>
              <a:t>: ↑ spine </a:t>
            </a:r>
            <a:r>
              <a:rPr lang="en-US" dirty="0" smtClean="0">
                <a:latin typeface="Arial" panose="020B0604020202020204" pitchFamily="34" charset="0"/>
                <a:cs typeface="Arial" panose="020B0604020202020204" pitchFamily="34" charset="0"/>
              </a:rPr>
              <a:t>density 		● GR </a:t>
            </a:r>
            <a:r>
              <a:rPr lang="en-US" dirty="0">
                <a:latin typeface="Arial" panose="020B0604020202020204" pitchFamily="34" charset="0"/>
                <a:cs typeface="Arial" panose="020B0604020202020204" pitchFamily="34" charset="0"/>
              </a:rPr>
              <a:t>activation alters ERK </a:t>
            </a:r>
            <a:r>
              <a:rPr lang="en-US" dirty="0" smtClean="0">
                <a:latin typeface="Arial" panose="020B0604020202020204" pitchFamily="34" charset="0"/>
                <a:cs typeface="Arial" panose="020B0604020202020204" pitchFamily="34" charset="0"/>
              </a:rPr>
              <a:t>signaling</a:t>
            </a:r>
            <a:endParaRPr lang="en-US"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a:srcRect l="4762" t="28766" r="7158" b="35486"/>
          <a:stretch/>
        </p:blipFill>
        <p:spPr>
          <a:xfrm>
            <a:off x="4860826" y="1514997"/>
            <a:ext cx="7167716" cy="3653942"/>
          </a:xfrm>
          <a:prstGeom prst="rect">
            <a:avLst/>
          </a:prstGeom>
        </p:spPr>
      </p:pic>
      <p:grpSp>
        <p:nvGrpSpPr>
          <p:cNvPr id="7" name="Group 6"/>
          <p:cNvGrpSpPr/>
          <p:nvPr/>
        </p:nvGrpSpPr>
        <p:grpSpPr>
          <a:xfrm>
            <a:off x="466530" y="1673005"/>
            <a:ext cx="3835909" cy="3179641"/>
            <a:chOff x="3313003" y="1296785"/>
            <a:chExt cx="5415362" cy="4488873"/>
          </a:xfrm>
        </p:grpSpPr>
        <p:grpSp>
          <p:nvGrpSpPr>
            <p:cNvPr id="8" name="Group 7"/>
            <p:cNvGrpSpPr/>
            <p:nvPr/>
          </p:nvGrpSpPr>
          <p:grpSpPr>
            <a:xfrm>
              <a:off x="3313003" y="1296785"/>
              <a:ext cx="5415362" cy="4488873"/>
              <a:chOff x="3313003" y="1296785"/>
              <a:chExt cx="5415362" cy="4488873"/>
            </a:xfrm>
          </p:grpSpPr>
          <p:grpSp>
            <p:nvGrpSpPr>
              <p:cNvPr id="11" name="Group 10"/>
              <p:cNvGrpSpPr/>
              <p:nvPr/>
            </p:nvGrpSpPr>
            <p:grpSpPr>
              <a:xfrm>
                <a:off x="3313003" y="1296785"/>
                <a:ext cx="5415362" cy="4488873"/>
                <a:chOff x="3263126" y="1296785"/>
                <a:chExt cx="5415362" cy="4488873"/>
              </a:xfrm>
            </p:grpSpPr>
            <p:pic>
              <p:nvPicPr>
                <p:cNvPr id="14" name="Picture 13"/>
                <p:cNvPicPr>
                  <a:picLocks noChangeAspect="1"/>
                </p:cNvPicPr>
                <p:nvPr/>
              </p:nvPicPr>
              <p:blipFill rotWithShape="1">
                <a:blip r:embed="rId4"/>
                <a:srcRect l="33341" t="1679" r="1804" b="1858"/>
                <a:stretch/>
              </p:blipFill>
              <p:spPr>
                <a:xfrm>
                  <a:off x="3263126" y="1296785"/>
                  <a:ext cx="5415362" cy="4488873"/>
                </a:xfrm>
                <a:prstGeom prst="rect">
                  <a:avLst/>
                </a:prstGeom>
              </p:spPr>
            </p:pic>
            <p:sp>
              <p:nvSpPr>
                <p:cNvPr id="15" name="Oval 14"/>
                <p:cNvSpPr/>
                <p:nvPr/>
              </p:nvSpPr>
              <p:spPr>
                <a:xfrm>
                  <a:off x="6750389" y="3960741"/>
                  <a:ext cx="1036935" cy="792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5385889" y="3799306"/>
                <a:ext cx="745162" cy="5698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6844690" y="4710891"/>
              <a:ext cx="695684" cy="5319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18875" y="6469499"/>
            <a:ext cx="48461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Cunha, </a:t>
            </a:r>
            <a:r>
              <a:rPr lang="en-US" sz="1400" dirty="0" err="1" smtClean="0">
                <a:latin typeface="Arial" panose="020B0604020202020204" pitchFamily="34" charset="0"/>
                <a:cs typeface="Arial" panose="020B0604020202020204" pitchFamily="34" charset="0"/>
              </a:rPr>
              <a:t>Brambilla</a:t>
            </a:r>
            <a:r>
              <a:rPr lang="en-US" sz="1400" dirty="0" smtClean="0">
                <a:latin typeface="Arial" panose="020B0604020202020204" pitchFamily="34" charset="0"/>
                <a:cs typeface="Arial" panose="020B0604020202020204" pitchFamily="34" charset="0"/>
              </a:rPr>
              <a:t>, &amp; Thomas. (2010). </a:t>
            </a:r>
            <a:r>
              <a:rPr lang="en-US" sz="1400" i="1" dirty="0" smtClean="0">
                <a:latin typeface="Arial" panose="020B0604020202020204" pitchFamily="34" charset="0"/>
                <a:cs typeface="Arial" panose="020B0604020202020204" pitchFamily="34" charset="0"/>
              </a:rPr>
              <a:t>Front Mol. Neurosci</a:t>
            </a:r>
            <a:r>
              <a:rPr lang="en-US" sz="1400" dirty="0">
                <a:latin typeface="Arial" panose="020B0604020202020204" pitchFamily="34" charset="0"/>
                <a:cs typeface="Arial" panose="020B0604020202020204" pitchFamily="34" charset="0"/>
              </a:rPr>
              <a:t>.</a:t>
            </a:r>
          </a:p>
        </p:txBody>
      </p:sp>
      <p:sp>
        <p:nvSpPr>
          <p:cNvPr id="17" name="TextBox 16"/>
          <p:cNvSpPr txBox="1"/>
          <p:nvPr/>
        </p:nvSpPr>
        <p:spPr>
          <a:xfrm>
            <a:off x="4416474" y="1308071"/>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C</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570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err="1" smtClean="0">
                <a:solidFill>
                  <a:schemeClr val="accent5">
                    <a:lumMod val="50000"/>
                  </a:schemeClr>
                </a:solidFill>
                <a:latin typeface="Arial" panose="020B0604020202020204" pitchFamily="34" charset="0"/>
                <a:cs typeface="Arial" panose="020B0604020202020204" pitchFamily="34" charset="0"/>
              </a:rPr>
              <a:t>Exp</a:t>
            </a:r>
            <a:r>
              <a:rPr lang="en-US" sz="3300" dirty="0" smtClean="0">
                <a:solidFill>
                  <a:schemeClr val="accent5">
                    <a:lumMod val="50000"/>
                  </a:schemeClr>
                </a:solidFill>
                <a:latin typeface="Arial" panose="020B0604020202020204" pitchFamily="34" charset="0"/>
                <a:cs typeface="Arial" panose="020B0604020202020204" pitchFamily="34" charset="0"/>
              </a:rPr>
              <a:t> 2 (D): Does ↑ NAc BDNF Promote Vulnerability?</a:t>
            </a:r>
          </a:p>
        </p:txBody>
      </p:sp>
      <p:pic>
        <p:nvPicPr>
          <p:cNvPr id="13" name="Picture 12"/>
          <p:cNvPicPr>
            <a:picLocks noChangeAspect="1"/>
          </p:cNvPicPr>
          <p:nvPr/>
        </p:nvPicPr>
        <p:blipFill rotWithShape="1">
          <a:blip r:embed="rId3"/>
          <a:srcRect l="-1380" t="66863" r="52425" b="-1273"/>
          <a:stretch/>
        </p:blipFill>
        <p:spPr>
          <a:xfrm>
            <a:off x="6944712" y="1402652"/>
            <a:ext cx="4590321" cy="4052697"/>
          </a:xfrm>
          <a:prstGeom prst="rect">
            <a:avLst/>
          </a:prstGeom>
        </p:spPr>
      </p:pic>
      <p:sp>
        <p:nvSpPr>
          <p:cNvPr id="7" name="TextBox 6"/>
          <p:cNvSpPr txBox="1"/>
          <p:nvPr/>
        </p:nvSpPr>
        <p:spPr>
          <a:xfrm>
            <a:off x="656966" y="1899351"/>
            <a:ext cx="6287745" cy="3511731"/>
          </a:xfrm>
          <a:prstGeom prst="rect">
            <a:avLst/>
          </a:prstGeom>
          <a:noFill/>
        </p:spPr>
        <p:txBody>
          <a:bodyPr wrap="square" rtlCol="0">
            <a:spAutoFit/>
          </a:bodyPr>
          <a:lstStyle/>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Submaximal defeat </a:t>
            </a:r>
            <a:r>
              <a:rPr lang="en-US" sz="2000" dirty="0" smtClean="0">
                <a:solidFill>
                  <a:srgbClr val="002060"/>
                </a:solidFill>
                <a:latin typeface="Arial" panose="020B0604020202020204" pitchFamily="34" charset="0"/>
                <a:cs typeface="Arial" panose="020B0604020202020204" pitchFamily="34" charset="0"/>
              </a:rPr>
              <a:t>(3x10m defeats in 1 day)</a:t>
            </a:r>
          </a:p>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 BL Intra-NAc </a:t>
            </a:r>
            <a:r>
              <a:rPr lang="en-US" sz="2000" b="1" dirty="0">
                <a:solidFill>
                  <a:srgbClr val="002060"/>
                </a:solidFill>
                <a:latin typeface="Arial" panose="020B0604020202020204" pitchFamily="34" charset="0"/>
                <a:cs typeface="Arial" panose="020B0604020202020204" pitchFamily="34" charset="0"/>
              </a:rPr>
              <a:t>infusion of recombinant </a:t>
            </a:r>
            <a:r>
              <a:rPr lang="en-US" sz="2000" b="1" dirty="0" smtClean="0">
                <a:solidFill>
                  <a:srgbClr val="002060"/>
                </a:solidFill>
                <a:latin typeface="Arial" panose="020B0604020202020204" pitchFamily="34" charset="0"/>
                <a:cs typeface="Arial" panose="020B0604020202020204" pitchFamily="34" charset="0"/>
              </a:rPr>
              <a:t>BDNF</a:t>
            </a:r>
            <a:endParaRPr lang="en-US" sz="2000" dirty="0" smtClean="0">
              <a:solidFill>
                <a:srgbClr val="002060"/>
              </a:solidFill>
              <a:latin typeface="Arial" panose="020B0604020202020204" pitchFamily="34" charset="0"/>
              <a:cs typeface="Arial" panose="020B0604020202020204" pitchFamily="34" charset="0"/>
            </a:endParaRPr>
          </a:p>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Social Interaction Test </a:t>
            </a:r>
          </a:p>
          <a:p>
            <a:pPr>
              <a:lnSpc>
                <a:spcPct val="120000"/>
              </a:lnSpc>
              <a:spcBef>
                <a:spcPts val="600"/>
              </a:spcBef>
            </a:pPr>
            <a:r>
              <a:rPr lang="en-US" sz="2200" b="1" dirty="0" smtClean="0">
                <a:solidFill>
                  <a:srgbClr val="7030A0"/>
                </a:solidFill>
                <a:latin typeface="Arial" panose="020B0604020202020204" pitchFamily="34" charset="0"/>
                <a:cs typeface="Arial" panose="020B0604020202020204" pitchFamily="34" charset="0"/>
              </a:rPr>
              <a:t>Increasing NAc BDNF promotes vulnerability </a:t>
            </a:r>
          </a:p>
          <a:p>
            <a:pPr marL="285750" indent="-285750">
              <a:lnSpc>
                <a:spcPct val="120000"/>
              </a:lnSpc>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 social interaction after submaximal defeat </a:t>
            </a:r>
          </a:p>
          <a:p>
            <a:pPr marL="285750" indent="-285750">
              <a:lnSpc>
                <a:spcPct val="12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BDNF</a:t>
            </a:r>
            <a:r>
              <a:rPr lang="en-US" dirty="0">
                <a:latin typeface="Arial" panose="020B0604020202020204" pitchFamily="34" charset="0"/>
                <a:cs typeface="Arial" panose="020B0604020202020204" pitchFamily="34" charset="0"/>
              </a:rPr>
              <a:t>: t</a:t>
            </a:r>
            <a:r>
              <a:rPr lang="en-US" baseline="-25000" dirty="0">
                <a:latin typeface="Arial" panose="020B0604020202020204" pitchFamily="34" charset="0"/>
                <a:cs typeface="Arial" panose="020B0604020202020204" pitchFamily="34" charset="0"/>
              </a:rPr>
              <a:t>20</a:t>
            </a:r>
            <a:r>
              <a:rPr lang="en-US" dirty="0">
                <a:latin typeface="Arial" panose="020B0604020202020204" pitchFamily="34" charset="0"/>
                <a:cs typeface="Arial" panose="020B0604020202020204" pitchFamily="34" charset="0"/>
              </a:rPr>
              <a:t> = 1.44, p &gt; </a:t>
            </a:r>
            <a:r>
              <a:rPr lang="en-US" dirty="0" smtClean="0">
                <a:latin typeface="Arial" panose="020B0604020202020204" pitchFamily="34" charset="0"/>
                <a:cs typeface="Arial" panose="020B0604020202020204" pitchFamily="34" charset="0"/>
              </a:rPr>
              <a:t>0.1</a:t>
            </a:r>
          </a:p>
          <a:p>
            <a:pPr marL="285750" indent="-285750">
              <a:lnSpc>
                <a:spcPct val="12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Vehicle: t</a:t>
            </a:r>
            <a:r>
              <a:rPr lang="en-US" baseline="-25000" dirty="0">
                <a:latin typeface="Arial" panose="020B0604020202020204" pitchFamily="34" charset="0"/>
                <a:cs typeface="Arial" panose="020B0604020202020204" pitchFamily="34" charset="0"/>
              </a:rPr>
              <a:t>20</a:t>
            </a:r>
            <a:r>
              <a:rPr lang="en-US" dirty="0">
                <a:latin typeface="Arial" panose="020B0604020202020204" pitchFamily="34" charset="0"/>
                <a:cs typeface="Arial" panose="020B0604020202020204" pitchFamily="34" charset="0"/>
              </a:rPr>
              <a:t> = 3.96, p &lt; 0.0001</a:t>
            </a:r>
          </a:p>
          <a:p>
            <a:pPr marL="285750" indent="-285750">
              <a:lnSpc>
                <a:spcPct val="12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Mean </a:t>
            </a:r>
            <a:r>
              <a:rPr lang="en-US" dirty="0">
                <a:latin typeface="Arial" panose="020B0604020202020204" pitchFamily="34" charset="0"/>
                <a:cs typeface="Arial" panose="020B0604020202020204" pitchFamily="34" charset="0"/>
              </a:rPr>
              <a:t>+ SE (n = 5–11), </a:t>
            </a:r>
            <a:r>
              <a:rPr lang="en-US" dirty="0" smtClean="0">
                <a:latin typeface="Arial" panose="020B0604020202020204" pitchFamily="34" charset="0"/>
                <a:cs typeface="Arial" panose="020B0604020202020204" pitchFamily="34" charset="0"/>
              </a:rPr>
              <a:t>***p </a:t>
            </a:r>
            <a:r>
              <a:rPr lang="en-US" dirty="0">
                <a:latin typeface="Arial" panose="020B0604020202020204" pitchFamily="34" charset="0"/>
                <a:cs typeface="Arial" panose="020B0604020202020204" pitchFamily="34" charset="0"/>
              </a:rPr>
              <a:t>&lt; </a:t>
            </a:r>
            <a:r>
              <a:rPr lang="en-US" dirty="0" smtClean="0">
                <a:latin typeface="Arial" panose="020B0604020202020204" pitchFamily="34" charset="0"/>
                <a:cs typeface="Arial" panose="020B0604020202020204" pitchFamily="34" charset="0"/>
              </a:rPr>
              <a:t>0.0001 </a:t>
            </a:r>
          </a:p>
        </p:txBody>
      </p:sp>
    </p:spTree>
    <p:extLst>
      <p:ext uri="{BB962C8B-B14F-4D97-AF65-F5344CB8AC3E}">
        <p14:creationId xmlns:p14="http://schemas.microsoft.com/office/powerpoint/2010/main" val="639025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err="1" smtClean="0">
                <a:solidFill>
                  <a:schemeClr val="accent5">
                    <a:lumMod val="50000"/>
                  </a:schemeClr>
                </a:solidFill>
                <a:latin typeface="Arial" panose="020B0604020202020204" pitchFamily="34" charset="0"/>
                <a:cs typeface="Arial" panose="020B0604020202020204" pitchFamily="34" charset="0"/>
              </a:rPr>
              <a:t>Exp</a:t>
            </a:r>
            <a:r>
              <a:rPr lang="en-US" sz="3300" dirty="0" smtClean="0">
                <a:solidFill>
                  <a:schemeClr val="accent5">
                    <a:lumMod val="50000"/>
                  </a:schemeClr>
                </a:solidFill>
                <a:latin typeface="Arial" panose="020B0604020202020204" pitchFamily="34" charset="0"/>
                <a:cs typeface="Arial" panose="020B0604020202020204" pitchFamily="34" charset="0"/>
              </a:rPr>
              <a:t> 2 (E): Does ↓ NAc BDNF Signaling Prevent Vulnerability?</a:t>
            </a:r>
          </a:p>
        </p:txBody>
      </p:sp>
      <p:pic>
        <p:nvPicPr>
          <p:cNvPr id="13" name="Picture 12"/>
          <p:cNvPicPr>
            <a:picLocks noChangeAspect="1"/>
          </p:cNvPicPr>
          <p:nvPr/>
        </p:nvPicPr>
        <p:blipFill rotWithShape="1">
          <a:blip r:embed="rId3"/>
          <a:srcRect l="-1380" t="66863" r="52425" b="-1273"/>
          <a:stretch/>
        </p:blipFill>
        <p:spPr>
          <a:xfrm>
            <a:off x="6944712" y="1402652"/>
            <a:ext cx="4590321" cy="4052697"/>
          </a:xfrm>
          <a:prstGeom prst="rect">
            <a:avLst/>
          </a:prstGeom>
        </p:spPr>
      </p:pic>
      <p:sp>
        <p:nvSpPr>
          <p:cNvPr id="7" name="TextBox 6"/>
          <p:cNvSpPr txBox="1"/>
          <p:nvPr/>
        </p:nvSpPr>
        <p:spPr>
          <a:xfrm>
            <a:off x="656966" y="1867267"/>
            <a:ext cx="6128083" cy="3914918"/>
          </a:xfrm>
          <a:prstGeom prst="rect">
            <a:avLst/>
          </a:prstGeom>
          <a:noFill/>
        </p:spPr>
        <p:txBody>
          <a:bodyPr wrap="square" rtlCol="0">
            <a:spAutoFit/>
          </a:bodyPr>
          <a:lstStyle/>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Submaximal defeat </a:t>
            </a:r>
            <a:r>
              <a:rPr lang="en-US" sz="2000" dirty="0" smtClean="0">
                <a:solidFill>
                  <a:srgbClr val="002060"/>
                </a:solidFill>
                <a:latin typeface="Arial" panose="020B0604020202020204" pitchFamily="34" charset="0"/>
                <a:cs typeface="Arial" panose="020B0604020202020204" pitchFamily="34" charset="0"/>
              </a:rPr>
              <a:t>(3x10m defeats in 1 day)</a:t>
            </a:r>
          </a:p>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Overexpression of dominant-negative ERK (HSV-</a:t>
            </a:r>
            <a:r>
              <a:rPr lang="en-US" sz="2000" b="1" dirty="0" err="1" smtClean="0">
                <a:solidFill>
                  <a:srgbClr val="002060"/>
                </a:solidFill>
                <a:latin typeface="Arial" panose="020B0604020202020204" pitchFamily="34" charset="0"/>
                <a:cs typeface="Arial" panose="020B0604020202020204" pitchFamily="34" charset="0"/>
              </a:rPr>
              <a:t>dnERK</a:t>
            </a:r>
            <a:r>
              <a:rPr lang="en-US" sz="2000" b="1" dirty="0" smtClean="0">
                <a:solidFill>
                  <a:srgbClr val="002060"/>
                </a:solidFill>
                <a:latin typeface="Arial" panose="020B0604020202020204" pitchFamily="34" charset="0"/>
                <a:cs typeface="Arial" panose="020B0604020202020204" pitchFamily="34" charset="0"/>
              </a:rPr>
              <a:t>) in NAc </a:t>
            </a:r>
            <a:r>
              <a:rPr lang="en-US" sz="2000" dirty="0" smtClean="0">
                <a:solidFill>
                  <a:srgbClr val="002060"/>
                </a:solidFill>
                <a:latin typeface="Arial" panose="020B0604020202020204" pitchFamily="34" charset="0"/>
                <a:cs typeface="Arial" panose="020B0604020202020204" pitchFamily="34" charset="0"/>
              </a:rPr>
              <a:t>(to block ERK)</a:t>
            </a:r>
          </a:p>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Social Interaction Test </a:t>
            </a:r>
          </a:p>
          <a:p>
            <a:pPr>
              <a:lnSpc>
                <a:spcPct val="120000"/>
              </a:lnSpc>
              <a:spcBef>
                <a:spcPts val="600"/>
              </a:spcBef>
            </a:pPr>
            <a:r>
              <a:rPr lang="en-US" sz="2200" b="1" dirty="0" smtClean="0">
                <a:solidFill>
                  <a:srgbClr val="7030A0"/>
                </a:solidFill>
                <a:latin typeface="Arial" panose="020B0604020202020204" pitchFamily="34" charset="0"/>
                <a:cs typeface="Arial" panose="020B0604020202020204" pitchFamily="34" charset="0"/>
              </a:rPr>
              <a:t>Blockade of ↑ NAc ERK promotes resilience </a:t>
            </a:r>
          </a:p>
          <a:p>
            <a:pPr marL="285750" indent="-285750">
              <a:lnSpc>
                <a:spcPct val="120000"/>
              </a:lnSpc>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(t</a:t>
            </a:r>
            <a:r>
              <a:rPr lang="en-US" sz="2000" baseline="-25000" dirty="0">
                <a:latin typeface="Arial" panose="020B0604020202020204" pitchFamily="34" charset="0"/>
                <a:cs typeface="Arial" panose="020B0604020202020204" pitchFamily="34" charset="0"/>
              </a:rPr>
              <a:t>8</a:t>
            </a:r>
            <a:r>
              <a:rPr lang="en-US" sz="2000" dirty="0">
                <a:latin typeface="Arial" panose="020B0604020202020204" pitchFamily="34" charset="0"/>
                <a:cs typeface="Arial" panose="020B0604020202020204" pitchFamily="34" charset="0"/>
              </a:rPr>
              <a:t> = 0.96, p &gt; </a:t>
            </a:r>
            <a:r>
              <a:rPr lang="en-US" sz="2000" dirty="0" smtClean="0">
                <a:latin typeface="Arial" panose="020B0604020202020204" pitchFamily="34" charset="0"/>
                <a:cs typeface="Arial" panose="020B0604020202020204" pitchFamily="34" charset="0"/>
              </a:rPr>
              <a:t>0.3)</a:t>
            </a:r>
          </a:p>
          <a:p>
            <a:pPr marL="285750" indent="-285750">
              <a:lnSpc>
                <a:spcPct val="120000"/>
              </a:lnSpc>
              <a:spcBef>
                <a:spcPts val="600"/>
              </a:spcBef>
              <a:buFont typeface="Arial" panose="020B0604020202020204" pitchFamily="34" charset="0"/>
              <a:buChar char="•"/>
            </a:pPr>
            <a:r>
              <a:rPr lang="en-US" sz="2000" dirty="0" smtClean="0">
                <a:latin typeface="Arial" panose="020B0604020202020204" pitchFamily="34" charset="0"/>
                <a:cs typeface="Arial" panose="020B0604020202020204" pitchFamily="34" charset="0"/>
              </a:rPr>
              <a:t>groups </a:t>
            </a:r>
            <a:r>
              <a:rPr lang="en-US" sz="2000" dirty="0">
                <a:latin typeface="Arial" panose="020B0604020202020204" pitchFamily="34" charset="0"/>
                <a:cs typeface="Arial" panose="020B0604020202020204" pitchFamily="34" charset="0"/>
              </a:rPr>
              <a:t>matched for day 11 interaction times (12.2 ± 4.6 and 16.9 ± 7.2 s</a:t>
            </a:r>
            <a:r>
              <a:rPr lang="en-US" sz="2000" dirty="0" smtClean="0">
                <a:latin typeface="Arial" panose="020B0604020202020204" pitchFamily="34" charset="0"/>
                <a:cs typeface="Arial" panose="020B0604020202020204" pitchFamily="34" charset="0"/>
              </a:rPr>
              <a:t>)</a:t>
            </a:r>
          </a:p>
          <a:p>
            <a:pPr marL="285750" indent="-285750">
              <a:lnSpc>
                <a:spcPct val="120000"/>
              </a:lnSpc>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Mean + SE (n = 5–11), </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p &lt; 0.01</a:t>
            </a:r>
            <a:endParaRPr lang="en-US" sz="20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3"/>
          <a:srcRect l="47391" t="66863" r="2906" b="-1273"/>
          <a:stretch/>
        </p:blipFill>
        <p:spPr>
          <a:xfrm>
            <a:off x="6864880" y="1402652"/>
            <a:ext cx="4749983" cy="4130501"/>
          </a:xfrm>
          <a:prstGeom prst="rect">
            <a:avLst/>
          </a:prstGeom>
        </p:spPr>
      </p:pic>
    </p:spTree>
    <p:extLst>
      <p:ext uri="{BB962C8B-B14F-4D97-AF65-F5344CB8AC3E}">
        <p14:creationId xmlns:p14="http://schemas.microsoft.com/office/powerpoint/2010/main" val="4005853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NAc BDNF Induction and ERK Signaling Mediates Vulnerability</a:t>
            </a:r>
          </a:p>
        </p:txBody>
      </p:sp>
      <p:sp>
        <p:nvSpPr>
          <p:cNvPr id="9" name="TextBox 8"/>
          <p:cNvSpPr txBox="1"/>
          <p:nvPr/>
        </p:nvSpPr>
        <p:spPr>
          <a:xfrm>
            <a:off x="230079" y="5640405"/>
            <a:ext cx="11731842" cy="760208"/>
          </a:xfrm>
          <a:prstGeom prst="rect">
            <a:avLst/>
          </a:prstGeom>
          <a:noFill/>
        </p:spPr>
        <p:txBody>
          <a:bodyPr wrap="square" rtlCol="0">
            <a:spAutoFit/>
          </a:bodyPr>
          <a:lstStyle/>
          <a:p>
            <a:pPr>
              <a:lnSpc>
                <a:spcPct val="120000"/>
              </a:lnSpc>
              <a:spcBef>
                <a:spcPts val="600"/>
              </a:spcBef>
            </a:pPr>
            <a:r>
              <a:rPr lang="en-US" sz="1600" dirty="0" smtClean="0">
                <a:latin typeface="Arial" panose="020B0604020202020204" pitchFamily="34" charset="0"/>
                <a:cs typeface="Arial" panose="020B0604020202020204" pitchFamily="34" charset="0"/>
              </a:rPr>
              <a:t>(D) NAc </a:t>
            </a:r>
            <a:r>
              <a:rPr lang="en-US" sz="1600" dirty="0">
                <a:latin typeface="Arial" panose="020B0604020202020204" pitchFamily="34" charset="0"/>
                <a:cs typeface="Arial" panose="020B0604020202020204" pitchFamily="34" charset="0"/>
              </a:rPr>
              <a:t>infusion of recombinant BDNF </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social interaction (</a:t>
            </a:r>
            <a:r>
              <a:rPr lang="en-US" sz="1600" dirty="0" smtClean="0">
                <a:latin typeface="Arial" panose="020B0604020202020204" pitchFamily="34" charset="0"/>
                <a:cs typeface="Arial" panose="020B0604020202020204" pitchFamily="34" charset="0"/>
              </a:rPr>
              <a:t>promote vulnerability</a:t>
            </a:r>
            <a:r>
              <a:rPr lang="en-US" sz="1600" dirty="0">
                <a:latin typeface="Arial" panose="020B0604020202020204" pitchFamily="34" charset="0"/>
                <a:cs typeface="Arial" panose="020B0604020202020204" pitchFamily="34" charset="0"/>
              </a:rPr>
              <a:t>) following </a:t>
            </a:r>
            <a:r>
              <a:rPr lang="en-US" sz="1600" dirty="0" smtClean="0">
                <a:latin typeface="Arial" panose="020B0604020202020204" pitchFamily="34" charset="0"/>
                <a:cs typeface="Arial" panose="020B0604020202020204" pitchFamily="34" charset="0"/>
              </a:rPr>
              <a:t>submaximal </a:t>
            </a:r>
            <a:r>
              <a:rPr lang="en-US" sz="1600" dirty="0">
                <a:latin typeface="Arial" panose="020B0604020202020204" pitchFamily="34" charset="0"/>
                <a:cs typeface="Arial" panose="020B0604020202020204" pitchFamily="34" charset="0"/>
              </a:rPr>
              <a:t>exposure to defeat </a:t>
            </a:r>
            <a:endParaRPr lang="en-US" sz="1600" dirty="0" smtClean="0">
              <a:latin typeface="Arial" panose="020B0604020202020204" pitchFamily="34" charset="0"/>
              <a:cs typeface="Arial" panose="020B0604020202020204" pitchFamily="34" charset="0"/>
            </a:endParaRPr>
          </a:p>
          <a:p>
            <a:pPr>
              <a:lnSpc>
                <a:spcPct val="120000"/>
              </a:lnSpc>
              <a:spcBef>
                <a:spcPts val="600"/>
              </a:spcBef>
            </a:pP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E) </a:t>
            </a:r>
            <a:r>
              <a:rPr lang="en-US" sz="1600" dirty="0" smtClean="0">
                <a:latin typeface="Arial" panose="020B0604020202020204" pitchFamily="34" charset="0"/>
                <a:cs typeface="Arial" panose="020B0604020202020204" pitchFamily="34" charset="0"/>
              </a:rPr>
              <a:t>Blockade of increased ERK by NAc-specific </a:t>
            </a:r>
            <a:r>
              <a:rPr lang="en-US" sz="1600" dirty="0">
                <a:latin typeface="Arial" panose="020B0604020202020204" pitchFamily="34" charset="0"/>
                <a:cs typeface="Arial" panose="020B0604020202020204" pitchFamily="34" charset="0"/>
              </a:rPr>
              <a:t>overexpression of </a:t>
            </a:r>
            <a:r>
              <a:rPr lang="en-US" sz="1600" dirty="0" smtClean="0">
                <a:latin typeface="Arial" panose="020B0604020202020204" pitchFamily="34" charset="0"/>
                <a:cs typeface="Arial" panose="020B0604020202020204" pitchFamily="34" charset="0"/>
              </a:rPr>
              <a:t>dominant negative ERK promotes Resilience</a:t>
            </a:r>
            <a:endParaRPr lang="en-US" sz="16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3"/>
          <a:srcRect l="-1380" t="66863" r="2906" b="-1273"/>
          <a:stretch/>
        </p:blipFill>
        <p:spPr>
          <a:xfrm>
            <a:off x="1416811" y="1456441"/>
            <a:ext cx="9358379" cy="4107465"/>
          </a:xfrm>
          <a:prstGeom prst="rect">
            <a:avLst/>
          </a:prstGeom>
        </p:spPr>
      </p:pic>
      <p:cxnSp>
        <p:nvCxnSpPr>
          <p:cNvPr id="3" name="Straight Connector 2"/>
          <p:cNvCxnSpPr/>
          <p:nvPr/>
        </p:nvCxnSpPr>
        <p:spPr>
          <a:xfrm flipV="1">
            <a:off x="8807115" y="5046427"/>
            <a:ext cx="866274" cy="407932"/>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941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err="1" smtClean="0">
                <a:solidFill>
                  <a:schemeClr val="accent5">
                    <a:lumMod val="50000"/>
                  </a:schemeClr>
                </a:solidFill>
                <a:latin typeface="Arial" panose="020B0604020202020204" pitchFamily="34" charset="0"/>
                <a:cs typeface="Arial" panose="020B0604020202020204" pitchFamily="34" charset="0"/>
              </a:rPr>
              <a:t>Exp</a:t>
            </a:r>
            <a:r>
              <a:rPr lang="en-US" sz="3300" dirty="0" smtClean="0">
                <a:solidFill>
                  <a:schemeClr val="accent5">
                    <a:lumMod val="50000"/>
                  </a:schemeClr>
                </a:solidFill>
                <a:latin typeface="Arial" panose="020B0604020202020204" pitchFamily="34" charset="0"/>
                <a:cs typeface="Arial" panose="020B0604020202020204" pitchFamily="34" charset="0"/>
              </a:rPr>
              <a:t> 3: Explore Mechanisms by which CSDS ↑ NAc BDNF</a:t>
            </a:r>
          </a:p>
        </p:txBody>
      </p:sp>
      <p:grpSp>
        <p:nvGrpSpPr>
          <p:cNvPr id="3" name="Group 2"/>
          <p:cNvGrpSpPr/>
          <p:nvPr/>
        </p:nvGrpSpPr>
        <p:grpSpPr>
          <a:xfrm>
            <a:off x="6986143" y="1312547"/>
            <a:ext cx="4311635" cy="4041943"/>
            <a:chOff x="1904681" y="1362297"/>
            <a:chExt cx="4311635" cy="4041943"/>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2827" r="12805" b="68604"/>
            <a:stretch/>
          </p:blipFill>
          <p:spPr>
            <a:xfrm>
              <a:off x="4279401" y="2944102"/>
              <a:ext cx="1936915" cy="2460138"/>
            </a:xfrm>
            <a:prstGeom prst="rect">
              <a:avLst/>
            </a:prstGeom>
          </p:spPr>
        </p:pic>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673" r="57893" b="68604"/>
            <a:stretch/>
          </p:blipFill>
          <p:spPr>
            <a:xfrm>
              <a:off x="1904681" y="1362297"/>
              <a:ext cx="2374719" cy="2769139"/>
            </a:xfrm>
            <a:prstGeom prst="rect">
              <a:avLst/>
            </a:prstGeom>
          </p:spPr>
        </p:pic>
      </p:grpSp>
      <p:sp>
        <p:nvSpPr>
          <p:cNvPr id="12" name="TextBox 11"/>
          <p:cNvSpPr txBox="1"/>
          <p:nvPr/>
        </p:nvSpPr>
        <p:spPr>
          <a:xfrm>
            <a:off x="698399" y="1458403"/>
            <a:ext cx="6287745" cy="4401205"/>
          </a:xfrm>
          <a:prstGeom prst="rect">
            <a:avLst/>
          </a:prstGeom>
          <a:noFill/>
        </p:spPr>
        <p:txBody>
          <a:bodyPr wrap="square" rtlCol="0">
            <a:spAutoFit/>
          </a:bodyPr>
          <a:lstStyle/>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CSDS Doesn’t Alter NAc BDNF mRNA </a:t>
            </a:r>
          </a:p>
          <a:p>
            <a:pPr marL="742950" lvl="1" indent="-285750">
              <a:lnSpc>
                <a:spcPct val="12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qPCR: No change in Control, </a:t>
            </a:r>
            <a:r>
              <a:rPr lang="en-US" sz="2000" dirty="0" err="1" smtClean="0">
                <a:solidFill>
                  <a:srgbClr val="002060"/>
                </a:solidFill>
                <a:latin typeface="Arial" panose="020B0604020202020204" pitchFamily="34" charset="0"/>
                <a:cs typeface="Arial" panose="020B0604020202020204" pitchFamily="34" charset="0"/>
              </a:rPr>
              <a:t>Vuln</a:t>
            </a:r>
            <a:r>
              <a:rPr lang="en-US" sz="2000" dirty="0" smtClean="0">
                <a:solidFill>
                  <a:srgbClr val="002060"/>
                </a:solidFill>
                <a:latin typeface="Arial" panose="020B0604020202020204" pitchFamily="34" charset="0"/>
                <a:cs typeface="Arial" panose="020B0604020202020204" pitchFamily="34" charset="0"/>
              </a:rPr>
              <a:t>, or Resilient</a:t>
            </a:r>
          </a:p>
          <a:p>
            <a:pPr marL="742950" lvl="1" indent="-285750">
              <a:lnSpc>
                <a:spcPct val="12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 BDNF in vulnerable mice (2A): not dependent on local transcriptional regulation</a:t>
            </a:r>
          </a:p>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 </a:t>
            </a:r>
            <a:r>
              <a:rPr lang="en-US" sz="2000" b="1" i="1" dirty="0" err="1" smtClean="0">
                <a:solidFill>
                  <a:srgbClr val="002060"/>
                </a:solidFill>
                <a:latin typeface="Arial" panose="020B0604020202020204" pitchFamily="34" charset="0"/>
                <a:cs typeface="Arial" panose="020B0604020202020204" pitchFamily="34" charset="0"/>
              </a:rPr>
              <a:t>bdnf</a:t>
            </a:r>
            <a:r>
              <a:rPr lang="en-US" sz="2000" b="1" dirty="0">
                <a:solidFill>
                  <a:srgbClr val="002060"/>
                </a:solidFill>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knockdown in VTA prevents vulnerability </a:t>
            </a:r>
          </a:p>
          <a:p>
            <a:pPr marL="742950" lvl="1" indent="-285750">
              <a:lnSpc>
                <a:spcPct val="12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a:t>
            </a:r>
            <a:r>
              <a:rPr lang="en-US" sz="2000" dirty="0" err="1" smtClean="0">
                <a:solidFill>
                  <a:srgbClr val="002060"/>
                </a:solidFill>
                <a:latin typeface="Arial" panose="020B0604020202020204" pitchFamily="34" charset="0"/>
                <a:cs typeface="Arial" panose="020B0604020202020204" pitchFamily="34" charset="0"/>
              </a:rPr>
              <a:t>Berton</a:t>
            </a:r>
            <a:r>
              <a:rPr lang="en-US" sz="2000" dirty="0" smtClean="0">
                <a:solidFill>
                  <a:srgbClr val="002060"/>
                </a:solidFill>
                <a:latin typeface="Arial" panose="020B0604020202020204" pitchFamily="34" charset="0"/>
                <a:cs typeface="Arial" panose="020B0604020202020204" pitchFamily="34" charset="0"/>
              </a:rPr>
              <a:t> et al., 2006)</a:t>
            </a:r>
          </a:p>
          <a:p>
            <a:pPr marL="285750" indent="-285750">
              <a:lnSpc>
                <a:spcPct val="12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Local NAc </a:t>
            </a:r>
            <a:r>
              <a:rPr lang="en-US" sz="2000" b="1" i="1" dirty="0" err="1" smtClean="0">
                <a:solidFill>
                  <a:srgbClr val="002060"/>
                </a:solidFill>
                <a:latin typeface="Arial" panose="020B0604020202020204" pitchFamily="34" charset="0"/>
                <a:cs typeface="Arial" panose="020B0604020202020204" pitchFamily="34" charset="0"/>
              </a:rPr>
              <a:t>bdnf</a:t>
            </a:r>
            <a:r>
              <a:rPr lang="en-US" sz="2000" b="1" i="1" dirty="0" smtClean="0">
                <a:solidFill>
                  <a:srgbClr val="002060"/>
                </a:solidFill>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knockdown:</a:t>
            </a:r>
          </a:p>
          <a:p>
            <a:pPr marL="742950" lvl="1" indent="-285750">
              <a:lnSpc>
                <a:spcPct val="120000"/>
              </a:lnSpc>
              <a:spcBef>
                <a:spcPts val="600"/>
              </a:spcBef>
              <a:buFont typeface="Arial" panose="020B0604020202020204" pitchFamily="34" charset="0"/>
              <a:buChar char="•"/>
            </a:pPr>
            <a:r>
              <a:rPr lang="en-US" sz="2000" dirty="0" err="1" smtClean="0">
                <a:solidFill>
                  <a:srgbClr val="002060"/>
                </a:solidFill>
                <a:latin typeface="Arial" panose="020B0604020202020204" pitchFamily="34" charset="0"/>
                <a:cs typeface="Arial" panose="020B0604020202020204" pitchFamily="34" charset="0"/>
              </a:rPr>
              <a:t>Floxed</a:t>
            </a:r>
            <a:r>
              <a:rPr lang="en-US" sz="2000" dirty="0" smtClean="0">
                <a:solidFill>
                  <a:srgbClr val="002060"/>
                </a:solidFill>
                <a:latin typeface="Arial" panose="020B0604020202020204" pitchFamily="34" charset="0"/>
                <a:cs typeface="Arial" panose="020B0604020202020204" pitchFamily="34" charset="0"/>
              </a:rPr>
              <a:t> BDNF Mice</a:t>
            </a:r>
          </a:p>
          <a:p>
            <a:pPr marL="742950" lvl="1" indent="-285750">
              <a:lnSpc>
                <a:spcPct val="12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AAV-</a:t>
            </a:r>
            <a:r>
              <a:rPr lang="en-US" sz="2000" dirty="0" err="1" smtClean="0">
                <a:solidFill>
                  <a:srgbClr val="002060"/>
                </a:solidFill>
                <a:latin typeface="Arial" panose="020B0604020202020204" pitchFamily="34" charset="0"/>
                <a:cs typeface="Arial" panose="020B0604020202020204" pitchFamily="34" charset="0"/>
              </a:rPr>
              <a:t>CreGFP</a:t>
            </a:r>
            <a:r>
              <a:rPr lang="en-US" sz="2000" dirty="0" smtClean="0">
                <a:solidFill>
                  <a:srgbClr val="002060"/>
                </a:solidFill>
                <a:latin typeface="Arial" panose="020B0604020202020204" pitchFamily="34" charset="0"/>
                <a:cs typeface="Arial" panose="020B0604020202020204" pitchFamily="34" charset="0"/>
              </a:rPr>
              <a:t> (or AAV-GFP) infusion</a:t>
            </a:r>
          </a:p>
          <a:p>
            <a:pPr marL="742950" lvl="1" indent="-285750">
              <a:lnSpc>
                <a:spcPct val="12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NAc (or VTA)</a:t>
            </a:r>
          </a:p>
        </p:txBody>
      </p:sp>
      <p:sp>
        <p:nvSpPr>
          <p:cNvPr id="2" name="Rectangle 1"/>
          <p:cNvSpPr/>
          <p:nvPr/>
        </p:nvSpPr>
        <p:spPr>
          <a:xfrm>
            <a:off x="512175" y="5992515"/>
            <a:ext cx="11167650" cy="646331"/>
          </a:xfrm>
          <a:prstGeom prst="rect">
            <a:avLst/>
          </a:prstGeom>
        </p:spPr>
        <p:txBody>
          <a:bodyPr wrap="square">
            <a:spAutoFit/>
          </a:bodyPr>
          <a:lstStyle/>
          <a:p>
            <a:r>
              <a:rPr lang="en-US" b="1" dirty="0">
                <a:solidFill>
                  <a:srgbClr val="7030A0"/>
                </a:solidFill>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Schematic coronal sections (</a:t>
            </a:r>
            <a:r>
              <a:rPr lang="en-US" dirty="0" err="1">
                <a:latin typeface="Arial" panose="020B0604020202020204" pitchFamily="34" charset="0"/>
                <a:cs typeface="Arial" panose="020B0604020202020204" pitchFamily="34" charset="0"/>
                <a:hlinkClick r:id="rId5"/>
              </a:rPr>
              <a:t>Paxinos</a:t>
            </a:r>
            <a:r>
              <a:rPr lang="en-US" dirty="0">
                <a:latin typeface="Arial" panose="020B0604020202020204" pitchFamily="34" charset="0"/>
                <a:cs typeface="Arial" panose="020B0604020202020204" pitchFamily="34" charset="0"/>
                <a:hlinkClick r:id="rId5"/>
              </a:rPr>
              <a:t> and Franklin, 2001</a:t>
            </a:r>
            <a:r>
              <a:rPr lang="en-US" dirty="0">
                <a:latin typeface="Arial" panose="020B0604020202020204" pitchFamily="34" charset="0"/>
                <a:cs typeface="Arial" panose="020B0604020202020204" pitchFamily="34" charset="0"/>
              </a:rPr>
              <a:t>) from NAc (left) and VTA (right), with insets showing representative high-power micrographs of viral GFP expression (n=7-12).</a:t>
            </a:r>
            <a:endParaRPr lang="en-US" dirty="0"/>
          </a:p>
        </p:txBody>
      </p:sp>
    </p:spTree>
    <p:extLst>
      <p:ext uri="{BB962C8B-B14F-4D97-AF65-F5344CB8AC3E}">
        <p14:creationId xmlns:p14="http://schemas.microsoft.com/office/powerpoint/2010/main" val="4036103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28869" y="6441093"/>
            <a:ext cx="5772734" cy="307777"/>
          </a:xfrm>
          <a:prstGeom prst="rect">
            <a:avLst/>
          </a:prstGeom>
          <a:noFill/>
        </p:spPr>
        <p:txBody>
          <a:bodyPr wrap="none" rtlCol="0">
            <a:spAutoFit/>
          </a:bodyPr>
          <a:lstStyle/>
          <a:p>
            <a:r>
              <a:rPr lang="en-US" sz="1400" b="1" u="sng" dirty="0" smtClean="0">
                <a:latin typeface="Arial" panose="020B0604020202020204" pitchFamily="34" charset="0"/>
                <a:cs typeface="Arial" panose="020B0604020202020204" pitchFamily="34" charset="0"/>
              </a:rPr>
              <a:t>Right: </a:t>
            </a:r>
            <a:r>
              <a:rPr lang="en-US" sz="1400" dirty="0" err="1" smtClean="0">
                <a:latin typeface="Arial" panose="020B0604020202020204" pitchFamily="34" charset="0"/>
                <a:cs typeface="Arial" panose="020B0604020202020204" pitchFamily="34" charset="0"/>
              </a:rPr>
              <a:t>Berton</a:t>
            </a:r>
            <a:r>
              <a:rPr lang="en-US" sz="1400" dirty="0" smtClean="0">
                <a:latin typeface="Arial" panose="020B0604020202020204" pitchFamily="34" charset="0"/>
                <a:cs typeface="Arial" panose="020B0604020202020204" pitchFamily="34" charset="0"/>
              </a:rPr>
              <a:t> et al. (2006). </a:t>
            </a:r>
            <a:r>
              <a:rPr lang="en-US" sz="1400" i="1" dirty="0" smtClean="0">
                <a:latin typeface="Arial" panose="020B0604020202020204" pitchFamily="34" charset="0"/>
                <a:cs typeface="Arial" panose="020B0604020202020204" pitchFamily="34" charset="0"/>
              </a:rPr>
              <a:t>Science. </a:t>
            </a:r>
            <a:r>
              <a:rPr lang="en-US" sz="1400" b="1" u="sng" dirty="0">
                <a:latin typeface="Arial" panose="020B0604020202020204" pitchFamily="34" charset="0"/>
                <a:cs typeface="Arial" panose="020B0604020202020204" pitchFamily="34" charset="0"/>
              </a:rPr>
              <a:t>Left: </a:t>
            </a:r>
            <a:r>
              <a:rPr lang="en-US" sz="1400" dirty="0">
                <a:latin typeface="Arial" panose="020B0604020202020204" pitchFamily="34" charset="0"/>
                <a:cs typeface="Arial" panose="020B0604020202020204" pitchFamily="34" charset="0"/>
              </a:rPr>
              <a:t>Krishnan et al. (2007</a:t>
            </a:r>
            <a:r>
              <a:rPr lang="en-US" sz="1400" dirty="0" smtClean="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08238"/>
            <a:ext cx="12192000" cy="600164"/>
          </a:xfrm>
          <a:prstGeom prst="rect">
            <a:avLst/>
          </a:prstGeom>
        </p:spPr>
        <p:txBody>
          <a:bodyPr wrap="square">
            <a:spAutoFit/>
          </a:bodyPr>
          <a:lstStyle/>
          <a:p>
            <a:pPr algn="ctr"/>
            <a:r>
              <a:rPr lang="en-US" sz="3300" dirty="0" err="1" smtClean="0">
                <a:solidFill>
                  <a:schemeClr val="accent5">
                    <a:lumMod val="50000"/>
                  </a:schemeClr>
                </a:solidFill>
                <a:latin typeface="Arial" panose="020B0604020202020204" pitchFamily="34" charset="0"/>
                <a:cs typeface="Arial" panose="020B0604020202020204" pitchFamily="34" charset="0"/>
              </a:rPr>
              <a:t>Exp</a:t>
            </a:r>
            <a:r>
              <a:rPr lang="en-US" sz="3300" dirty="0" smtClean="0">
                <a:solidFill>
                  <a:schemeClr val="accent5">
                    <a:lumMod val="50000"/>
                  </a:schemeClr>
                </a:solidFill>
                <a:latin typeface="Arial" panose="020B0604020202020204" pitchFamily="34" charset="0"/>
                <a:cs typeface="Arial" panose="020B0604020202020204" pitchFamily="34" charset="0"/>
              </a:rPr>
              <a:t> 3: Effects of Region Specific BDNF Knockdowns</a:t>
            </a:r>
          </a:p>
        </p:txBody>
      </p:sp>
      <p:sp>
        <p:nvSpPr>
          <p:cNvPr id="9" name="TextBox 8"/>
          <p:cNvSpPr txBox="1"/>
          <p:nvPr/>
        </p:nvSpPr>
        <p:spPr>
          <a:xfrm>
            <a:off x="230079" y="5525253"/>
            <a:ext cx="11731842" cy="846386"/>
          </a:xfrm>
          <a:prstGeom prst="rect">
            <a:avLst/>
          </a:prstGeom>
          <a:noFill/>
        </p:spPr>
        <p:txBody>
          <a:bodyPr wrap="square" rtlCol="0">
            <a:spAutoFit/>
          </a:bodyPr>
          <a:lstStyle/>
          <a:p>
            <a:pPr>
              <a:lnSpc>
                <a:spcPct val="110000"/>
              </a:lnSpc>
              <a:spcBef>
                <a:spcPts val="600"/>
              </a:spcBef>
            </a:pPr>
            <a:r>
              <a:rPr lang="en-US" sz="2000" b="1" dirty="0" smtClean="0">
                <a:solidFill>
                  <a:srgbClr val="7030A0"/>
                </a:solidFill>
                <a:latin typeface="Arial" panose="020B0604020202020204" pitchFamily="34" charset="0"/>
                <a:cs typeface="Arial" panose="020B0604020202020204" pitchFamily="34" charset="0"/>
              </a:rPr>
              <a:t>(</a:t>
            </a:r>
            <a:r>
              <a:rPr lang="en-US" sz="2000" b="1" dirty="0">
                <a:solidFill>
                  <a:srgbClr val="7030A0"/>
                </a:solidFill>
                <a:latin typeface="Arial" panose="020B0604020202020204" pitchFamily="34" charset="0"/>
                <a:cs typeface="Arial" panose="020B0604020202020204" pitchFamily="34" charset="0"/>
              </a:rPr>
              <a:t>B, </a:t>
            </a:r>
            <a:r>
              <a:rPr lang="en-US" sz="2000" b="1" dirty="0" smtClean="0">
                <a:solidFill>
                  <a:srgbClr val="7030A0"/>
                </a:solidFill>
                <a:latin typeface="Arial" panose="020B0604020202020204" pitchFamily="34" charset="0"/>
                <a:cs typeface="Arial" panose="020B0604020202020204" pitchFamily="34" charset="0"/>
              </a:rPr>
              <a:t>left) </a:t>
            </a:r>
            <a:r>
              <a:rPr lang="en-US" sz="2000" dirty="0" smtClean="0">
                <a:solidFill>
                  <a:srgbClr val="002060"/>
                </a:solidFill>
                <a:latin typeface="Arial" panose="020B0604020202020204" pitchFamily="34" charset="0"/>
                <a:cs typeface="Arial" panose="020B0604020202020204" pitchFamily="34" charset="0"/>
              </a:rPr>
              <a:t>Local KD of BDNF in VTA recovered social behavior in defeated mice (</a:t>
            </a:r>
            <a:r>
              <a:rPr lang="en-US" sz="2000" dirty="0" err="1" smtClean="0">
                <a:solidFill>
                  <a:srgbClr val="002060"/>
                </a:solidFill>
                <a:latin typeface="Arial" panose="020B0604020202020204" pitchFamily="34" charset="0"/>
                <a:cs typeface="Arial" panose="020B0604020202020204" pitchFamily="34" charset="0"/>
              </a:rPr>
              <a:t>Berton</a:t>
            </a:r>
            <a:r>
              <a:rPr lang="en-US" sz="2000" dirty="0" smtClean="0">
                <a:solidFill>
                  <a:srgbClr val="002060"/>
                </a:solidFill>
                <a:latin typeface="Arial" panose="020B0604020202020204" pitchFamily="34" charset="0"/>
                <a:cs typeface="Arial" panose="020B0604020202020204" pitchFamily="34" charset="0"/>
              </a:rPr>
              <a:t> et al., 2006)</a:t>
            </a:r>
          </a:p>
          <a:p>
            <a:pPr>
              <a:lnSpc>
                <a:spcPct val="110000"/>
              </a:lnSpc>
              <a:spcBef>
                <a:spcPts val="600"/>
              </a:spcBef>
            </a:pPr>
            <a:r>
              <a:rPr lang="en-US" sz="2000" b="1" dirty="0">
                <a:solidFill>
                  <a:srgbClr val="7030A0"/>
                </a:solidFill>
                <a:latin typeface="Arial" panose="020B0604020202020204" pitchFamily="34" charset="0"/>
                <a:cs typeface="Arial" panose="020B0604020202020204" pitchFamily="34" charset="0"/>
              </a:rPr>
              <a:t>(B, right) </a:t>
            </a:r>
            <a:r>
              <a:rPr lang="en-US" sz="2000" dirty="0">
                <a:latin typeface="Arial" panose="020B0604020202020204" pitchFamily="34" charset="0"/>
                <a:cs typeface="Arial" panose="020B0604020202020204" pitchFamily="34" charset="0"/>
              </a:rPr>
              <a:t>Local knockdown of BDNF in NAc did not </a:t>
            </a:r>
            <a:r>
              <a:rPr lang="en-US" sz="2000" dirty="0" smtClean="0">
                <a:latin typeface="Arial" panose="020B0604020202020204" pitchFamily="34" charset="0"/>
                <a:cs typeface="Arial" panose="020B0604020202020204" pitchFamily="34" charset="0"/>
              </a:rPr>
              <a:t>alter social interaction </a:t>
            </a:r>
            <a:r>
              <a:rPr lang="en-US" sz="2000" dirty="0">
                <a:latin typeface="Arial" panose="020B0604020202020204" pitchFamily="34" charset="0"/>
                <a:cs typeface="Arial" panose="020B0604020202020204" pitchFamily="34" charset="0"/>
              </a:rPr>
              <a:t>(F</a:t>
            </a:r>
            <a:r>
              <a:rPr lang="en-US" sz="2000" baseline="-25000" dirty="0">
                <a:latin typeface="Arial" panose="020B0604020202020204" pitchFamily="34" charset="0"/>
                <a:cs typeface="Arial" panose="020B0604020202020204" pitchFamily="34" charset="0"/>
              </a:rPr>
              <a:t>1,33</a:t>
            </a:r>
            <a:r>
              <a:rPr lang="en-US" sz="2000" dirty="0">
                <a:latin typeface="Arial" panose="020B0604020202020204" pitchFamily="34" charset="0"/>
                <a:cs typeface="Arial" panose="020B0604020202020204" pitchFamily="34" charset="0"/>
              </a:rPr>
              <a:t> = 0.01, p &gt; 0.5</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t="32311" r="46268" b="33423"/>
          <a:stretch/>
        </p:blipFill>
        <p:spPr>
          <a:xfrm>
            <a:off x="6548846" y="2117558"/>
            <a:ext cx="3871238" cy="3432504"/>
          </a:xfrm>
          <a:prstGeom prst="rect">
            <a:avLst/>
          </a:prstGeom>
        </p:spPr>
      </p:pic>
      <p:grpSp>
        <p:nvGrpSpPr>
          <p:cNvPr id="13" name="Group 12"/>
          <p:cNvGrpSpPr/>
          <p:nvPr/>
        </p:nvGrpSpPr>
        <p:grpSpPr>
          <a:xfrm>
            <a:off x="974003" y="2117558"/>
            <a:ext cx="4509732" cy="3038690"/>
            <a:chOff x="6130040" y="1574917"/>
            <a:chExt cx="5052507" cy="3404416"/>
          </a:xfrm>
        </p:grpSpPr>
        <p:pic>
          <p:nvPicPr>
            <p:cNvPr id="2" name="Picture 1"/>
            <p:cNvPicPr>
              <a:picLocks noChangeAspect="1"/>
            </p:cNvPicPr>
            <p:nvPr/>
          </p:nvPicPr>
          <p:blipFill>
            <a:blip r:embed="rId4"/>
            <a:stretch>
              <a:fillRect/>
            </a:stretch>
          </p:blipFill>
          <p:spPr>
            <a:xfrm>
              <a:off x="6544678" y="1574917"/>
              <a:ext cx="4492289" cy="3404416"/>
            </a:xfrm>
            <a:prstGeom prst="rect">
              <a:avLst/>
            </a:prstGeom>
          </p:spPr>
        </p:pic>
        <p:sp>
          <p:nvSpPr>
            <p:cNvPr id="4" name="Oval 3"/>
            <p:cNvSpPr/>
            <p:nvPr/>
          </p:nvSpPr>
          <p:spPr>
            <a:xfrm rot="3112022">
              <a:off x="9537091" y="2611720"/>
              <a:ext cx="1126253" cy="21646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6130040" y="2403308"/>
              <a:ext cx="304650" cy="2019300"/>
            </a:xfrm>
            <a:prstGeom prst="rect">
              <a:avLst/>
            </a:prstGeom>
          </p:spPr>
        </p:pic>
      </p:grpSp>
      <p:sp>
        <p:nvSpPr>
          <p:cNvPr id="3" name="TextBox 2"/>
          <p:cNvSpPr txBox="1"/>
          <p:nvPr/>
        </p:nvSpPr>
        <p:spPr>
          <a:xfrm>
            <a:off x="1402071" y="1254352"/>
            <a:ext cx="3951723" cy="769441"/>
          </a:xfrm>
          <a:prstGeom prst="rect">
            <a:avLst/>
          </a:prstGeom>
          <a:noFill/>
        </p:spPr>
        <p:txBody>
          <a:bodyPr wrap="none" rtlCol="0">
            <a:spAutoFit/>
          </a:bodyPr>
          <a:lstStyle/>
          <a:p>
            <a:pPr algn="ctr">
              <a:lnSpc>
                <a:spcPct val="110000"/>
              </a:lnSpc>
            </a:pPr>
            <a:r>
              <a:rPr lang="en-US" sz="2000" b="1" i="1" dirty="0" err="1" smtClean="0">
                <a:solidFill>
                  <a:srgbClr val="002060"/>
                </a:solidFill>
                <a:latin typeface="Arial" panose="020B0604020202020204" pitchFamily="34" charset="0"/>
                <a:cs typeface="Arial" panose="020B0604020202020204" pitchFamily="34" charset="0"/>
              </a:rPr>
              <a:t>Bdnf</a:t>
            </a:r>
            <a:r>
              <a:rPr lang="en-US" sz="2000" b="1" dirty="0" smtClean="0">
                <a:solidFill>
                  <a:srgbClr val="002060"/>
                </a:solidFill>
                <a:latin typeface="Arial" panose="020B0604020202020204" pitchFamily="34" charset="0"/>
                <a:cs typeface="Arial" panose="020B0604020202020204" pitchFamily="34" charset="0"/>
              </a:rPr>
              <a:t> KD in VTA: </a:t>
            </a:r>
          </a:p>
          <a:p>
            <a:pPr algn="ctr">
              <a:lnSpc>
                <a:spcPct val="110000"/>
              </a:lnSpc>
            </a:pPr>
            <a:r>
              <a:rPr lang="en-US" sz="2000" dirty="0" smtClean="0">
                <a:solidFill>
                  <a:srgbClr val="002060"/>
                </a:solidFill>
                <a:latin typeface="Arial" panose="020B0604020202020204" pitchFamily="34" charset="0"/>
                <a:cs typeface="Arial" panose="020B0604020202020204" pitchFamily="34" charset="0"/>
              </a:rPr>
              <a:t>Blocks CSDS-induced avoidance</a:t>
            </a:r>
            <a:endParaRPr lang="en-US" sz="2000"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6774343" y="1283835"/>
            <a:ext cx="3664785" cy="769441"/>
          </a:xfrm>
          <a:prstGeom prst="rect">
            <a:avLst/>
          </a:prstGeom>
          <a:noFill/>
        </p:spPr>
        <p:txBody>
          <a:bodyPr wrap="none" rtlCol="0">
            <a:spAutoFit/>
          </a:bodyPr>
          <a:lstStyle/>
          <a:p>
            <a:pPr algn="ctr">
              <a:lnSpc>
                <a:spcPct val="110000"/>
              </a:lnSpc>
            </a:pPr>
            <a:r>
              <a:rPr lang="en-US" sz="2000" b="1" i="1" dirty="0" err="1" smtClean="0">
                <a:solidFill>
                  <a:srgbClr val="002060"/>
                </a:solidFill>
                <a:latin typeface="Arial" panose="020B0604020202020204" pitchFamily="34" charset="0"/>
                <a:cs typeface="Arial" panose="020B0604020202020204" pitchFamily="34" charset="0"/>
              </a:rPr>
              <a:t>Bdnf</a:t>
            </a:r>
            <a:r>
              <a:rPr lang="en-US" sz="2000" b="1" dirty="0" smtClean="0">
                <a:solidFill>
                  <a:srgbClr val="002060"/>
                </a:solidFill>
                <a:latin typeface="Arial" panose="020B0604020202020204" pitchFamily="34" charset="0"/>
                <a:cs typeface="Arial" panose="020B0604020202020204" pitchFamily="34" charset="0"/>
              </a:rPr>
              <a:t> KD in NAc: </a:t>
            </a:r>
          </a:p>
          <a:p>
            <a:pPr algn="ctr">
              <a:lnSpc>
                <a:spcPct val="110000"/>
              </a:lnSpc>
            </a:pPr>
            <a:r>
              <a:rPr lang="en-US" sz="2000" dirty="0" smtClean="0">
                <a:solidFill>
                  <a:srgbClr val="002060"/>
                </a:solidFill>
                <a:latin typeface="Arial" panose="020B0604020202020204" pitchFamily="34" charset="0"/>
                <a:cs typeface="Arial" panose="020B0604020202020204" pitchFamily="34" charset="0"/>
              </a:rPr>
              <a:t>No change in social avoidance</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994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contrast="40000"/>
          </a:blip>
          <a:stretch>
            <a:fillRect/>
          </a:stretch>
        </p:blipFill>
        <p:spPr>
          <a:xfrm>
            <a:off x="916949" y="1339850"/>
            <a:ext cx="10358102" cy="4178300"/>
          </a:xfrm>
          <a:prstGeom prst="rect">
            <a:avLst/>
          </a:prstGeom>
        </p:spPr>
      </p:pic>
    </p:spTree>
    <p:extLst>
      <p:ext uri="{BB962C8B-B14F-4D97-AF65-F5344CB8AC3E}">
        <p14:creationId xmlns:p14="http://schemas.microsoft.com/office/powerpoint/2010/main" val="4166855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3: Effects of VTA &amp; NAc</a:t>
            </a:r>
            <a:r>
              <a:rPr lang="en-US" sz="3300" i="1" dirty="0" smtClean="0">
                <a:solidFill>
                  <a:schemeClr val="accent5">
                    <a:lumMod val="50000"/>
                  </a:schemeClr>
                </a:solidFill>
                <a:latin typeface="Arial" panose="020B0604020202020204" pitchFamily="34" charset="0"/>
                <a:cs typeface="Arial" panose="020B0604020202020204" pitchFamily="34" charset="0"/>
              </a:rPr>
              <a:t> </a:t>
            </a:r>
            <a:r>
              <a:rPr lang="en-US" sz="3300" i="1" dirty="0" err="1" smtClean="0">
                <a:solidFill>
                  <a:schemeClr val="accent5">
                    <a:lumMod val="50000"/>
                  </a:schemeClr>
                </a:solidFill>
                <a:latin typeface="Arial" panose="020B0604020202020204" pitchFamily="34" charset="0"/>
                <a:cs typeface="Arial" panose="020B0604020202020204" pitchFamily="34" charset="0"/>
              </a:rPr>
              <a:t>Bdnf</a:t>
            </a:r>
            <a:r>
              <a:rPr lang="en-US" sz="3300" i="1" dirty="0" smtClean="0">
                <a:solidFill>
                  <a:schemeClr val="accent5">
                    <a:lumMod val="50000"/>
                  </a:schemeClr>
                </a:solidFill>
                <a:latin typeface="Arial" panose="020B0604020202020204" pitchFamily="34" charset="0"/>
                <a:cs typeface="Arial" panose="020B0604020202020204" pitchFamily="34" charset="0"/>
              </a:rPr>
              <a:t> </a:t>
            </a:r>
            <a:r>
              <a:rPr lang="en-US" sz="3300" dirty="0" smtClean="0">
                <a:solidFill>
                  <a:schemeClr val="accent5">
                    <a:lumMod val="50000"/>
                  </a:schemeClr>
                </a:solidFill>
                <a:latin typeface="Arial" panose="020B0604020202020204" pitchFamily="34" charset="0"/>
                <a:cs typeface="Arial" panose="020B0604020202020204" pitchFamily="34" charset="0"/>
              </a:rPr>
              <a:t>Knockdowns on NAc BDNF</a:t>
            </a:r>
          </a:p>
        </p:txBody>
      </p:sp>
      <p:sp>
        <p:nvSpPr>
          <p:cNvPr id="9" name="TextBox 8"/>
          <p:cNvSpPr txBox="1"/>
          <p:nvPr/>
        </p:nvSpPr>
        <p:spPr>
          <a:xfrm>
            <a:off x="230079" y="5808148"/>
            <a:ext cx="11731842" cy="646331"/>
          </a:xfrm>
          <a:prstGeom prst="rect">
            <a:avLst/>
          </a:prstGeom>
          <a:noFill/>
        </p:spPr>
        <p:txBody>
          <a:bodyPr wrap="square" rtlCol="0">
            <a:spAutoFit/>
          </a:bodyPr>
          <a:lstStyle/>
          <a:p>
            <a:pPr algn="ctr"/>
            <a:r>
              <a:rPr lang="en-US" b="1" dirty="0" smtClean="0">
                <a:solidFill>
                  <a:srgbClr val="7030A0"/>
                </a:solidFill>
                <a:latin typeface="Arial" panose="020B0604020202020204" pitchFamily="34" charset="0"/>
                <a:cs typeface="Arial" panose="020B0604020202020204" pitchFamily="34" charset="0"/>
              </a:rPr>
              <a:t>(E)</a:t>
            </a:r>
            <a:r>
              <a:rPr lang="en-US" dirty="0">
                <a:latin typeface="Arial" panose="020B0604020202020204" pitchFamily="34" charset="0"/>
                <a:cs typeface="Arial" panose="020B0604020202020204" pitchFamily="34" charset="0"/>
              </a:rPr>
              <a:t> </a:t>
            </a:r>
            <a:r>
              <a:rPr lang="en-US" b="1" dirty="0" smtClean="0">
                <a:solidFill>
                  <a:srgbClr val="7030A0"/>
                </a:solidFill>
                <a:latin typeface="Arial" panose="020B0604020202020204" pitchFamily="34" charset="0"/>
                <a:cs typeface="Arial" panose="020B0604020202020204" pitchFamily="34" charset="0"/>
              </a:rPr>
              <a:t>BDNF knockdown in the VTA resulted in </a:t>
            </a:r>
            <a:r>
              <a:rPr lang="en-US" b="1" dirty="0">
                <a:solidFill>
                  <a:srgbClr val="7030A0"/>
                </a:solidFill>
                <a:latin typeface="Arial" panose="020B0604020202020204" pitchFamily="34" charset="0"/>
                <a:cs typeface="Arial" panose="020B0604020202020204" pitchFamily="34" charset="0"/>
              </a:rPr>
              <a:t>80% reduction </a:t>
            </a:r>
            <a:r>
              <a:rPr lang="en-US" b="1" dirty="0" smtClean="0">
                <a:solidFill>
                  <a:srgbClr val="7030A0"/>
                </a:solidFill>
                <a:latin typeface="Arial" panose="020B0604020202020204" pitchFamily="34" charset="0"/>
                <a:cs typeface="Arial" panose="020B0604020202020204" pitchFamily="34" charset="0"/>
              </a:rPr>
              <a:t>of NAc BDNF protein</a:t>
            </a:r>
            <a:r>
              <a:rPr lang="en-US" dirty="0" smtClean="0">
                <a:latin typeface="Arial" panose="020B0604020202020204" pitchFamily="34" charset="0"/>
                <a:cs typeface="Arial" panose="020B0604020202020204" pitchFamily="34" charset="0"/>
              </a:rPr>
              <a:t>. </a:t>
            </a:r>
          </a:p>
          <a:p>
            <a:pPr algn="ctr"/>
            <a:r>
              <a:rPr lang="en-US" dirty="0" smtClean="0">
                <a:latin typeface="Arial" panose="020B0604020202020204" pitchFamily="34" charset="0"/>
                <a:cs typeface="Arial" panose="020B0604020202020204" pitchFamily="34" charset="0"/>
              </a:rPr>
              <a:t>Mean </a:t>
            </a:r>
            <a:r>
              <a:rPr lang="en-US" dirty="0">
                <a:latin typeface="Arial" panose="020B0604020202020204" pitchFamily="34" charset="0"/>
                <a:cs typeface="Arial" panose="020B0604020202020204" pitchFamily="34" charset="0"/>
              </a:rPr>
              <a:t>+ SE (n = 7–12), </a:t>
            </a:r>
            <a:r>
              <a:rPr lang="en-US" dirty="0" smtClean="0">
                <a:latin typeface="Arial" panose="020B0604020202020204" pitchFamily="34" charset="0"/>
                <a:cs typeface="Arial" panose="020B0604020202020204" pitchFamily="34" charset="0"/>
              </a:rPr>
              <a:t>*p </a:t>
            </a:r>
            <a:r>
              <a:rPr lang="en-US" dirty="0">
                <a:latin typeface="Arial" panose="020B0604020202020204" pitchFamily="34" charset="0"/>
                <a:cs typeface="Arial" panose="020B0604020202020204" pitchFamily="34" charset="0"/>
              </a:rPr>
              <a:t>&lt; 0.05, </a:t>
            </a:r>
            <a:r>
              <a:rPr lang="en-US" dirty="0" smtClean="0">
                <a:latin typeface="Arial" panose="020B0604020202020204" pitchFamily="34" charset="0"/>
                <a:cs typeface="Arial" panose="020B0604020202020204" pitchFamily="34" charset="0"/>
              </a:rPr>
              <a:t>**p </a:t>
            </a:r>
            <a:r>
              <a:rPr lang="en-US" dirty="0">
                <a:latin typeface="Arial" panose="020B0604020202020204" pitchFamily="34" charset="0"/>
                <a:cs typeface="Arial" panose="020B0604020202020204" pitchFamily="34" charset="0"/>
              </a:rPr>
              <a:t>&lt; 0.01.</a:t>
            </a:r>
          </a:p>
        </p:txBody>
      </p:sp>
      <p:pic>
        <p:nvPicPr>
          <p:cNvPr id="12" name="Picture 11"/>
          <p:cNvPicPr>
            <a:picLocks noChangeAspect="1"/>
          </p:cNvPicPr>
          <p:nvPr/>
        </p:nvPicPr>
        <p:blipFill rotWithShape="1">
          <a:blip r:embed="rId3"/>
          <a:srcRect l="46018" t="65646" r="-4067" b="-755"/>
          <a:stretch/>
        </p:blipFill>
        <p:spPr>
          <a:xfrm>
            <a:off x="3388967" y="1405476"/>
            <a:ext cx="5065222" cy="4259460"/>
          </a:xfrm>
          <a:prstGeom prst="rect">
            <a:avLst/>
          </a:prstGeom>
        </p:spPr>
      </p:pic>
      <p:sp>
        <p:nvSpPr>
          <p:cNvPr id="8" name="TextBox 7"/>
          <p:cNvSpPr txBox="1"/>
          <p:nvPr/>
        </p:nvSpPr>
        <p:spPr>
          <a:xfrm>
            <a:off x="460158" y="5708448"/>
            <a:ext cx="11731842" cy="822960"/>
          </a:xfrm>
          <a:prstGeom prst="rect">
            <a:avLst/>
          </a:prstGeom>
          <a:solidFill>
            <a:schemeClr val="bg1"/>
          </a:solidFill>
        </p:spPr>
        <p:txBody>
          <a:bodyPr wrap="square" rtlCol="0" anchor="ctr">
            <a:spAutoFit/>
          </a:bodyPr>
          <a:lstStyle/>
          <a:p>
            <a:pPr algn="ctr"/>
            <a:r>
              <a:rPr lang="en-US" sz="3000" b="1" dirty="0" smtClean="0">
                <a:solidFill>
                  <a:srgbClr val="7030A0"/>
                </a:solidFill>
                <a:latin typeface="Arial" panose="020B0604020202020204" pitchFamily="34" charset="0"/>
                <a:cs typeface="Arial" panose="020B0604020202020204" pitchFamily="34" charset="0"/>
              </a:rPr>
              <a:t>VTA: Crucial Source of BDNF to the NAc during Defeat</a:t>
            </a:r>
            <a:endParaRPr lang="en-US" sz="30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51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err="1" smtClean="0">
                <a:solidFill>
                  <a:schemeClr val="accent5">
                    <a:lumMod val="50000"/>
                  </a:schemeClr>
                </a:solidFill>
                <a:latin typeface="Arial" panose="020B0604020202020204" pitchFamily="34" charset="0"/>
                <a:cs typeface="Arial" panose="020B0604020202020204" pitchFamily="34" charset="0"/>
              </a:rPr>
              <a:t>Exp</a:t>
            </a:r>
            <a:r>
              <a:rPr lang="en-US" sz="3300" dirty="0" smtClean="0">
                <a:solidFill>
                  <a:schemeClr val="accent5">
                    <a:lumMod val="50000"/>
                  </a:schemeClr>
                </a:solidFill>
                <a:latin typeface="Arial" panose="020B0604020202020204" pitchFamily="34" charset="0"/>
                <a:cs typeface="Arial" panose="020B0604020202020204" pitchFamily="34" charset="0"/>
              </a:rPr>
              <a:t> 4: Identify Global </a:t>
            </a:r>
            <a:r>
              <a:rPr lang="en-US" sz="3200" dirty="0" smtClean="0">
                <a:solidFill>
                  <a:schemeClr val="accent5">
                    <a:lumMod val="50000"/>
                  </a:schemeClr>
                </a:solidFill>
                <a:latin typeface="Arial" panose="020B0604020202020204" pitchFamily="34" charset="0"/>
                <a:cs typeface="Arial" panose="020B0604020202020204" pitchFamily="34" charset="0"/>
              </a:rPr>
              <a:t>Patterns</a:t>
            </a:r>
            <a:r>
              <a:rPr lang="en-US" sz="3300" dirty="0" smtClean="0">
                <a:solidFill>
                  <a:schemeClr val="accent5">
                    <a:lumMod val="50000"/>
                  </a:schemeClr>
                </a:solidFill>
                <a:latin typeface="Arial" panose="020B0604020202020204" pitchFamily="34" charset="0"/>
                <a:cs typeface="Arial" panose="020B0604020202020204" pitchFamily="34" charset="0"/>
              </a:rPr>
              <a:t> of NAc &amp; VTA Gene Expression</a:t>
            </a:r>
          </a:p>
        </p:txBody>
      </p:sp>
      <p:sp>
        <p:nvSpPr>
          <p:cNvPr id="9" name="TextBox 8"/>
          <p:cNvSpPr txBox="1"/>
          <p:nvPr/>
        </p:nvSpPr>
        <p:spPr>
          <a:xfrm>
            <a:off x="230079" y="5839672"/>
            <a:ext cx="11731842"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DNA </a:t>
            </a:r>
            <a:r>
              <a:rPr lang="en-US" sz="1600" b="1" dirty="0" smtClean="0">
                <a:latin typeface="Arial" panose="020B0604020202020204" pitchFamily="34" charset="0"/>
                <a:cs typeface="Arial" panose="020B0604020202020204" pitchFamily="34" charset="0"/>
              </a:rPr>
              <a:t>microarrays: VTA </a:t>
            </a:r>
            <a:r>
              <a:rPr lang="en-US" sz="1600" b="1" dirty="0">
                <a:latin typeface="Arial" panose="020B0604020202020204" pitchFamily="34" charset="0"/>
                <a:cs typeface="Arial" panose="020B0604020202020204" pitchFamily="34" charset="0"/>
              </a:rPr>
              <a:t>and NAc of control, Susceptible, and Unsusceptible mice on day 11 after chronic social defeat. </a:t>
            </a:r>
            <a:r>
              <a:rPr lang="en-US" sz="1600" dirty="0">
                <a:latin typeface="Arial" panose="020B0604020202020204" pitchFamily="34" charset="0"/>
                <a:cs typeface="Arial" panose="020B0604020202020204" pitchFamily="34" charset="0"/>
              </a:rPr>
              <a:t>(A) Venn diagrams show </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of uniquely regulated genes in Susceptible and Unsusceptible mice </a:t>
            </a:r>
            <a:r>
              <a:rPr lang="en-US" sz="1600" dirty="0" smtClean="0">
                <a:latin typeface="Arial" panose="020B0604020202020204" pitchFamily="34" charset="0"/>
                <a:cs typeface="Arial" panose="020B0604020202020204" pitchFamily="34" charset="0"/>
              </a:rPr>
              <a:t>(vs controls).</a:t>
            </a:r>
            <a:endParaRPr lang="en-US" sz="1600" dirty="0">
              <a:latin typeface="Arial" panose="020B0604020202020204" pitchFamily="34" charset="0"/>
              <a:cs typeface="Arial" panose="020B0604020202020204" pitchFamily="34" charset="0"/>
            </a:endParaRPr>
          </a:p>
        </p:txBody>
      </p:sp>
      <p:pic>
        <p:nvPicPr>
          <p:cNvPr id="40964" name="Picture 4" descr="http://www.sciencedirect.com/cache/MiamiImageURL/1-s2.0-S0092867407012068-gr4_lrg.jpg/0?wchp=dGLbVlB-zSkzS&amp;pii=S00928674070120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46" b="70423"/>
          <a:stretch/>
        </p:blipFill>
        <p:spPr bwMode="auto">
          <a:xfrm>
            <a:off x="5342021" y="1844607"/>
            <a:ext cx="6619900" cy="26333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6105" y="1835862"/>
            <a:ext cx="4663440" cy="3711785"/>
          </a:xfrm>
          <a:prstGeom prst="rect">
            <a:avLst/>
          </a:prstGeom>
          <a:noFill/>
        </p:spPr>
        <p:txBody>
          <a:bodyPr wrap="square" rtlCol="0">
            <a:spAutoFit/>
          </a:bodyPr>
          <a:lstStyle/>
          <a:p>
            <a:pPr>
              <a:lnSpc>
                <a:spcPct val="120000"/>
              </a:lnSpc>
              <a:spcBef>
                <a:spcPts val="600"/>
              </a:spcBef>
            </a:pPr>
            <a:r>
              <a:rPr lang="en-US" sz="1900" dirty="0" smtClean="0">
                <a:solidFill>
                  <a:srgbClr val="002060"/>
                </a:solidFill>
                <a:latin typeface="Arial" panose="020B0604020202020204" pitchFamily="34" charset="0"/>
                <a:cs typeface="Arial" panose="020B0604020202020204" pitchFamily="34" charset="0"/>
              </a:rPr>
              <a:t>Absence of candidate “resistance genes”</a:t>
            </a:r>
          </a:p>
          <a:p>
            <a:pPr marL="285750" indent="-285750">
              <a:lnSpc>
                <a:spcPct val="120000"/>
              </a:lnSpc>
              <a:spcBef>
                <a:spcPts val="600"/>
              </a:spcBef>
              <a:buFont typeface="Arial" panose="020B0604020202020204" pitchFamily="34" charset="0"/>
              <a:buChar char="•"/>
            </a:pPr>
            <a:r>
              <a:rPr lang="en-US" sz="1900" b="1" dirty="0" smtClean="0">
                <a:solidFill>
                  <a:srgbClr val="002060"/>
                </a:solidFill>
                <a:latin typeface="Arial" panose="020B0604020202020204" pitchFamily="34" charset="0"/>
                <a:cs typeface="Arial" panose="020B0604020202020204" pitchFamily="34" charset="0"/>
              </a:rPr>
              <a:t>CSDS (10d)</a:t>
            </a:r>
          </a:p>
          <a:p>
            <a:pPr marL="285750" indent="-285750">
              <a:lnSpc>
                <a:spcPct val="120000"/>
              </a:lnSpc>
              <a:spcBef>
                <a:spcPts val="600"/>
              </a:spcBef>
              <a:buFont typeface="Arial" panose="020B0604020202020204" pitchFamily="34" charset="0"/>
              <a:buChar char="•"/>
            </a:pPr>
            <a:r>
              <a:rPr lang="en-US" sz="1900" b="1" dirty="0" smtClean="0">
                <a:solidFill>
                  <a:srgbClr val="002060"/>
                </a:solidFill>
                <a:latin typeface="Arial" panose="020B0604020202020204" pitchFamily="34" charset="0"/>
                <a:cs typeface="Arial" panose="020B0604020202020204" pitchFamily="34" charset="0"/>
              </a:rPr>
              <a:t>Social Interaction Test (d11)</a:t>
            </a:r>
          </a:p>
          <a:p>
            <a:pPr marL="285750" indent="-285750">
              <a:lnSpc>
                <a:spcPct val="120000"/>
              </a:lnSpc>
              <a:spcBef>
                <a:spcPts val="600"/>
              </a:spcBef>
              <a:buFont typeface="Arial" panose="020B0604020202020204" pitchFamily="34" charset="0"/>
              <a:buChar char="•"/>
            </a:pPr>
            <a:r>
              <a:rPr lang="en-US" sz="1900" b="1" dirty="0" smtClean="0">
                <a:solidFill>
                  <a:srgbClr val="002060"/>
                </a:solidFill>
                <a:latin typeface="Arial" panose="020B0604020202020204" pitchFamily="34" charset="0"/>
                <a:cs typeface="Arial" panose="020B0604020202020204" pitchFamily="34" charset="0"/>
              </a:rPr>
              <a:t>DNA Microarray (d11)</a:t>
            </a:r>
          </a:p>
          <a:p>
            <a:pPr>
              <a:lnSpc>
                <a:spcPct val="120000"/>
              </a:lnSpc>
              <a:spcBef>
                <a:spcPts val="600"/>
              </a:spcBef>
            </a:pPr>
            <a:r>
              <a:rPr lang="en-US" sz="1900" dirty="0" smtClean="0">
                <a:solidFill>
                  <a:srgbClr val="002060"/>
                </a:solidFill>
                <a:latin typeface="Arial" panose="020B0604020202020204" pitchFamily="34" charset="0"/>
                <a:cs typeface="Arial" panose="020B0604020202020204" pitchFamily="34" charset="0"/>
              </a:rPr>
              <a:t>Goal to identify genes regulated:</a:t>
            </a:r>
          </a:p>
          <a:p>
            <a:pPr marL="625475" lvl="1" indent="-288925">
              <a:lnSpc>
                <a:spcPct val="120000"/>
              </a:lnSpc>
              <a:spcBef>
                <a:spcPts val="600"/>
              </a:spcBef>
              <a:buFont typeface="+mj-lt"/>
              <a:buAutoNum type="romanUcPeriod"/>
            </a:pPr>
            <a:r>
              <a:rPr lang="en-US" sz="1900" b="1" dirty="0" smtClean="0">
                <a:solidFill>
                  <a:srgbClr val="002060"/>
                </a:solidFill>
                <a:latin typeface="Arial" panose="020B0604020202020204" pitchFamily="34" charset="0"/>
                <a:cs typeface="Arial" panose="020B0604020202020204" pitchFamily="34" charset="0"/>
              </a:rPr>
              <a:t>Similarly</a:t>
            </a:r>
            <a:r>
              <a:rPr lang="en-US" sz="1900" dirty="0" smtClean="0">
                <a:solidFill>
                  <a:srgbClr val="002060"/>
                </a:solidFill>
                <a:latin typeface="Arial" panose="020B0604020202020204" pitchFamily="34" charset="0"/>
                <a:cs typeface="Arial" panose="020B0604020202020204" pitchFamily="34" charset="0"/>
              </a:rPr>
              <a:t> in Vulnerable &amp; Resilient mice (attributed to stress exposure)</a:t>
            </a:r>
          </a:p>
          <a:p>
            <a:pPr marL="625475" lvl="1" indent="-288925">
              <a:lnSpc>
                <a:spcPct val="120000"/>
              </a:lnSpc>
              <a:spcBef>
                <a:spcPts val="600"/>
              </a:spcBef>
              <a:buFont typeface="+mj-lt"/>
              <a:buAutoNum type="romanUcPeriod"/>
            </a:pPr>
            <a:r>
              <a:rPr lang="en-US" sz="1900" b="1" dirty="0" smtClean="0">
                <a:solidFill>
                  <a:srgbClr val="002060"/>
                </a:solidFill>
                <a:latin typeface="Arial" panose="020B0604020202020204" pitchFamily="34" charset="0"/>
                <a:cs typeface="Arial" panose="020B0604020202020204" pitchFamily="34" charset="0"/>
              </a:rPr>
              <a:t>Differently</a:t>
            </a:r>
            <a:r>
              <a:rPr lang="en-US" sz="1900" dirty="0" smtClean="0">
                <a:solidFill>
                  <a:srgbClr val="002060"/>
                </a:solidFill>
                <a:latin typeface="Arial" panose="020B0604020202020204" pitchFamily="34" charset="0"/>
                <a:cs typeface="Arial" panose="020B0604020202020204" pitchFamily="34" charset="0"/>
              </a:rPr>
              <a:t> (that may mediate behavior)</a:t>
            </a:r>
          </a:p>
        </p:txBody>
      </p:sp>
    </p:spTree>
    <p:extLst>
      <p:ext uri="{BB962C8B-B14F-4D97-AF65-F5344CB8AC3E}">
        <p14:creationId xmlns:p14="http://schemas.microsoft.com/office/powerpoint/2010/main" val="176193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4A: Gene Expression Analysis after Social Defeat</a:t>
            </a:r>
          </a:p>
        </p:txBody>
      </p:sp>
      <p:sp>
        <p:nvSpPr>
          <p:cNvPr id="9" name="TextBox 8"/>
          <p:cNvSpPr txBox="1"/>
          <p:nvPr/>
        </p:nvSpPr>
        <p:spPr>
          <a:xfrm>
            <a:off x="230079" y="5011341"/>
            <a:ext cx="11731842" cy="1615827"/>
          </a:xfrm>
          <a:prstGeom prst="rect">
            <a:avLst/>
          </a:prstGeom>
          <a:noFill/>
        </p:spPr>
        <p:txBody>
          <a:bodyPr wrap="square" rtlCol="0">
            <a:spAutoFit/>
          </a:bodyPr>
          <a:lstStyle/>
          <a:p>
            <a:pPr>
              <a:lnSpc>
                <a:spcPct val="110000"/>
              </a:lnSpc>
            </a:pPr>
            <a:r>
              <a:rPr lang="en-US" b="1" dirty="0" smtClean="0">
                <a:latin typeface="Arial" panose="020B0604020202020204" pitchFamily="34" charset="0"/>
                <a:cs typeface="Arial" panose="020B0604020202020204" pitchFamily="34" charset="0"/>
              </a:rPr>
              <a:t>DNA </a:t>
            </a:r>
            <a:r>
              <a:rPr lang="en-US" b="1" dirty="0">
                <a:latin typeface="Arial" panose="020B0604020202020204" pitchFamily="34" charset="0"/>
                <a:cs typeface="Arial" panose="020B0604020202020204" pitchFamily="34" charset="0"/>
              </a:rPr>
              <a:t>microarrays </a:t>
            </a:r>
            <a:r>
              <a:rPr lang="en-US" b="1" dirty="0" smtClean="0">
                <a:latin typeface="Arial" panose="020B0604020202020204" pitchFamily="34" charset="0"/>
                <a:cs typeface="Arial" panose="020B0604020202020204" pitchFamily="34" charset="0"/>
              </a:rPr>
              <a:t>from </a:t>
            </a:r>
            <a:r>
              <a:rPr lang="en-US" b="1" dirty="0">
                <a:latin typeface="Arial" panose="020B0604020202020204" pitchFamily="34" charset="0"/>
                <a:cs typeface="Arial" panose="020B0604020202020204" pitchFamily="34" charset="0"/>
              </a:rPr>
              <a:t>VTA &amp;</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NAc of control, Susceptible, and Unsusceptible mice on day 11 after </a:t>
            </a:r>
            <a:r>
              <a:rPr lang="en-US" b="1" dirty="0" smtClean="0">
                <a:latin typeface="Arial" panose="020B0604020202020204" pitchFamily="34" charset="0"/>
                <a:cs typeface="Arial" panose="020B0604020202020204" pitchFamily="34" charset="0"/>
              </a:rPr>
              <a:t>CSDS. </a:t>
            </a:r>
          </a:p>
          <a:p>
            <a:pPr>
              <a:lnSpc>
                <a:spcPct val="110000"/>
              </a:lnSpc>
            </a:pPr>
            <a:r>
              <a:rPr lang="en-US" b="1" dirty="0" smtClean="0">
                <a:solidFill>
                  <a:srgbClr val="7030A0"/>
                </a:solidFill>
                <a:latin typeface="Arial" panose="020B0604020202020204" pitchFamily="34" charset="0"/>
                <a:cs typeface="Arial" panose="020B0604020202020204" pitchFamily="34" charset="0"/>
              </a:rPr>
              <a:t>(A) </a:t>
            </a:r>
            <a:r>
              <a:rPr lang="en-US" dirty="0" smtClean="0">
                <a:latin typeface="Arial" panose="020B0604020202020204" pitchFamily="34" charset="0"/>
                <a:cs typeface="Arial" panose="020B0604020202020204" pitchFamily="34" charset="0"/>
              </a:rPr>
              <a:t>Venn diagrams: # of </a:t>
            </a:r>
            <a:r>
              <a:rPr lang="en-US" dirty="0">
                <a:latin typeface="Arial" panose="020B0604020202020204" pitchFamily="34" charset="0"/>
                <a:cs typeface="Arial" panose="020B0604020202020204" pitchFamily="34" charset="0"/>
              </a:rPr>
              <a:t>uniquely regulated genes in </a:t>
            </a:r>
            <a:r>
              <a:rPr lang="en-US" dirty="0" smtClean="0">
                <a:latin typeface="Arial" panose="020B0604020202020204" pitchFamily="34" charset="0"/>
                <a:cs typeface="Arial" panose="020B0604020202020204" pitchFamily="34" charset="0"/>
              </a:rPr>
              <a:t>Vulnerable &amp; Resilient mice (vs. non-defeated </a:t>
            </a:r>
            <a:r>
              <a:rPr lang="en-US" dirty="0">
                <a:latin typeface="Arial" panose="020B0604020202020204" pitchFamily="34" charset="0"/>
                <a:cs typeface="Arial" panose="020B0604020202020204" pitchFamily="34" charset="0"/>
              </a:rPr>
              <a:t>controls), </a:t>
            </a:r>
            <a:endParaRPr lang="en-US" dirty="0" smtClean="0">
              <a:latin typeface="Arial" panose="020B0604020202020204" pitchFamily="34" charset="0"/>
              <a:cs typeface="Arial" panose="020B0604020202020204" pitchFamily="34" charset="0"/>
            </a:endParaRPr>
          </a:p>
          <a:p>
            <a:pPr marL="285750" indent="-285750">
              <a:lnSpc>
                <a:spcPct val="110000"/>
              </a:lnSpc>
              <a:buFont typeface="Arial" panose="020B0604020202020204" pitchFamily="34" charset="0"/>
              <a:buChar char="•"/>
            </a:pPr>
            <a:r>
              <a:rPr lang="en-US" b="1" dirty="0" smtClean="0">
                <a:solidFill>
                  <a:srgbClr val="C00000"/>
                </a:solidFill>
                <a:latin typeface="Arial" panose="020B0604020202020204" pitchFamily="34" charset="0"/>
                <a:cs typeface="Arial" panose="020B0604020202020204" pitchFamily="34" charset="0"/>
              </a:rPr>
              <a:t>Upregulated </a:t>
            </a:r>
            <a:r>
              <a:rPr lang="en-US" b="1" dirty="0">
                <a:solidFill>
                  <a:srgbClr val="C00000"/>
                </a:solidFill>
                <a:latin typeface="Arial" panose="020B0604020202020204" pitchFamily="34" charset="0"/>
                <a:cs typeface="Arial" panose="020B0604020202020204" pitchFamily="34" charset="0"/>
              </a:rPr>
              <a:t>(red) </a:t>
            </a:r>
            <a:r>
              <a:rPr lang="en-US" dirty="0">
                <a:latin typeface="Arial" panose="020B0604020202020204" pitchFamily="34" charset="0"/>
                <a:cs typeface="Arial" panose="020B0604020202020204" pitchFamily="34" charset="0"/>
              </a:rPr>
              <a:t>and </a:t>
            </a:r>
            <a:r>
              <a:rPr lang="en-US" b="1" dirty="0">
                <a:solidFill>
                  <a:srgbClr val="002060"/>
                </a:solidFill>
                <a:latin typeface="Arial" panose="020B0604020202020204" pitchFamily="34" charset="0"/>
                <a:cs typeface="Arial" panose="020B0604020202020204" pitchFamily="34" charset="0"/>
              </a:rPr>
              <a:t>downregulated (blue) </a:t>
            </a:r>
            <a:r>
              <a:rPr lang="en-US" dirty="0">
                <a:latin typeface="Arial" panose="020B0604020202020204" pitchFamily="34" charset="0"/>
                <a:cs typeface="Arial" panose="020B0604020202020204" pitchFamily="34" charset="0"/>
              </a:rPr>
              <a:t>genes </a:t>
            </a:r>
            <a:r>
              <a:rPr lang="en-US" dirty="0" smtClean="0">
                <a:latin typeface="Arial" panose="020B0604020202020204" pitchFamily="34" charset="0"/>
                <a:cs typeface="Arial" panose="020B0604020202020204" pitchFamily="34" charset="0"/>
              </a:rPr>
              <a:t>shown separately. </a:t>
            </a:r>
          </a:p>
          <a:p>
            <a:pPr marL="285750" indent="-285750">
              <a:lnSpc>
                <a:spcPct val="110000"/>
              </a:lnSpc>
              <a:buFont typeface="Arial" panose="020B0604020202020204" pitchFamily="34" charset="0"/>
              <a:buChar char="•"/>
            </a:pPr>
            <a:r>
              <a:rPr lang="en-US" dirty="0">
                <a:latin typeface="Arial" panose="020B0604020202020204" pitchFamily="34" charset="0"/>
                <a:cs typeface="Arial" panose="020B0604020202020204" pitchFamily="34" charset="0"/>
              </a:rPr>
              <a:t>Overlap: genes identically regulated by both conditions. </a:t>
            </a:r>
          </a:p>
          <a:p>
            <a:pPr marL="285750" indent="-285750">
              <a:lnSpc>
                <a:spcPct val="110000"/>
              </a:lnSpc>
              <a:buFont typeface="Arial" panose="020B0604020202020204" pitchFamily="34" charset="0"/>
              <a:buChar char="•"/>
            </a:pPr>
            <a:r>
              <a:rPr lang="en-US" dirty="0" smtClean="0">
                <a:latin typeface="Arial" panose="020B0604020202020204" pitchFamily="34" charset="0"/>
                <a:cs typeface="Arial" panose="020B0604020202020204" pitchFamily="34" charset="0"/>
              </a:rPr>
              <a:t>Significance Criteria: </a:t>
            </a:r>
            <a:r>
              <a:rPr lang="en-US" dirty="0">
                <a:latin typeface="Arial" panose="020B0604020202020204" pitchFamily="34" charset="0"/>
                <a:cs typeface="Arial" panose="020B0604020202020204" pitchFamily="34" charset="0"/>
              </a:rPr>
              <a:t>≥1.5-fold change </a:t>
            </a:r>
            <a:r>
              <a:rPr lang="en-US" dirty="0" smtClean="0">
                <a:latin typeface="Arial" panose="020B0604020202020204" pitchFamily="34" charset="0"/>
                <a:cs typeface="Arial" panose="020B0604020202020204" pitchFamily="34" charset="0"/>
              </a:rPr>
              <a:t>vs respective </a:t>
            </a:r>
            <a:r>
              <a:rPr lang="en-US" dirty="0">
                <a:latin typeface="Arial" panose="020B0604020202020204" pitchFamily="34" charset="0"/>
                <a:cs typeface="Arial" panose="020B0604020202020204" pitchFamily="34" charset="0"/>
              </a:rPr>
              <a:t>anatomical control </a:t>
            </a:r>
            <a:r>
              <a:rPr lang="en-US" dirty="0" smtClean="0">
                <a:latin typeface="Arial" panose="020B0604020202020204" pitchFamily="34" charset="0"/>
                <a:cs typeface="Arial" panose="020B0604020202020204" pitchFamily="34" charset="0"/>
              </a:rPr>
              <a:t>group, </a:t>
            </a:r>
            <a:r>
              <a:rPr lang="en-US" dirty="0">
                <a:latin typeface="Arial" panose="020B0604020202020204" pitchFamily="34" charset="0"/>
                <a:cs typeface="Arial" panose="020B0604020202020204" pitchFamily="34" charset="0"/>
              </a:rPr>
              <a:t>p &lt; </a:t>
            </a:r>
            <a:r>
              <a:rPr lang="en-US" dirty="0" smtClean="0">
                <a:latin typeface="Arial" panose="020B0604020202020204" pitchFamily="34" charset="0"/>
                <a:cs typeface="Arial" panose="020B0604020202020204" pitchFamily="34" charset="0"/>
              </a:rPr>
              <a:t>0.05</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pic>
        <p:nvPicPr>
          <p:cNvPr id="40964" name="Picture 4" descr="http://www.sciencedirect.com/cache/MiamiImageURL/1-s2.0-S0092867407012068-gr4_lrg.jpg/0?wchp=dGLbVlB-zSkzS&amp;pii=S00928674070120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0423"/>
          <a:stretch/>
        </p:blipFill>
        <p:spPr bwMode="auto">
          <a:xfrm>
            <a:off x="1909254" y="1773788"/>
            <a:ext cx="8851056" cy="32375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0079" y="5059862"/>
            <a:ext cx="11731842" cy="1677382"/>
          </a:xfrm>
          <a:prstGeom prst="rect">
            <a:avLst/>
          </a:prstGeom>
          <a:solidFill>
            <a:schemeClr val="bg1"/>
          </a:solidFill>
        </p:spPr>
        <p:txBody>
          <a:bodyPr wrap="square" rtlCol="0" anchor="ctr">
            <a:spAutoFit/>
          </a:bodyPr>
          <a:lstStyle/>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Resilient phenotype associated with regulation of far more genes. </a:t>
            </a:r>
            <a:endParaRPr lang="en-US" sz="2000" b="1" dirty="0">
              <a:solidFill>
                <a:srgbClr val="002060"/>
              </a:solidFill>
              <a:latin typeface="Arial" panose="020B0604020202020204" pitchFamily="34" charset="0"/>
              <a:cs typeface="Arial" panose="020B0604020202020204" pitchFamily="34" charset="0"/>
            </a:endParaRP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NAc showed larger list of regulated genes</a:t>
            </a: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VTA expression patterns: lack of similarly regulated genes in Vulnerable vs. Resilient Mice</a:t>
            </a: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VTA expression patterns correlated more strongly w behavioral data (Fig S4A)</a:t>
            </a:r>
            <a:endParaRPr lang="en-US" sz="2000"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230079" y="5098334"/>
            <a:ext cx="11731842" cy="1600438"/>
          </a:xfrm>
          <a:prstGeom prst="rect">
            <a:avLst/>
          </a:prstGeom>
          <a:solidFill>
            <a:schemeClr val="bg1"/>
          </a:solidFill>
        </p:spPr>
        <p:txBody>
          <a:bodyPr wrap="square" rtlCol="0" anchor="ctr">
            <a:spAutoFit/>
          </a:bodyPr>
          <a:lstStyle/>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Resilient phenotype associated with regulation of far more genes. </a:t>
            </a:r>
            <a:endParaRPr lang="en-US" sz="2000" b="1" dirty="0">
              <a:solidFill>
                <a:srgbClr val="002060"/>
              </a:solidFill>
              <a:latin typeface="Arial" panose="020B0604020202020204" pitchFamily="34" charset="0"/>
              <a:cs typeface="Arial" panose="020B0604020202020204" pitchFamily="34" charset="0"/>
            </a:endParaRP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Suggests Resilient phenotype associated w heightened degree of molecular plasticity</a:t>
            </a: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Expression of Resilient phenotype is an active neurobiological process (not just absence of vulnerability)</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48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4B: Gene Expression Analysis after Social Defeat</a:t>
            </a:r>
          </a:p>
        </p:txBody>
      </p:sp>
      <p:sp>
        <p:nvSpPr>
          <p:cNvPr id="9" name="TextBox 8"/>
          <p:cNvSpPr txBox="1"/>
          <p:nvPr/>
        </p:nvSpPr>
        <p:spPr>
          <a:xfrm>
            <a:off x="230079" y="5108268"/>
            <a:ext cx="11731842" cy="147732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DNA microarrays </a:t>
            </a:r>
            <a:r>
              <a:rPr lang="en-US" b="1" dirty="0" smtClean="0">
                <a:latin typeface="Arial" panose="020B0604020202020204" pitchFamily="34" charset="0"/>
                <a:cs typeface="Arial" panose="020B0604020202020204" pitchFamily="34" charset="0"/>
              </a:rPr>
              <a:t>from VTA &amp; </a:t>
            </a:r>
            <a:r>
              <a:rPr lang="en-US" b="1" dirty="0">
                <a:latin typeface="Arial" panose="020B0604020202020204" pitchFamily="34" charset="0"/>
                <a:cs typeface="Arial" panose="020B0604020202020204" pitchFamily="34" charset="0"/>
              </a:rPr>
              <a:t>NAc of control, Susceptible, and Unsusceptible mice on day 11 after </a:t>
            </a:r>
            <a:r>
              <a:rPr lang="en-US" b="1" dirty="0" smtClean="0">
                <a:latin typeface="Arial" panose="020B0604020202020204" pitchFamily="34" charset="0"/>
                <a:cs typeface="Arial" panose="020B0604020202020204" pitchFamily="34" charset="0"/>
              </a:rPr>
              <a:t>CSDS. </a:t>
            </a:r>
            <a:r>
              <a:rPr lang="en-US" b="1" dirty="0">
                <a:solidFill>
                  <a:srgbClr val="7030A0"/>
                </a:solidFill>
                <a:latin typeface="Arial" panose="020B0604020202020204" pitchFamily="34" charset="0"/>
                <a:cs typeface="Arial" panose="020B0604020202020204" pitchFamily="34" charset="0"/>
              </a:rPr>
              <a:t>(B) </a:t>
            </a:r>
            <a:r>
              <a:rPr lang="en-US" dirty="0" err="1" smtClean="0">
                <a:latin typeface="Arial" panose="020B0604020202020204" pitchFamily="34" charset="0"/>
                <a:cs typeface="Arial" panose="020B0604020202020204" pitchFamily="34" charset="0"/>
              </a:rPr>
              <a:t>Heatmaps</a:t>
            </a:r>
            <a:r>
              <a:rPr lang="en-US" dirty="0" smtClean="0">
                <a:latin typeface="Arial" panose="020B0604020202020204" pitchFamily="34" charset="0"/>
                <a:cs typeface="Arial" panose="020B0604020202020204" pitchFamily="34" charset="0"/>
              </a:rPr>
              <a:t>: regulation </a:t>
            </a:r>
            <a:r>
              <a:rPr lang="en-US" dirty="0">
                <a:latin typeface="Arial" panose="020B0604020202020204" pitchFamily="34" charset="0"/>
                <a:cs typeface="Arial" panose="020B0604020202020204" pitchFamily="34" charset="0"/>
              </a:rPr>
              <a:t>of genes for each condition and anatomical </a:t>
            </a:r>
            <a:r>
              <a:rPr lang="en-US" dirty="0" smtClean="0">
                <a:latin typeface="Arial" panose="020B0604020202020204" pitchFamily="34" charset="0"/>
                <a:cs typeface="Arial" panose="020B0604020202020204" pitchFamily="34" charset="0"/>
              </a:rPr>
              <a:t>structure</a:t>
            </a: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Red </a:t>
            </a:r>
            <a:r>
              <a:rPr lang="en-US" dirty="0">
                <a:latin typeface="Arial" panose="020B0604020202020204" pitchFamily="34" charset="0"/>
                <a:cs typeface="Arial" panose="020B0604020202020204" pitchFamily="34" charset="0"/>
              </a:rPr>
              <a:t>to blue gradient </a:t>
            </a:r>
            <a:r>
              <a:rPr lang="en-US" dirty="0" smtClean="0">
                <a:latin typeface="Arial" panose="020B0604020202020204" pitchFamily="34" charset="0"/>
                <a:cs typeface="Arial" panose="020B0604020202020204" pitchFamily="34" charset="0"/>
              </a:rPr>
              <a:t>depicts </a:t>
            </a:r>
            <a:r>
              <a:rPr lang="en-US" dirty="0">
                <a:latin typeface="Arial" panose="020B0604020202020204" pitchFamily="34" charset="0"/>
                <a:cs typeface="Arial" panose="020B0604020202020204" pitchFamily="34" charset="0"/>
              </a:rPr>
              <a:t>an </a:t>
            </a:r>
            <a:r>
              <a:rPr lang="en-US" b="1" dirty="0">
                <a:solidFill>
                  <a:srgbClr val="C00000"/>
                </a:solidFill>
                <a:latin typeface="Arial" panose="020B0604020202020204" pitchFamily="34" charset="0"/>
                <a:cs typeface="Arial" panose="020B0604020202020204" pitchFamily="34" charset="0"/>
              </a:rPr>
              <a:t>up</a:t>
            </a:r>
            <a:r>
              <a:rPr lang="en-US" dirty="0">
                <a:latin typeface="Arial" panose="020B0604020202020204" pitchFamily="34" charset="0"/>
                <a:cs typeface="Arial" panose="020B0604020202020204" pitchFamily="34" charset="0"/>
              </a:rPr>
              <a:t> to </a:t>
            </a:r>
            <a:r>
              <a:rPr lang="en-US" b="1" dirty="0">
                <a:solidFill>
                  <a:srgbClr val="002060"/>
                </a:solidFill>
                <a:latin typeface="Arial" panose="020B0604020202020204" pitchFamily="34" charset="0"/>
                <a:cs typeface="Arial" panose="020B0604020202020204" pitchFamily="34" charset="0"/>
              </a:rPr>
              <a:t>downregulation</a:t>
            </a:r>
            <a:r>
              <a:rPr lang="en-US" dirty="0">
                <a:latin typeface="Arial" panose="020B0604020202020204" pitchFamily="34" charset="0"/>
                <a:cs typeface="Arial" panose="020B0604020202020204" pitchFamily="34" charset="0"/>
              </a:rPr>
              <a:t> (≥2-fold increase → ≤2-fold decrease). </a:t>
            </a:r>
            <a:endParaRPr lang="en-US" dirty="0" smtClean="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Ex: Upper </a:t>
            </a:r>
            <a:r>
              <a:rPr lang="en-US" dirty="0">
                <a:latin typeface="Arial" panose="020B0604020202020204" pitchFamily="34" charset="0"/>
                <a:cs typeface="Arial" panose="020B0604020202020204" pitchFamily="34" charset="0"/>
              </a:rPr>
              <a:t>left panel </a:t>
            </a:r>
            <a:r>
              <a:rPr lang="en-US" dirty="0" smtClean="0">
                <a:latin typeface="Arial" panose="020B0604020202020204" pitchFamily="34" charset="0"/>
                <a:cs typeface="Arial" panose="020B0604020202020204" pitchFamily="34" charset="0"/>
              </a:rPr>
              <a:t>shows </a:t>
            </a:r>
            <a:r>
              <a:rPr lang="en-US" dirty="0">
                <a:latin typeface="Arial" panose="020B0604020202020204" pitchFamily="34" charset="0"/>
                <a:cs typeface="Arial" panose="020B0604020202020204" pitchFamily="34" charset="0"/>
              </a:rPr>
              <a:t>significantly regulated genes in </a:t>
            </a:r>
            <a:r>
              <a:rPr lang="en-US" dirty="0" smtClean="0">
                <a:latin typeface="Arial" panose="020B0604020202020204" pitchFamily="34" charset="0"/>
                <a:cs typeface="Arial" panose="020B0604020202020204" pitchFamily="34" charset="0"/>
              </a:rPr>
              <a:t>Vulnerable </a:t>
            </a:r>
            <a:r>
              <a:rPr lang="en-US" dirty="0">
                <a:latin typeface="Arial" panose="020B0604020202020204" pitchFamily="34" charset="0"/>
                <a:cs typeface="Arial" panose="020B0604020202020204" pitchFamily="34" charset="0"/>
              </a:rPr>
              <a:t>NAc (top row) and how each of those genes is regulated in </a:t>
            </a:r>
            <a:r>
              <a:rPr lang="en-US" dirty="0" smtClean="0">
                <a:latin typeface="Arial" panose="020B0604020202020204" pitchFamily="34" charset="0"/>
                <a:cs typeface="Arial" panose="020B0604020202020204" pitchFamily="34" charset="0"/>
              </a:rPr>
              <a:t>Resilient </a:t>
            </a:r>
            <a:r>
              <a:rPr lang="en-US" dirty="0">
                <a:latin typeface="Arial" panose="020B0604020202020204" pitchFamily="34" charset="0"/>
                <a:cs typeface="Arial" panose="020B0604020202020204" pitchFamily="34" charset="0"/>
              </a:rPr>
              <a:t>NAc (bottom row).</a:t>
            </a:r>
          </a:p>
        </p:txBody>
      </p:sp>
      <p:pic>
        <p:nvPicPr>
          <p:cNvPr id="40964" name="Picture 4" descr="http://www.sciencedirect.com/cache/MiamiImageURL/1-s2.0-S0092867407012068-gr4_lrg.jpg/0?wchp=dGLbVlB-zSkzS&amp;pii=S00928674070120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 t="29154" r="615" b="36631"/>
          <a:stretch/>
        </p:blipFill>
        <p:spPr bwMode="auto">
          <a:xfrm>
            <a:off x="2295226" y="1530275"/>
            <a:ext cx="7601549" cy="32165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0079" y="5158473"/>
            <a:ext cx="11731842" cy="1371600"/>
          </a:xfrm>
          <a:prstGeom prst="rect">
            <a:avLst/>
          </a:prstGeom>
          <a:solidFill>
            <a:schemeClr val="bg1"/>
          </a:solidFill>
        </p:spPr>
        <p:txBody>
          <a:bodyPr wrap="square" rtlCol="0" anchor="ctr">
            <a:spAutoFit/>
          </a:bodyPr>
          <a:lstStyle/>
          <a:p>
            <a:pPr algn="ctr"/>
            <a:r>
              <a:rPr lang="en-US" sz="2000" b="1" dirty="0" smtClean="0">
                <a:solidFill>
                  <a:srgbClr val="002060"/>
                </a:solidFill>
                <a:latin typeface="Arial" panose="020B0604020202020204" pitchFamily="34" charset="0"/>
                <a:cs typeface="Arial" panose="020B0604020202020204" pitchFamily="34" charset="0"/>
              </a:rPr>
              <a:t>Unique regulation of gene expression in VTA of Resilient Mice</a:t>
            </a:r>
            <a:endParaRPr lang="en-US" sz="2000" dirty="0">
              <a:solidFill>
                <a:srgbClr val="002060"/>
              </a:solidFill>
              <a:latin typeface="Arial" panose="020B0604020202020204" pitchFamily="34" charset="0"/>
              <a:cs typeface="Arial" panose="020B0604020202020204" pitchFamily="34" charset="0"/>
            </a:endParaRPr>
          </a:p>
        </p:txBody>
      </p:sp>
      <p:sp>
        <p:nvSpPr>
          <p:cNvPr id="2" name="Rectangle 1"/>
          <p:cNvSpPr/>
          <p:nvPr/>
        </p:nvSpPr>
        <p:spPr>
          <a:xfrm>
            <a:off x="6352674" y="3015916"/>
            <a:ext cx="3206025" cy="178110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9670993" y="3529263"/>
            <a:ext cx="822960" cy="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45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4C: Significantly Regulated Genes</a:t>
            </a:r>
          </a:p>
        </p:txBody>
      </p:sp>
      <p:sp>
        <p:nvSpPr>
          <p:cNvPr id="9" name="TextBox 8"/>
          <p:cNvSpPr txBox="1"/>
          <p:nvPr/>
        </p:nvSpPr>
        <p:spPr>
          <a:xfrm>
            <a:off x="230079" y="5749459"/>
            <a:ext cx="11731842" cy="83099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C) Summary table showing examples of genes significantly upregulated (↑) or downregulated (↓) as compared to the </a:t>
            </a:r>
            <a:r>
              <a:rPr lang="en-US" sz="1600" dirty="0" err="1">
                <a:latin typeface="Arial" panose="020B0604020202020204" pitchFamily="34" charset="0"/>
                <a:cs typeface="Arial" panose="020B0604020202020204" pitchFamily="34" charset="0"/>
              </a:rPr>
              <a:t>nondefeated</a:t>
            </a:r>
            <a:r>
              <a:rPr lang="en-US" sz="1600" dirty="0">
                <a:latin typeface="Arial" panose="020B0604020202020204" pitchFamily="34" charset="0"/>
                <a:cs typeface="Arial" panose="020B0604020202020204" pitchFamily="34" charset="0"/>
              </a:rPr>
              <a:t> control group for each brain region. TF, transcription factor; SRY, sex-determining region-Y; TRAAK, TWICK-related amino acid-sensitive K</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channel; NEL, neural epidermal growth factor-like; MMTV, mouse mammary tumor virus.</a:t>
            </a:r>
          </a:p>
        </p:txBody>
      </p:sp>
      <p:grpSp>
        <p:nvGrpSpPr>
          <p:cNvPr id="3" name="Group 2"/>
          <p:cNvGrpSpPr/>
          <p:nvPr/>
        </p:nvGrpSpPr>
        <p:grpSpPr>
          <a:xfrm>
            <a:off x="1397627" y="1371600"/>
            <a:ext cx="9396746" cy="4425787"/>
            <a:chOff x="1397627" y="1371600"/>
            <a:chExt cx="9396746" cy="4425787"/>
          </a:xfrm>
        </p:grpSpPr>
        <p:pic>
          <p:nvPicPr>
            <p:cNvPr id="40964" name="Picture 4" descr="http://www.sciencedirect.com/cache/MiamiImageURL/1-s2.0-S0092867407012068-gr4_lrg.jpg/0?wchp=dGLbVlB-zSkzS&amp;pii=S00928674070120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4505" r="-820" b="-2794"/>
            <a:stretch/>
          </p:blipFill>
          <p:spPr bwMode="auto">
            <a:xfrm>
              <a:off x="1397627" y="1383938"/>
              <a:ext cx="9396746" cy="4413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04335" y="1371600"/>
              <a:ext cx="339213" cy="88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59296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568658"/>
            <a:ext cx="12192000" cy="600164"/>
          </a:xfrm>
          <a:prstGeom prst="rect">
            <a:avLst/>
          </a:prstGeom>
        </p:spPr>
        <p:txBody>
          <a:bodyPr wrap="square">
            <a:spAutoFit/>
          </a:bodyPr>
          <a:lstStyle/>
          <a:p>
            <a:pPr algn="ctr"/>
            <a:r>
              <a:rPr lang="en-US" sz="3300" dirty="0" smtClean="0">
                <a:solidFill>
                  <a:schemeClr val="accent5">
                    <a:lumMod val="50000"/>
                  </a:schemeClr>
                </a:solidFill>
                <a:latin typeface="Arial" panose="020B0604020202020204" pitchFamily="34" charset="0"/>
                <a:cs typeface="Arial" panose="020B0604020202020204" pitchFamily="34" charset="0"/>
              </a:rPr>
              <a:t>Fig 4: Gene Expression Analysis after Social Defeat</a:t>
            </a:r>
          </a:p>
        </p:txBody>
      </p:sp>
      <p:sp>
        <p:nvSpPr>
          <p:cNvPr id="12" name="Rectangle 11"/>
          <p:cNvSpPr/>
          <p:nvPr/>
        </p:nvSpPr>
        <p:spPr>
          <a:xfrm>
            <a:off x="543229" y="1252615"/>
            <a:ext cx="339213" cy="88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618223" y="1252615"/>
            <a:ext cx="6955555" cy="2308732"/>
            <a:chOff x="882442" y="1252615"/>
            <a:chExt cx="5944028" cy="1972980"/>
          </a:xfrm>
        </p:grpSpPr>
        <p:grpSp>
          <p:nvGrpSpPr>
            <p:cNvPr id="2" name="Group 1"/>
            <p:cNvGrpSpPr/>
            <p:nvPr/>
          </p:nvGrpSpPr>
          <p:grpSpPr>
            <a:xfrm>
              <a:off x="882442" y="1252615"/>
              <a:ext cx="5944028" cy="1972980"/>
              <a:chOff x="882442" y="1252615"/>
              <a:chExt cx="5944028" cy="1972980"/>
            </a:xfrm>
          </p:grpSpPr>
          <p:pic>
            <p:nvPicPr>
              <p:cNvPr id="11" name="Picture 4" descr="http://www.sciencedirect.com/cache/MiamiImageURL/1-s2.0-S0092867407012068-gr4_lrg.jpg/0?wchp=dGLbVlB-zSkzS&amp;pii=S00928674070120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79" t="64782" r="-819" b="25071"/>
              <a:stretch/>
            </p:blipFill>
            <p:spPr bwMode="auto">
              <a:xfrm>
                <a:off x="882442" y="1252615"/>
                <a:ext cx="5944028" cy="1490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sciencedirect.com/cache/MiamiImageURL/1-s2.0-S0092867407012068-gr4_lrg.jpg/0?wchp=dGLbVlB-zSkzS&amp;pii=S009286740701206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79" t="76239" r="-819" b="20280"/>
              <a:stretch/>
            </p:blipFill>
            <p:spPr bwMode="auto">
              <a:xfrm>
                <a:off x="882442" y="2714202"/>
                <a:ext cx="5944028" cy="51139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890024" y="2241351"/>
              <a:ext cx="5806440" cy="731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30079" y="4011077"/>
            <a:ext cx="11731842" cy="1881990"/>
          </a:xfrm>
          <a:prstGeom prst="rect">
            <a:avLst/>
          </a:prstGeom>
          <a:solidFill>
            <a:schemeClr val="bg1"/>
          </a:solidFill>
        </p:spPr>
        <p:txBody>
          <a:bodyPr wrap="square" rtlCol="0" anchor="ctr">
            <a:spAutoFit/>
          </a:bodyPr>
          <a:lstStyle/>
          <a:p>
            <a:pPr>
              <a:lnSpc>
                <a:spcPct val="110000"/>
              </a:lnSpc>
              <a:spcBef>
                <a:spcPts val="600"/>
              </a:spcBef>
              <a:spcAft>
                <a:spcPts val="600"/>
              </a:spcAft>
            </a:pPr>
            <a:r>
              <a:rPr lang="en-US" sz="2000" b="1" dirty="0" smtClean="0">
                <a:solidFill>
                  <a:srgbClr val="002060"/>
                </a:solidFill>
                <a:latin typeface="Arial" panose="020B0604020202020204" pitchFamily="34" charset="0"/>
                <a:cs typeface="Arial" panose="020B0604020202020204" pitchFamily="34" charset="0"/>
              </a:rPr>
              <a:t>3 VG-K</a:t>
            </a:r>
            <a:r>
              <a:rPr lang="en-US" sz="2000" b="1" baseline="30000" dirty="0" smtClean="0">
                <a:solidFill>
                  <a:srgbClr val="002060"/>
                </a:solidFill>
                <a:latin typeface="Arial" panose="020B0604020202020204" pitchFamily="34" charset="0"/>
                <a:cs typeface="Arial" panose="020B0604020202020204" pitchFamily="34" charset="0"/>
              </a:rPr>
              <a:t>+</a:t>
            </a:r>
            <a:r>
              <a:rPr lang="en-US" sz="2000" b="1" dirty="0" smtClean="0">
                <a:solidFill>
                  <a:srgbClr val="002060"/>
                </a:solidFill>
                <a:latin typeface="Arial" panose="020B0604020202020204" pitchFamily="34" charset="0"/>
                <a:cs typeface="Arial" panose="020B0604020202020204" pitchFamily="34" charset="0"/>
              </a:rPr>
              <a:t> Channels Identified Among Upregulated VTA Genes in Resilient Mice</a:t>
            </a:r>
            <a:endParaRPr lang="en-US" sz="2000" b="1" dirty="0">
              <a:solidFill>
                <a:srgbClr val="002060"/>
              </a:solidFill>
              <a:latin typeface="Arial" panose="020B0604020202020204" pitchFamily="34" charset="0"/>
              <a:cs typeface="Arial" panose="020B0604020202020204" pitchFamily="34" charset="0"/>
            </a:endParaRPr>
          </a:p>
          <a:p>
            <a:pPr marL="285750" indent="-285750">
              <a:lnSpc>
                <a:spcPct val="11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 VG-K</a:t>
            </a:r>
            <a:r>
              <a:rPr lang="en-US" sz="2000" baseline="30000" dirty="0" smtClean="0">
                <a:solidFill>
                  <a:srgbClr val="002060"/>
                </a:solidFill>
                <a:latin typeface="Arial" panose="020B0604020202020204" pitchFamily="34" charset="0"/>
                <a:cs typeface="Arial" panose="020B0604020202020204" pitchFamily="34" charset="0"/>
              </a:rPr>
              <a:t>+</a:t>
            </a:r>
            <a:r>
              <a:rPr lang="en-US" sz="2000" dirty="0" smtClean="0">
                <a:solidFill>
                  <a:srgbClr val="002060"/>
                </a:solidFill>
                <a:latin typeface="Arial" panose="020B0604020202020204" pitchFamily="34" charset="0"/>
                <a:cs typeface="Arial" panose="020B0604020202020204" pitchFamily="34" charset="0"/>
              </a:rPr>
              <a:t> Channels: ↓ </a:t>
            </a:r>
            <a:r>
              <a:rPr lang="en-US" sz="2000" dirty="0">
                <a:solidFill>
                  <a:srgbClr val="002060"/>
                </a:solidFill>
                <a:latin typeface="Arial" panose="020B0604020202020204" pitchFamily="34" charset="0"/>
                <a:cs typeface="Arial" panose="020B0604020202020204" pitchFamily="34" charset="0"/>
              </a:rPr>
              <a:t>Neuronal Excitability: ↓ </a:t>
            </a:r>
            <a:r>
              <a:rPr lang="en-US" sz="2000" dirty="0" err="1">
                <a:solidFill>
                  <a:srgbClr val="002060"/>
                </a:solidFill>
                <a:latin typeface="Arial" panose="020B0604020202020204" pitchFamily="34" charset="0"/>
                <a:cs typeface="Arial" panose="020B0604020202020204" pitchFamily="34" charset="0"/>
              </a:rPr>
              <a:t>VTA→NAc</a:t>
            </a:r>
            <a:r>
              <a:rPr lang="en-US" sz="2000" dirty="0">
                <a:solidFill>
                  <a:srgbClr val="002060"/>
                </a:solidFill>
                <a:latin typeface="Arial" panose="020B0604020202020204" pitchFamily="34" charset="0"/>
                <a:cs typeface="Arial" panose="020B0604020202020204" pitchFamily="34" charset="0"/>
              </a:rPr>
              <a:t> </a:t>
            </a:r>
          </a:p>
          <a:p>
            <a:pPr marL="285750" indent="-285750">
              <a:lnSpc>
                <a:spcPct val="11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Induction of VG-K</a:t>
            </a:r>
            <a:r>
              <a:rPr lang="en-US" sz="2000" baseline="30000" dirty="0" smtClean="0">
                <a:solidFill>
                  <a:srgbClr val="002060"/>
                </a:solidFill>
                <a:latin typeface="Arial" panose="020B0604020202020204" pitchFamily="34" charset="0"/>
                <a:cs typeface="Arial" panose="020B0604020202020204" pitchFamily="34" charset="0"/>
              </a:rPr>
              <a:t>+</a:t>
            </a:r>
            <a:r>
              <a:rPr lang="en-US" sz="2000" dirty="0" smtClean="0">
                <a:solidFill>
                  <a:srgbClr val="002060"/>
                </a:solidFill>
                <a:latin typeface="Arial" panose="020B0604020202020204" pitchFamily="34" charset="0"/>
                <a:cs typeface="Arial" panose="020B0604020202020204" pitchFamily="34" charset="0"/>
              </a:rPr>
              <a:t> Channels in Resilient Mice: Mechanism of Resilience</a:t>
            </a:r>
          </a:p>
          <a:p>
            <a:pPr marL="742950" lvl="1" indent="-285750">
              <a:lnSpc>
                <a:spcPct val="11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Counteract defeat-induced excitation of VTA DA Neurons</a:t>
            </a:r>
          </a:p>
        </p:txBody>
      </p:sp>
    </p:spTree>
    <p:extLst>
      <p:ext uri="{BB962C8B-B14F-4D97-AF65-F5344CB8AC3E}">
        <p14:creationId xmlns:p14="http://schemas.microsoft.com/office/powerpoint/2010/main" val="39989063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339768" y="5449625"/>
            <a:ext cx="11731842" cy="1015663"/>
          </a:xfrm>
          <a:prstGeom prst="rect">
            <a:avLst/>
          </a:prstGeom>
          <a:noFill/>
        </p:spPr>
        <p:txBody>
          <a:bodyPr wrap="square" rtlCol="0">
            <a:spAutoFit/>
          </a:bodyPr>
          <a:lstStyle/>
          <a:p>
            <a:r>
              <a:rPr lang="en-US" sz="2000" b="1" dirty="0" smtClean="0">
                <a:solidFill>
                  <a:srgbClr val="7030A0"/>
                </a:solidFill>
                <a:latin typeface="Arial" panose="020B0604020202020204" pitchFamily="34" charset="0"/>
                <a:cs typeface="Arial" panose="020B0604020202020204" pitchFamily="34" charset="0"/>
              </a:rPr>
              <a:t>(</a:t>
            </a:r>
            <a:r>
              <a:rPr lang="en-US" sz="2000" b="1" dirty="0">
                <a:solidFill>
                  <a:srgbClr val="7030A0"/>
                </a:solidFill>
                <a:latin typeface="Arial" panose="020B0604020202020204" pitchFamily="34" charset="0"/>
                <a:cs typeface="Arial" panose="020B0604020202020204" pitchFamily="34" charset="0"/>
              </a:rPr>
              <a:t>B) </a:t>
            </a:r>
            <a:r>
              <a:rPr lang="en-US" sz="2000" dirty="0" smtClean="0">
                <a:latin typeface="Arial" panose="020B0604020202020204" pitchFamily="34" charset="0"/>
                <a:cs typeface="Arial" panose="020B0604020202020204" pitchFamily="34" charset="0"/>
              </a:rPr>
              <a:t>Only DA neurons from Vulnerable mice show enhanced </a:t>
            </a:r>
            <a:r>
              <a:rPr lang="en-US" sz="2000" dirty="0">
                <a:latin typeface="Arial" panose="020B0604020202020204" pitchFamily="34" charset="0"/>
                <a:cs typeface="Arial" panose="020B0604020202020204" pitchFamily="34" charset="0"/>
              </a:rPr>
              <a:t>firing </a:t>
            </a:r>
            <a:r>
              <a:rPr lang="en-US" sz="2000" dirty="0" smtClean="0">
                <a:latin typeface="Arial" panose="020B0604020202020204" pitchFamily="34" charset="0"/>
                <a:cs typeface="Arial" panose="020B0604020202020204" pitchFamily="34" charset="0"/>
              </a:rPr>
              <a:t>rates (***p&lt;0.001 vs control)</a:t>
            </a:r>
          </a:p>
          <a:p>
            <a:r>
              <a:rPr lang="en-US" sz="2000" b="1" dirty="0">
                <a:solidFill>
                  <a:srgbClr val="7030A0"/>
                </a:solidFill>
                <a:latin typeface="Arial" panose="020B0604020202020204" pitchFamily="34" charset="0"/>
                <a:cs typeface="Arial" panose="020B0604020202020204" pitchFamily="34" charset="0"/>
              </a:rPr>
              <a:t>(C)</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Avg</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VTA firing rates for each mouse </a:t>
            </a:r>
            <a:r>
              <a:rPr lang="en-US" sz="2000" dirty="0" smtClean="0">
                <a:latin typeface="Arial" panose="020B0604020202020204" pitchFamily="34" charset="0"/>
                <a:cs typeface="Arial" panose="020B0604020202020204" pitchFamily="34" charset="0"/>
              </a:rPr>
              <a:t>significantly </a:t>
            </a:r>
            <a:r>
              <a:rPr lang="en-US" sz="2000" dirty="0">
                <a:latin typeface="Arial" panose="020B0604020202020204" pitchFamily="34" charset="0"/>
                <a:cs typeface="Arial" panose="020B0604020202020204" pitchFamily="34" charset="0"/>
              </a:rPr>
              <a:t>correlated with interaction ratios </a:t>
            </a:r>
            <a:r>
              <a:rPr lang="en-US" sz="2000" dirty="0" smtClean="0">
                <a:latin typeface="Arial" panose="020B0604020202020204" pitchFamily="34" charset="0"/>
                <a:cs typeface="Arial" panose="020B0604020202020204" pitchFamily="34" charset="0"/>
              </a:rPr>
              <a:t>on d11 (r= -0.67).</a:t>
            </a:r>
          </a:p>
          <a:p>
            <a:pPr algn="ctr"/>
            <a:r>
              <a:rPr lang="en-US" sz="2000" dirty="0" smtClean="0">
                <a:latin typeface="Arial" panose="020B0604020202020204" pitchFamily="34" charset="0"/>
                <a:cs typeface="Arial" panose="020B0604020202020204" pitchFamily="34" charset="0"/>
              </a:rPr>
              <a:t>Mean </a:t>
            </a:r>
            <a:r>
              <a:rPr lang="en-US" sz="2000" dirty="0">
                <a:latin typeface="Arial" panose="020B0604020202020204" pitchFamily="34" charset="0"/>
                <a:cs typeface="Arial" panose="020B0604020202020204" pitchFamily="34" charset="0"/>
              </a:rPr>
              <a:t>+ SE (n = 5–11</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9" name="Rectangle 38"/>
          <p:cNvSpPr/>
          <p:nvPr/>
        </p:nvSpPr>
        <p:spPr>
          <a:xfrm>
            <a:off x="0" y="392713"/>
            <a:ext cx="12192000" cy="600164"/>
          </a:xfrm>
          <a:prstGeom prst="rect">
            <a:avLst/>
          </a:prstGeom>
        </p:spPr>
        <p:txBody>
          <a:bodyPr wrap="square">
            <a:spAutoFit/>
          </a:bodyPr>
          <a:lstStyle/>
          <a:p>
            <a:pPr algn="ctr"/>
            <a:r>
              <a:rPr lang="en-US" sz="3300" dirty="0" err="1" smtClean="0">
                <a:solidFill>
                  <a:schemeClr val="accent5">
                    <a:lumMod val="50000"/>
                  </a:schemeClr>
                </a:solidFill>
                <a:latin typeface="Arial" panose="020B0604020202020204" pitchFamily="34" charset="0"/>
                <a:cs typeface="Arial" panose="020B0604020202020204" pitchFamily="34" charset="0"/>
              </a:rPr>
              <a:t>Exp</a:t>
            </a:r>
            <a:r>
              <a:rPr lang="en-US" sz="3300" dirty="0" smtClean="0">
                <a:solidFill>
                  <a:schemeClr val="accent5">
                    <a:lumMod val="50000"/>
                  </a:schemeClr>
                </a:solidFill>
                <a:latin typeface="Arial" panose="020B0604020202020204" pitchFamily="34" charset="0"/>
                <a:cs typeface="Arial" panose="020B0604020202020204" pitchFamily="34" charset="0"/>
              </a:rPr>
              <a:t> 5 B-C: Does VTA Firing Rate Correlate with Vulnerability?</a:t>
            </a:r>
          </a:p>
        </p:txBody>
      </p:sp>
      <p:grpSp>
        <p:nvGrpSpPr>
          <p:cNvPr id="3" name="Group 2"/>
          <p:cNvGrpSpPr/>
          <p:nvPr/>
        </p:nvGrpSpPr>
        <p:grpSpPr>
          <a:xfrm>
            <a:off x="293485" y="1385590"/>
            <a:ext cx="11605030" cy="3671322"/>
            <a:chOff x="293485" y="1443488"/>
            <a:chExt cx="11605030" cy="3671322"/>
          </a:xfrm>
        </p:grpSpPr>
        <p:grpSp>
          <p:nvGrpSpPr>
            <p:cNvPr id="2" name="Group 1"/>
            <p:cNvGrpSpPr/>
            <p:nvPr/>
          </p:nvGrpSpPr>
          <p:grpSpPr>
            <a:xfrm>
              <a:off x="293485" y="1743191"/>
              <a:ext cx="11605030" cy="3371619"/>
              <a:chOff x="293485" y="1743191"/>
              <a:chExt cx="11605030" cy="3371619"/>
            </a:xfrm>
          </p:grpSpPr>
          <p:grpSp>
            <p:nvGrpSpPr>
              <p:cNvPr id="21" name="Group 20"/>
              <p:cNvGrpSpPr/>
              <p:nvPr/>
            </p:nvGrpSpPr>
            <p:grpSpPr>
              <a:xfrm>
                <a:off x="6063213" y="1743191"/>
                <a:ext cx="2416169" cy="3371619"/>
                <a:chOff x="6376610" y="1840141"/>
                <a:chExt cx="2051454" cy="2862681"/>
              </a:xfrm>
            </p:grpSpPr>
            <p:pic>
              <p:nvPicPr>
                <p:cNvPr id="20" name="Picture 19"/>
                <p:cNvPicPr>
                  <a:picLocks noChangeAspect="1"/>
                </p:cNvPicPr>
                <p:nvPr/>
              </p:nvPicPr>
              <p:blipFill rotWithShape="1">
                <a:blip r:embed="rId3"/>
                <a:srcRect l="22111" t="12463" r="57825" b="49796"/>
                <a:stretch/>
              </p:blipFill>
              <p:spPr>
                <a:xfrm>
                  <a:off x="6376610" y="1908168"/>
                  <a:ext cx="2051454" cy="2794654"/>
                </a:xfrm>
                <a:prstGeom prst="rect">
                  <a:avLst/>
                </a:prstGeom>
              </p:spPr>
            </p:pic>
            <p:sp>
              <p:nvSpPr>
                <p:cNvPr id="23" name="Rectangle 22"/>
                <p:cNvSpPr/>
                <p:nvPr/>
              </p:nvSpPr>
              <p:spPr>
                <a:xfrm>
                  <a:off x="6916370" y="1840141"/>
                  <a:ext cx="1356852" cy="3338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293485" y="1745462"/>
                <a:ext cx="5476243" cy="3299365"/>
              </a:xfrm>
              <a:prstGeom prst="rect">
                <a:avLst/>
              </a:prstGeom>
              <a:noFill/>
            </p:spPr>
            <p:txBody>
              <a:bodyPr wrap="square" rtlCol="0">
                <a:spAutoFit/>
              </a:bodyPr>
              <a:lstStyle/>
              <a:p>
                <a:pPr marL="342900" indent="-342900">
                  <a:lnSpc>
                    <a:spcPct val="110000"/>
                  </a:lnSpc>
                  <a:spcBef>
                    <a:spcPts val="600"/>
                  </a:spcBef>
                  <a:spcAft>
                    <a:spcPts val="600"/>
                  </a:spcAft>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CSDS (10d)</a:t>
                </a:r>
              </a:p>
              <a:p>
                <a:pPr marL="342900" indent="-342900">
                  <a:lnSpc>
                    <a:spcPct val="110000"/>
                  </a:lnSpc>
                  <a:spcBef>
                    <a:spcPts val="600"/>
                  </a:spcBef>
                  <a:spcAft>
                    <a:spcPts val="600"/>
                  </a:spcAft>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Social Interaction Test (d11)</a:t>
                </a:r>
              </a:p>
              <a:p>
                <a:pPr marL="342900" indent="-342900">
                  <a:lnSpc>
                    <a:spcPct val="110000"/>
                  </a:lnSpc>
                  <a:spcBef>
                    <a:spcPts val="600"/>
                  </a:spcBef>
                  <a:spcAft>
                    <a:spcPts val="600"/>
                  </a:spcAft>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EC Single-Unit Recordings from VTA DA Neurons </a:t>
                </a:r>
                <a:r>
                  <a:rPr lang="en-US" sz="2000" b="1" i="1" dirty="0" smtClean="0">
                    <a:solidFill>
                      <a:srgbClr val="002060"/>
                    </a:solidFill>
                    <a:latin typeface="Arial" panose="020B0604020202020204" pitchFamily="34" charset="0"/>
                    <a:cs typeface="Arial" panose="020B0604020202020204" pitchFamily="34" charset="0"/>
                  </a:rPr>
                  <a:t>ex vivo </a:t>
                </a:r>
                <a:r>
                  <a:rPr lang="en-US" sz="2000" b="1" dirty="0" smtClean="0">
                    <a:solidFill>
                      <a:srgbClr val="002060"/>
                    </a:solidFill>
                    <a:latin typeface="Arial" panose="020B0604020202020204" pitchFamily="34" charset="0"/>
                    <a:cs typeface="Arial" panose="020B0604020202020204" pitchFamily="34" charset="0"/>
                  </a:rPr>
                  <a:t>(d25)</a:t>
                </a:r>
              </a:p>
              <a:p>
                <a:pPr marL="342900" indent="-342900">
                  <a:lnSpc>
                    <a:spcPct val="110000"/>
                  </a:lnSpc>
                  <a:spcBef>
                    <a:spcPts val="600"/>
                  </a:spcBef>
                  <a:spcAft>
                    <a:spcPts val="600"/>
                  </a:spcAft>
                  <a:buFont typeface="Arial" panose="020B0604020202020204" pitchFamily="34" charset="0"/>
                  <a:buChar char="•"/>
                </a:pPr>
                <a:endParaRPr lang="en-US" sz="400" b="1"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spcAft>
                    <a:spcPts val="600"/>
                  </a:spcAft>
                </a:pPr>
                <a:r>
                  <a:rPr lang="en-US" sz="2000" b="1" dirty="0" smtClean="0">
                    <a:solidFill>
                      <a:srgbClr val="7030A0"/>
                    </a:solidFill>
                    <a:latin typeface="Arial" panose="020B0604020202020204" pitchFamily="34" charset="0"/>
                    <a:cs typeface="Arial" panose="020B0604020202020204" pitchFamily="34" charset="0"/>
                  </a:rPr>
                  <a:t>(5B): Vulnerable Mice: ↑ VTA DA Firing Rate</a:t>
                </a:r>
              </a:p>
              <a:p>
                <a:pPr>
                  <a:lnSpc>
                    <a:spcPct val="110000"/>
                  </a:lnSpc>
                  <a:spcBef>
                    <a:spcPts val="600"/>
                  </a:spcBef>
                  <a:spcAft>
                    <a:spcPts val="600"/>
                  </a:spcAft>
                </a:pPr>
                <a:r>
                  <a:rPr lang="en-US" sz="2000" b="1" dirty="0" smtClean="0">
                    <a:solidFill>
                      <a:srgbClr val="7030A0"/>
                    </a:solidFill>
                    <a:latin typeface="Arial" panose="020B0604020202020204" pitchFamily="34" charset="0"/>
                    <a:cs typeface="Arial" panose="020B0604020202020204" pitchFamily="34" charset="0"/>
                  </a:rPr>
                  <a:t>(5C): Correlation between VTA firing rate &amp;    Interaction Ratio (r =  -0.67)</a:t>
                </a:r>
              </a:p>
            </p:txBody>
          </p:sp>
          <p:grpSp>
            <p:nvGrpSpPr>
              <p:cNvPr id="43" name="Group 42"/>
              <p:cNvGrpSpPr/>
              <p:nvPr/>
            </p:nvGrpSpPr>
            <p:grpSpPr>
              <a:xfrm>
                <a:off x="8651241" y="2040083"/>
                <a:ext cx="3247274" cy="2777835"/>
                <a:chOff x="7536624" y="1950961"/>
                <a:chExt cx="3247274" cy="2777835"/>
              </a:xfrm>
            </p:grpSpPr>
            <p:grpSp>
              <p:nvGrpSpPr>
                <p:cNvPr id="44" name="Group 43"/>
                <p:cNvGrpSpPr/>
                <p:nvPr/>
              </p:nvGrpSpPr>
              <p:grpSpPr>
                <a:xfrm>
                  <a:off x="7658250" y="1950961"/>
                  <a:ext cx="3125648" cy="2777835"/>
                  <a:chOff x="6818088" y="1996822"/>
                  <a:chExt cx="3125648" cy="2777835"/>
                </a:xfrm>
              </p:grpSpPr>
              <p:grpSp>
                <p:nvGrpSpPr>
                  <p:cNvPr id="46" name="Group 45"/>
                  <p:cNvGrpSpPr/>
                  <p:nvPr/>
                </p:nvGrpSpPr>
                <p:grpSpPr>
                  <a:xfrm>
                    <a:off x="6818088" y="1996822"/>
                    <a:ext cx="3125648" cy="2686113"/>
                    <a:chOff x="6818088" y="1996822"/>
                    <a:chExt cx="3125648" cy="2686113"/>
                  </a:xfrm>
                </p:grpSpPr>
                <p:pic>
                  <p:nvPicPr>
                    <p:cNvPr id="48" name="Picture 47"/>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52156" t="392" r="34304" b="83543"/>
                    <a:stretch/>
                  </p:blipFill>
                  <p:spPr>
                    <a:xfrm>
                      <a:off x="6818088" y="1996822"/>
                      <a:ext cx="3125648" cy="2686113"/>
                    </a:xfrm>
                    <a:prstGeom prst="rect">
                      <a:avLst/>
                    </a:prstGeom>
                  </p:spPr>
                </p:pic>
                <p:sp>
                  <p:nvSpPr>
                    <p:cNvPr id="49" name="Rectangle 48"/>
                    <p:cNvSpPr/>
                    <p:nvPr/>
                  </p:nvSpPr>
                  <p:spPr>
                    <a:xfrm>
                      <a:off x="7064477" y="4439265"/>
                      <a:ext cx="2855671" cy="24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a:off x="7097748" y="4466880"/>
                    <a:ext cx="2519152" cy="307777"/>
                  </a:xfrm>
                  <a:prstGeom prst="rect">
                    <a:avLst/>
                  </a:prstGeom>
                  <a:solidFill>
                    <a:schemeClr val="bg1"/>
                  </a:solidFill>
                </p:spPr>
                <p:txBody>
                  <a:bodyPr wrap="none" rtlCol="0">
                    <a:spAutoFit/>
                  </a:bodyPr>
                  <a:lstStyle/>
                  <a:p>
                    <a:pPr algn="ctr"/>
                    <a:r>
                      <a:rPr lang="en-US" sz="1400" dirty="0" smtClean="0">
                        <a:latin typeface="Arial" panose="020B0604020202020204" pitchFamily="34" charset="0"/>
                        <a:cs typeface="Arial" panose="020B0604020202020204" pitchFamily="34" charset="0"/>
                      </a:rPr>
                      <a:t>Avg. VTA DA Firing Rate (Hz)</a:t>
                    </a:r>
                    <a:endParaRPr lang="en-US" sz="1400" dirty="0">
                      <a:latin typeface="Arial" panose="020B0604020202020204" pitchFamily="34" charset="0"/>
                      <a:cs typeface="Arial" panose="020B0604020202020204" pitchFamily="34" charset="0"/>
                    </a:endParaRPr>
                  </a:p>
                </p:txBody>
              </p:sp>
            </p:grpSp>
            <p:sp>
              <p:nvSpPr>
                <p:cNvPr id="45" name="TextBox 44"/>
                <p:cNvSpPr txBox="1"/>
                <p:nvPr/>
              </p:nvSpPr>
              <p:spPr>
                <a:xfrm>
                  <a:off x="7536624" y="2299495"/>
                  <a:ext cx="365760" cy="1586333"/>
                </a:xfrm>
                <a:prstGeom prst="rect">
                  <a:avLst/>
                </a:prstGeom>
                <a:solidFill>
                  <a:schemeClr val="bg1"/>
                </a:solidFill>
              </p:spPr>
              <p:txBody>
                <a:bodyPr vert="vert270" wrap="none" rtlCol="0">
                  <a:spAutoFit/>
                </a:bodyPr>
                <a:lstStyle/>
                <a:p>
                  <a:pPr algn="ctr"/>
                  <a:r>
                    <a:rPr lang="en-US" sz="1600" dirty="0" smtClean="0">
                      <a:latin typeface="Arial" panose="020B0604020202020204" pitchFamily="34" charset="0"/>
                      <a:cs typeface="Arial" panose="020B0604020202020204" pitchFamily="34" charset="0"/>
                    </a:rPr>
                    <a:t>Interaction Ratio</a:t>
                  </a:r>
                  <a:endParaRPr lang="en-US" sz="1600" dirty="0">
                    <a:latin typeface="Arial" panose="020B0604020202020204" pitchFamily="34" charset="0"/>
                    <a:cs typeface="Arial" panose="020B0604020202020204" pitchFamily="34" charset="0"/>
                  </a:endParaRPr>
                </a:p>
              </p:txBody>
            </p:sp>
          </p:grpSp>
        </p:grpSp>
        <p:sp>
          <p:nvSpPr>
            <p:cNvPr id="50" name="TextBox 49"/>
            <p:cNvSpPr txBox="1"/>
            <p:nvPr/>
          </p:nvSpPr>
          <p:spPr>
            <a:xfrm>
              <a:off x="9558699" y="1443488"/>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C</a:t>
              </a:r>
              <a:endParaRPr lang="en-US" sz="2800" b="1" dirty="0">
                <a:latin typeface="Arial" panose="020B0604020202020204" pitchFamily="34" charset="0"/>
                <a:cs typeface="Arial" panose="020B0604020202020204" pitchFamily="34" charset="0"/>
              </a:endParaRPr>
            </a:p>
          </p:txBody>
        </p:sp>
        <p:sp>
          <p:nvSpPr>
            <p:cNvPr id="35" name="TextBox 34"/>
            <p:cNvSpPr txBox="1"/>
            <p:nvPr/>
          </p:nvSpPr>
          <p:spPr>
            <a:xfrm>
              <a:off x="6254581" y="1443488"/>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B</a:t>
              </a:r>
              <a:endParaRPr lang="en-US" sz="2800" b="1" dirty="0">
                <a:latin typeface="Arial" panose="020B0604020202020204" pitchFamily="34" charset="0"/>
                <a:cs typeface="Arial" panose="020B0604020202020204" pitchFamily="34" charset="0"/>
              </a:endParaRPr>
            </a:p>
          </p:txBody>
        </p:sp>
      </p:grpSp>
      <p:sp>
        <p:nvSpPr>
          <p:cNvPr id="51" name="TextBox 50"/>
          <p:cNvSpPr txBox="1"/>
          <p:nvPr/>
        </p:nvSpPr>
        <p:spPr>
          <a:xfrm>
            <a:off x="300397" y="3677525"/>
            <a:ext cx="5476243" cy="1280160"/>
          </a:xfrm>
          <a:prstGeom prst="rect">
            <a:avLst/>
          </a:prstGeom>
          <a:solidFill>
            <a:schemeClr val="bg1"/>
          </a:solidFill>
        </p:spPr>
        <p:txBody>
          <a:bodyPr wrap="square" rtlCol="0" anchor="ctr">
            <a:spAutoFit/>
          </a:bodyPr>
          <a:lstStyle/>
          <a:p>
            <a:pPr algn="ctr">
              <a:lnSpc>
                <a:spcPct val="110000"/>
              </a:lnSpc>
              <a:spcBef>
                <a:spcPts val="600"/>
              </a:spcBef>
              <a:spcAft>
                <a:spcPts val="600"/>
              </a:spcAft>
            </a:pPr>
            <a:r>
              <a:rPr lang="en-US" sz="2000" b="1" dirty="0" smtClean="0">
                <a:solidFill>
                  <a:srgbClr val="7030A0"/>
                </a:solidFill>
                <a:latin typeface="Arial" panose="020B0604020202020204" pitchFamily="34" charset="0"/>
                <a:cs typeface="Arial" panose="020B0604020202020204" pitchFamily="34" charset="0"/>
              </a:rPr>
              <a:t>Vulnerability is associated with long-lasting up-regulation of VTA DA firing rate</a:t>
            </a:r>
          </a:p>
        </p:txBody>
      </p:sp>
    </p:spTree>
    <p:extLst>
      <p:ext uri="{BB962C8B-B14F-4D97-AF65-F5344CB8AC3E}">
        <p14:creationId xmlns:p14="http://schemas.microsoft.com/office/powerpoint/2010/main" val="15512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303948"/>
            <a:ext cx="12192000" cy="553998"/>
          </a:xfrm>
          <a:prstGeom prst="rect">
            <a:avLst/>
          </a:prstGeom>
        </p:spPr>
        <p:txBody>
          <a:bodyPr wrap="square">
            <a:spAutoFit/>
          </a:bodyPr>
          <a:lstStyle/>
          <a:p>
            <a:pPr algn="ctr"/>
            <a:r>
              <a:rPr lang="en-US" sz="3000" dirty="0" err="1" smtClean="0">
                <a:solidFill>
                  <a:schemeClr val="accent5">
                    <a:lumMod val="50000"/>
                  </a:schemeClr>
                </a:solidFill>
                <a:latin typeface="Arial" panose="020B0604020202020204" pitchFamily="34" charset="0"/>
                <a:cs typeface="Arial" panose="020B0604020202020204" pitchFamily="34" charset="0"/>
              </a:rPr>
              <a:t>Exp</a:t>
            </a:r>
            <a:r>
              <a:rPr lang="en-US" sz="3000" dirty="0" smtClean="0">
                <a:solidFill>
                  <a:schemeClr val="accent5">
                    <a:lumMod val="50000"/>
                  </a:schemeClr>
                </a:solidFill>
                <a:latin typeface="Arial" panose="020B0604020202020204" pitchFamily="34" charset="0"/>
                <a:cs typeface="Arial" panose="020B0604020202020204" pitchFamily="34" charset="0"/>
              </a:rPr>
              <a:t> 5 E-H: Can VTA Excitability </a:t>
            </a:r>
            <a:r>
              <a:rPr lang="en-US" sz="3000" i="1" dirty="0" smtClean="0">
                <a:solidFill>
                  <a:schemeClr val="accent5">
                    <a:lumMod val="50000"/>
                  </a:schemeClr>
                </a:solidFill>
                <a:latin typeface="Arial" panose="020B0604020202020204" pitchFamily="34" charset="0"/>
                <a:cs typeface="Arial" panose="020B0604020202020204" pitchFamily="34" charset="0"/>
              </a:rPr>
              <a:t>Cause</a:t>
            </a:r>
            <a:r>
              <a:rPr lang="en-US" sz="3000" dirty="0" smtClean="0">
                <a:solidFill>
                  <a:schemeClr val="accent5">
                    <a:lumMod val="50000"/>
                  </a:schemeClr>
                </a:solidFill>
                <a:latin typeface="Arial" panose="020B0604020202020204" pitchFamily="34" charset="0"/>
                <a:cs typeface="Arial" panose="020B0604020202020204" pitchFamily="34" charset="0"/>
              </a:rPr>
              <a:t> Vulnerability?</a:t>
            </a:r>
          </a:p>
        </p:txBody>
      </p:sp>
      <p:sp>
        <p:nvSpPr>
          <p:cNvPr id="9" name="TextBox 8"/>
          <p:cNvSpPr txBox="1"/>
          <p:nvPr/>
        </p:nvSpPr>
        <p:spPr>
          <a:xfrm>
            <a:off x="230079" y="5787224"/>
            <a:ext cx="11731842" cy="830997"/>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(E) </a:t>
            </a:r>
            <a:r>
              <a:rPr lang="en-US" sz="1600" dirty="0" smtClean="0">
                <a:latin typeface="Arial" panose="020B0604020202020204" pitchFamily="34" charset="0"/>
                <a:cs typeface="Arial" panose="020B0604020202020204" pitchFamily="34" charset="0"/>
              </a:rPr>
              <a:t>HSV-Kir2.1</a:t>
            </a:r>
            <a:r>
              <a:rPr lang="en-US" sz="1600" baseline="-25000" dirty="0" smtClean="0">
                <a:latin typeface="Arial" panose="020B0604020202020204" pitchFamily="34" charset="0"/>
                <a:cs typeface="Arial" panose="020B0604020202020204" pitchFamily="34" charset="0"/>
              </a:rPr>
              <a:t>VTA</a:t>
            </a:r>
            <a:r>
              <a:rPr lang="en-US" sz="1600" dirty="0" smtClean="0">
                <a:latin typeface="Arial" panose="020B0604020202020204" pitchFamily="34" charset="0"/>
                <a:cs typeface="Arial" panose="020B0604020202020204" pitchFamily="34" charset="0"/>
              </a:rPr>
              <a:t> overexpression promoted </a:t>
            </a:r>
            <a:r>
              <a:rPr lang="en-US" sz="1600" dirty="0">
                <a:latin typeface="Arial" panose="020B0604020202020204" pitchFamily="34" charset="0"/>
                <a:cs typeface="Arial" panose="020B0604020202020204" pitchFamily="34" charset="0"/>
              </a:rPr>
              <a:t>resilient behavior (t</a:t>
            </a:r>
            <a:r>
              <a:rPr lang="en-US" sz="1600" baseline="-25000" dirty="0">
                <a:latin typeface="Arial" panose="020B0604020202020204" pitchFamily="34" charset="0"/>
                <a:cs typeface="Arial" panose="020B0604020202020204" pitchFamily="34" charset="0"/>
              </a:rPr>
              <a:t>14</a:t>
            </a:r>
            <a:r>
              <a:rPr lang="en-US" sz="1600" dirty="0">
                <a:latin typeface="Arial" panose="020B0604020202020204" pitchFamily="34" charset="0"/>
                <a:cs typeface="Arial" panose="020B0604020202020204" pitchFamily="34" charset="0"/>
              </a:rPr>
              <a:t> = 0.30, p &gt; 0.3), and </a:t>
            </a:r>
            <a:r>
              <a:rPr lang="en-US" sz="1600" b="1" dirty="0">
                <a:solidFill>
                  <a:srgbClr val="7030A0"/>
                </a:solidFill>
                <a:latin typeface="Arial" panose="020B0604020202020204" pitchFamily="34" charset="0"/>
                <a:cs typeface="Arial" panose="020B0604020202020204" pitchFamily="34" charset="0"/>
              </a:rPr>
              <a:t>(F)</a:t>
            </a:r>
            <a:r>
              <a:rPr lang="en-US" sz="1600" b="1"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reduced NAc </a:t>
            </a:r>
            <a:r>
              <a:rPr lang="en-US" sz="1600" dirty="0">
                <a:latin typeface="Arial" panose="020B0604020202020204" pitchFamily="34" charset="0"/>
                <a:cs typeface="Arial" panose="020B0604020202020204" pitchFamily="34" charset="0"/>
              </a:rPr>
              <a:t>BDNF </a:t>
            </a:r>
            <a:r>
              <a:rPr lang="en-US" sz="1600" dirty="0" smtClean="0">
                <a:latin typeface="Arial" panose="020B0604020202020204" pitchFamily="34" charset="0"/>
                <a:cs typeface="Arial" panose="020B0604020202020204" pitchFamily="34" charset="0"/>
              </a:rPr>
              <a:t>(1-tailed </a:t>
            </a:r>
            <a:r>
              <a:rPr lang="en-US" sz="1600" dirty="0">
                <a:latin typeface="Arial" panose="020B0604020202020204" pitchFamily="34" charset="0"/>
                <a:cs typeface="Arial" panose="020B0604020202020204" pitchFamily="34" charset="0"/>
              </a:rPr>
              <a:t>t test). </a:t>
            </a:r>
            <a:r>
              <a:rPr lang="en-US" sz="1600" b="1" dirty="0">
                <a:solidFill>
                  <a:srgbClr val="7030A0"/>
                </a:solidFill>
                <a:latin typeface="Arial" panose="020B0604020202020204" pitchFamily="34" charset="0"/>
                <a:cs typeface="Arial" panose="020B0604020202020204" pitchFamily="34" charset="0"/>
              </a:rPr>
              <a:t>(G) </a:t>
            </a:r>
            <a:r>
              <a:rPr lang="en-US" sz="1600" dirty="0" smtClean="0">
                <a:latin typeface="Arial" panose="020B0604020202020204" pitchFamily="34" charset="0"/>
                <a:cs typeface="Arial" panose="020B0604020202020204" pitchFamily="34" charset="0"/>
              </a:rPr>
              <a:t>HSV-</a:t>
            </a:r>
            <a:r>
              <a:rPr lang="en-US" sz="1600" dirty="0" err="1" smtClean="0">
                <a:latin typeface="Arial" panose="020B0604020202020204" pitchFamily="34" charset="0"/>
                <a:cs typeface="Arial" panose="020B0604020202020204" pitchFamily="34" charset="0"/>
              </a:rPr>
              <a:t>dnK</a:t>
            </a:r>
            <a:r>
              <a:rPr lang="en-US" sz="1600" baseline="-25000" dirty="0" err="1">
                <a:latin typeface="Arial" panose="020B0604020202020204" pitchFamily="34" charset="0"/>
                <a:cs typeface="Arial" panose="020B0604020202020204" pitchFamily="34" charset="0"/>
              </a:rPr>
              <a:t>VTA</a:t>
            </a:r>
            <a:r>
              <a:rPr lang="en-US" sz="1600" dirty="0" smtClean="0">
                <a:latin typeface="Arial" panose="020B0604020202020204" pitchFamily="34" charset="0"/>
                <a:cs typeface="Arial" panose="020B0604020202020204" pitchFamily="34" charset="0"/>
              </a:rPr>
              <a:t> produced Vulnerable phenotype after </a:t>
            </a:r>
            <a:r>
              <a:rPr lang="en-US" sz="1600" b="1" dirty="0" smtClean="0">
                <a:solidFill>
                  <a:srgbClr val="002060"/>
                </a:solidFill>
                <a:latin typeface="Arial" panose="020B0604020202020204" pitchFamily="34" charset="0"/>
                <a:cs typeface="Arial" panose="020B0604020202020204" pitchFamily="34" charset="0"/>
              </a:rPr>
              <a:t>submaximal </a:t>
            </a:r>
            <a:r>
              <a:rPr lang="en-US" sz="1600" b="1" dirty="0">
                <a:solidFill>
                  <a:srgbClr val="002060"/>
                </a:solidFill>
                <a:latin typeface="Arial" panose="020B0604020202020204" pitchFamily="34" charset="0"/>
                <a:cs typeface="Arial" panose="020B0604020202020204" pitchFamily="34" charset="0"/>
              </a:rPr>
              <a:t>social defeat </a:t>
            </a:r>
            <a:r>
              <a:rPr lang="en-US" sz="1600" dirty="0" smtClean="0">
                <a:latin typeface="Arial" panose="020B0604020202020204" pitchFamily="34" charset="0"/>
                <a:cs typeface="Arial" panose="020B0604020202020204" pitchFamily="34" charset="0"/>
              </a:rPr>
              <a:t>(t</a:t>
            </a:r>
            <a:r>
              <a:rPr lang="en-US" sz="1600" baseline="-25000" dirty="0" smtClean="0">
                <a:latin typeface="Arial" panose="020B0604020202020204" pitchFamily="34" charset="0"/>
                <a:cs typeface="Arial" panose="020B0604020202020204" pitchFamily="34" charset="0"/>
              </a:rPr>
              <a:t>10</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0.31, p &gt; 0.5) and </a:t>
            </a:r>
            <a:r>
              <a:rPr lang="en-US" sz="1600" b="1" dirty="0">
                <a:solidFill>
                  <a:srgbClr val="7030A0"/>
                </a:solidFill>
                <a:latin typeface="Arial" panose="020B0604020202020204" pitchFamily="34" charset="0"/>
                <a:cs typeface="Arial" panose="020B0604020202020204" pitchFamily="34" charset="0"/>
              </a:rPr>
              <a:t>(H) </a:t>
            </a:r>
            <a:r>
              <a:rPr lang="en-US" sz="1600" dirty="0" smtClean="0">
                <a:latin typeface="Arial" panose="020B0604020202020204" pitchFamily="34" charset="0"/>
                <a:cs typeface="Arial" panose="020B0604020202020204" pitchFamily="34" charset="0"/>
              </a:rPr>
              <a:t>increased BDNF. </a:t>
            </a:r>
          </a:p>
          <a:p>
            <a:r>
              <a:rPr lang="en-US" sz="1600" dirty="0" smtClean="0">
                <a:latin typeface="Arial" panose="020B0604020202020204" pitchFamily="34" charset="0"/>
                <a:cs typeface="Arial" panose="020B0604020202020204" pitchFamily="34" charset="0"/>
              </a:rPr>
              <a:t>Mean </a:t>
            </a:r>
            <a:r>
              <a:rPr lang="en-US" sz="1600" dirty="0">
                <a:latin typeface="Arial" panose="020B0604020202020204" pitchFamily="34" charset="0"/>
                <a:cs typeface="Arial" panose="020B0604020202020204" pitchFamily="34" charset="0"/>
              </a:rPr>
              <a:t>+ SE (n = 5–11), </a:t>
            </a:r>
            <a:r>
              <a:rPr lang="en-US" sz="1600" dirty="0" smtClean="0">
                <a:latin typeface="Arial" panose="020B0604020202020204" pitchFamily="34" charset="0"/>
                <a:cs typeface="Arial" panose="020B0604020202020204" pitchFamily="34" charset="0"/>
              </a:rPr>
              <a:t>*sig </a:t>
            </a:r>
            <a:r>
              <a:rPr lang="en-US" sz="1600" dirty="0">
                <a:latin typeface="Arial" panose="020B0604020202020204" pitchFamily="34" charset="0"/>
                <a:cs typeface="Arial" panose="020B0604020202020204" pitchFamily="34" charset="0"/>
              </a:rPr>
              <a:t>post hoc comparisons </a:t>
            </a:r>
            <a:r>
              <a:rPr lang="en-US" sz="1600" dirty="0" smtClean="0">
                <a:latin typeface="Arial" panose="020B0604020202020204" pitchFamily="34" charset="0"/>
                <a:cs typeface="Arial" panose="020B0604020202020204" pitchFamily="34" charset="0"/>
              </a:rPr>
              <a:t>vs control </a:t>
            </a:r>
            <a:r>
              <a:rPr lang="en-US" sz="1600" dirty="0">
                <a:latin typeface="Arial" panose="020B0604020202020204" pitchFamily="34" charset="0"/>
                <a:cs typeface="Arial" panose="020B0604020202020204" pitchFamily="34" charset="0"/>
              </a:rPr>
              <a:t>groups,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0.05,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a:t>
            </a:r>
            <a:r>
              <a:rPr lang="en-US" sz="1600" dirty="0" smtClean="0">
                <a:latin typeface="Arial" panose="020B0604020202020204" pitchFamily="34" charset="0"/>
                <a:cs typeface="Arial" panose="020B0604020202020204" pitchFamily="34" charset="0"/>
              </a:rPr>
              <a:t>0.01</a:t>
            </a:r>
            <a:r>
              <a:rPr lang="en-US" sz="1600" dirty="0">
                <a:latin typeface="Arial" panose="020B0604020202020204" pitchFamily="34" charset="0"/>
                <a:cs typeface="Arial" panose="020B0604020202020204" pitchFamily="34" charset="0"/>
              </a:rPr>
              <a:t>.</a:t>
            </a:r>
          </a:p>
        </p:txBody>
      </p:sp>
      <p:grpSp>
        <p:nvGrpSpPr>
          <p:cNvPr id="33" name="Group 32"/>
          <p:cNvGrpSpPr/>
          <p:nvPr/>
        </p:nvGrpSpPr>
        <p:grpSpPr>
          <a:xfrm>
            <a:off x="403460" y="1129810"/>
            <a:ext cx="11385080" cy="4513887"/>
            <a:chOff x="403460" y="1172057"/>
            <a:chExt cx="11385080" cy="4513887"/>
          </a:xfrm>
        </p:grpSpPr>
        <p:sp>
          <p:nvSpPr>
            <p:cNvPr id="7" name="TextBox 6"/>
            <p:cNvSpPr txBox="1"/>
            <p:nvPr/>
          </p:nvSpPr>
          <p:spPr>
            <a:xfrm>
              <a:off x="403460" y="1322270"/>
              <a:ext cx="5741642" cy="4213461"/>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CSDS </a:t>
              </a:r>
              <a:r>
                <a:rPr lang="en-US" b="1" dirty="0">
                  <a:solidFill>
                    <a:srgbClr val="7030A0"/>
                  </a:solidFill>
                  <a:latin typeface="Arial" panose="020B0604020202020204" pitchFamily="34" charset="0"/>
                  <a:cs typeface="Arial" panose="020B0604020202020204" pitchFamily="34" charset="0"/>
                </a:rPr>
                <a:t>(Kir2.1) </a:t>
              </a:r>
              <a:r>
                <a:rPr lang="en-US" dirty="0">
                  <a:solidFill>
                    <a:srgbClr val="7030A0"/>
                  </a:solidFill>
                  <a:latin typeface="Arial" panose="020B0604020202020204" pitchFamily="34" charset="0"/>
                  <a:cs typeface="Arial" panose="020B0604020202020204" pitchFamily="34" charset="0"/>
                </a:rPr>
                <a:t>or</a:t>
              </a:r>
              <a:r>
                <a:rPr lang="en-US" b="1" dirty="0">
                  <a:solidFill>
                    <a:srgbClr val="7030A0"/>
                  </a:solidFill>
                  <a:latin typeface="Arial" panose="020B0604020202020204" pitchFamily="34" charset="0"/>
                  <a:cs typeface="Arial" panose="020B0604020202020204" pitchFamily="34" charset="0"/>
                </a:rPr>
                <a:t> submaximal (</a:t>
              </a:r>
              <a:r>
                <a:rPr lang="en-US" b="1" dirty="0" err="1">
                  <a:solidFill>
                    <a:srgbClr val="7030A0"/>
                  </a:solidFill>
                  <a:latin typeface="Arial" panose="020B0604020202020204" pitchFamily="34" charset="0"/>
                  <a:cs typeface="Arial" panose="020B0604020202020204" pitchFamily="34" charset="0"/>
                </a:rPr>
                <a:t>dnK</a:t>
              </a:r>
              <a:r>
                <a:rPr lang="en-US" b="1" dirty="0">
                  <a:solidFill>
                    <a:srgbClr val="7030A0"/>
                  </a:solidFill>
                  <a:latin typeface="Arial" panose="020B0604020202020204" pitchFamily="34" charset="0"/>
                  <a:cs typeface="Arial" panose="020B0604020202020204" pitchFamily="34" charset="0"/>
                </a:rPr>
                <a:t>)</a:t>
              </a:r>
            </a:p>
            <a:p>
              <a:pPr marL="342900" indent="-342900">
                <a:lnSpc>
                  <a:spcPct val="110000"/>
                </a:lnSpc>
                <a:spcBef>
                  <a:spcPts val="600"/>
                </a:spcBef>
                <a:buFont typeface="Arial" panose="020B0604020202020204" pitchFamily="34" charset="0"/>
                <a:buChar char="•"/>
              </a:pPr>
              <a:r>
                <a:rPr lang="en-US" b="1" dirty="0">
                  <a:solidFill>
                    <a:srgbClr val="7030A0"/>
                  </a:solidFill>
                  <a:latin typeface="Arial" panose="020B0604020202020204" pitchFamily="34" charset="0"/>
                  <a:cs typeface="Arial" panose="020B0604020202020204" pitchFamily="34" charset="0"/>
                </a:rPr>
                <a:t>VTA Overexpression (d11) of either: </a:t>
              </a:r>
            </a:p>
            <a:p>
              <a:pPr marL="800100" lvl="1"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Kir2.1 (CSDS): </a:t>
              </a:r>
              <a:r>
                <a:rPr lang="en-US" dirty="0">
                  <a:solidFill>
                    <a:srgbClr val="002060"/>
                  </a:solidFill>
                  <a:latin typeface="Arial" panose="020B0604020202020204" pitchFamily="34" charset="0"/>
                  <a:cs typeface="Arial" panose="020B0604020202020204" pitchFamily="34" charset="0"/>
                </a:rPr>
                <a:t>Inward rectifying K</a:t>
              </a:r>
              <a:r>
                <a:rPr lang="en-US" baseline="30000" dirty="0">
                  <a:solidFill>
                    <a:srgbClr val="002060"/>
                  </a:solidFill>
                  <a:latin typeface="Arial" panose="020B0604020202020204" pitchFamily="34" charset="0"/>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 channel </a:t>
              </a:r>
            </a:p>
            <a:p>
              <a:pPr marL="1257300" lvl="2" indent="-342900">
                <a:lnSpc>
                  <a:spcPct val="110000"/>
                </a:lnSpc>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Reliably suppresses excitability (5D)</a:t>
              </a:r>
            </a:p>
            <a:p>
              <a:pPr marL="800100" lvl="1" indent="-342900">
                <a:lnSpc>
                  <a:spcPct val="110000"/>
                </a:lnSpc>
                <a:spcBef>
                  <a:spcPts val="600"/>
                </a:spcBef>
                <a:buFont typeface="Arial" panose="020B0604020202020204" pitchFamily="34" charset="0"/>
                <a:buChar char="•"/>
              </a:pPr>
              <a:r>
                <a:rPr lang="en-US" b="1" dirty="0" err="1" smtClean="0">
                  <a:solidFill>
                    <a:srgbClr val="002060"/>
                  </a:solidFill>
                  <a:latin typeface="Arial" panose="020B0604020202020204" pitchFamily="34" charset="0"/>
                  <a:cs typeface="Arial" panose="020B0604020202020204" pitchFamily="34" charset="0"/>
                </a:rPr>
                <a:t>dnK</a:t>
              </a:r>
              <a:r>
                <a:rPr lang="en-US" b="1" dirty="0" smtClean="0">
                  <a:solidFill>
                    <a:srgbClr val="002060"/>
                  </a:solidFill>
                  <a:latin typeface="Arial" panose="020B0604020202020204" pitchFamily="34" charset="0"/>
                  <a:cs typeface="Arial" panose="020B0604020202020204" pitchFamily="34" charset="0"/>
                </a:rPr>
                <a:t> (</a:t>
              </a:r>
              <a:r>
                <a:rPr lang="en-US" b="1" dirty="0" err="1" smtClean="0">
                  <a:solidFill>
                    <a:srgbClr val="002060"/>
                  </a:solidFill>
                  <a:latin typeface="Arial" panose="020B0604020202020204" pitchFamily="34" charset="0"/>
                  <a:cs typeface="Arial" panose="020B0604020202020204" pitchFamily="34" charset="0"/>
                </a:rPr>
                <a:t>submax</a:t>
              </a:r>
              <a:r>
                <a:rPr lang="en-US" b="1" dirty="0">
                  <a:solidFill>
                    <a:srgbClr val="002060"/>
                  </a:solidFill>
                  <a:latin typeface="Arial" panose="020B0604020202020204" pitchFamily="34" charset="0"/>
                  <a:cs typeface="Arial" panose="020B0604020202020204" pitchFamily="34" charset="0"/>
                </a:rPr>
                <a:t>)</a:t>
              </a:r>
              <a:r>
                <a:rPr lang="en-US" b="1" dirty="0" smtClean="0">
                  <a:solidFill>
                    <a:srgbClr val="002060"/>
                  </a:solidFill>
                  <a:latin typeface="Arial" panose="020B0604020202020204" pitchFamily="34" charset="0"/>
                  <a:cs typeface="Arial" panose="020B0604020202020204" pitchFamily="34" charset="0"/>
                </a:rPr>
                <a:t>: </a:t>
              </a:r>
              <a:r>
                <a:rPr lang="en-US" u="sng" dirty="0" smtClean="0">
                  <a:solidFill>
                    <a:srgbClr val="002060"/>
                  </a:solidFill>
                  <a:latin typeface="Arial" panose="020B0604020202020204" pitchFamily="34" charset="0"/>
                  <a:cs typeface="Arial" panose="020B0604020202020204" pitchFamily="34" charset="0"/>
                </a:rPr>
                <a:t>dominant-negative </a:t>
              </a:r>
              <a:r>
                <a:rPr lang="en-US" dirty="0">
                  <a:solidFill>
                    <a:srgbClr val="002060"/>
                  </a:solidFill>
                  <a:latin typeface="Arial" panose="020B0604020202020204" pitchFamily="34" charset="0"/>
                  <a:cs typeface="Arial" panose="020B0604020202020204" pitchFamily="34" charset="0"/>
                </a:rPr>
                <a:t>K+ channel </a:t>
              </a:r>
              <a:endParaRPr lang="en-US"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GFP</a:t>
              </a:r>
              <a:r>
                <a:rPr lang="en-US" dirty="0" smtClean="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Controls</a:t>
              </a:r>
            </a:p>
            <a:p>
              <a:pPr marL="342900" indent="-34290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Social </a:t>
              </a:r>
              <a:r>
                <a:rPr lang="en-US" b="1" dirty="0">
                  <a:solidFill>
                    <a:srgbClr val="7030A0"/>
                  </a:solidFill>
                  <a:latin typeface="Arial" panose="020B0604020202020204" pitchFamily="34" charset="0"/>
                  <a:cs typeface="Arial" panose="020B0604020202020204" pitchFamily="34" charset="0"/>
                </a:rPr>
                <a:t>Interaction Test (d11)</a:t>
              </a:r>
            </a:p>
            <a:p>
              <a:pPr marL="800100" lvl="1" indent="-342900">
                <a:lnSpc>
                  <a:spcPct val="110000"/>
                </a:lnSpc>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Vulnerable mice matched for interaction time</a:t>
              </a:r>
            </a:p>
            <a:p>
              <a:pPr marL="342900" indent="-34290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Repeat Social Interaction Test (d14, </a:t>
              </a:r>
              <a:r>
                <a:rPr lang="en-US" b="1" dirty="0" smtClean="0">
                  <a:solidFill>
                    <a:srgbClr val="002060"/>
                  </a:solidFill>
                  <a:latin typeface="Arial" panose="020B0604020202020204" pitchFamily="34" charset="0"/>
                  <a:cs typeface="Arial" panose="020B0604020202020204" pitchFamily="34" charset="0"/>
                </a:rPr>
                <a:t>Fig E, G</a:t>
              </a:r>
              <a:r>
                <a:rPr lang="en-US" b="1" dirty="0" smtClean="0">
                  <a:solidFill>
                    <a:srgbClr val="7030A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3d: peak of transgene expression peak </a:t>
              </a:r>
              <a:r>
                <a:rPr lang="en-US" sz="1600" dirty="0" smtClean="0">
                  <a:solidFill>
                    <a:srgbClr val="002060"/>
                  </a:solidFill>
                  <a:latin typeface="Arial" panose="020B0604020202020204" pitchFamily="34" charset="0"/>
                  <a:cs typeface="Arial" panose="020B0604020202020204" pitchFamily="34" charset="0"/>
                </a:rPr>
                <a:t>(S5)</a:t>
              </a: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Western Immunoblotting for NAc BDNF (</a:t>
              </a:r>
              <a:r>
                <a:rPr lang="en-US" b="1" dirty="0" smtClean="0">
                  <a:solidFill>
                    <a:srgbClr val="002060"/>
                  </a:solidFill>
                  <a:latin typeface="Arial" panose="020B0604020202020204" pitchFamily="34" charset="0"/>
                  <a:cs typeface="Arial" panose="020B0604020202020204" pitchFamily="34" charset="0"/>
                </a:rPr>
                <a:t>F, H</a:t>
              </a:r>
              <a:r>
                <a:rPr lang="en-US" b="1" dirty="0" smtClean="0">
                  <a:solidFill>
                    <a:srgbClr val="7030A0"/>
                  </a:solidFill>
                  <a:latin typeface="Arial" panose="020B0604020202020204" pitchFamily="34" charset="0"/>
                  <a:cs typeface="Arial" panose="020B0604020202020204" pitchFamily="34" charset="0"/>
                </a:rPr>
                <a:t>)</a:t>
              </a:r>
            </a:p>
          </p:txBody>
        </p:sp>
        <p:grpSp>
          <p:nvGrpSpPr>
            <p:cNvPr id="29" name="Group 28"/>
            <p:cNvGrpSpPr/>
            <p:nvPr/>
          </p:nvGrpSpPr>
          <p:grpSpPr>
            <a:xfrm>
              <a:off x="6548562" y="1172057"/>
              <a:ext cx="5239978" cy="4513887"/>
              <a:chOff x="6209014" y="1069786"/>
              <a:chExt cx="5239978" cy="4513887"/>
            </a:xfrm>
          </p:grpSpPr>
          <p:sp>
            <p:nvSpPr>
              <p:cNvPr id="10" name="TextBox 9"/>
              <p:cNvSpPr txBox="1"/>
              <p:nvPr/>
            </p:nvSpPr>
            <p:spPr>
              <a:xfrm>
                <a:off x="6209014" y="1125741"/>
                <a:ext cx="35618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E</a:t>
                </a:r>
                <a:endParaRPr lang="en-US" sz="2000" b="1" dirty="0">
                  <a:latin typeface="Arial" panose="020B0604020202020204" pitchFamily="34" charset="0"/>
                  <a:cs typeface="Arial" panose="020B0604020202020204" pitchFamily="34" charset="0"/>
                </a:endParaRPr>
              </a:p>
            </p:txBody>
          </p:sp>
          <p:sp>
            <p:nvSpPr>
              <p:cNvPr id="13" name="TextBox 12"/>
              <p:cNvSpPr txBox="1"/>
              <p:nvPr/>
            </p:nvSpPr>
            <p:spPr>
              <a:xfrm>
                <a:off x="6298133" y="3274632"/>
                <a:ext cx="38343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G</a:t>
                </a:r>
                <a:endParaRPr lang="en-US" sz="2000" b="1" dirty="0">
                  <a:latin typeface="Arial" panose="020B0604020202020204" pitchFamily="34" charset="0"/>
                  <a:cs typeface="Arial" panose="020B0604020202020204" pitchFamily="34" charset="0"/>
                </a:endParaRPr>
              </a:p>
            </p:txBody>
          </p:sp>
          <p:grpSp>
            <p:nvGrpSpPr>
              <p:cNvPr id="16" name="Group 15"/>
              <p:cNvGrpSpPr/>
              <p:nvPr/>
            </p:nvGrpSpPr>
            <p:grpSpPr>
              <a:xfrm>
                <a:off x="6556662" y="1278644"/>
                <a:ext cx="2982875" cy="2052154"/>
                <a:chOff x="6569101" y="1262427"/>
                <a:chExt cx="2639066" cy="1815621"/>
              </a:xfrm>
            </p:grpSpPr>
            <p:grpSp>
              <p:nvGrpSpPr>
                <p:cNvPr id="12" name="Group 11"/>
                <p:cNvGrpSpPr/>
                <p:nvPr/>
              </p:nvGrpSpPr>
              <p:grpSpPr>
                <a:xfrm>
                  <a:off x="6785811" y="1304144"/>
                  <a:ext cx="2422356" cy="1773904"/>
                  <a:chOff x="6785811" y="1304144"/>
                  <a:chExt cx="2422356" cy="1773904"/>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2249" t="63592" r="68235" b="10038"/>
                  <a:stretch/>
                </p:blipFill>
                <p:spPr>
                  <a:xfrm>
                    <a:off x="6785811" y="1304144"/>
                    <a:ext cx="2422356" cy="1567393"/>
                  </a:xfrm>
                  <a:prstGeom prst="rect">
                    <a:avLst/>
                  </a:prstGeom>
                </p:spPr>
              </p:pic>
              <p:sp>
                <p:nvSpPr>
                  <p:cNvPr id="4" name="TextBox 3"/>
                  <p:cNvSpPr txBox="1"/>
                  <p:nvPr/>
                </p:nvSpPr>
                <p:spPr>
                  <a:xfrm>
                    <a:off x="8315267" y="2805746"/>
                    <a:ext cx="809005" cy="272302"/>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HSV-Kir2.1</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7210987" y="2784547"/>
                    <a:ext cx="728105" cy="272302"/>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HSV-GFP</a:t>
                    </a:r>
                    <a:endParaRPr lang="en-US" sz="1400" dirty="0">
                      <a:latin typeface="Arial" panose="020B0604020202020204" pitchFamily="34" charset="0"/>
                      <a:cs typeface="Arial" panose="020B0604020202020204" pitchFamily="34" charset="0"/>
                    </a:endParaRPr>
                  </a:p>
                </p:txBody>
              </p:sp>
            </p:grpSp>
            <p:sp>
              <p:nvSpPr>
                <p:cNvPr id="19" name="TextBox 18"/>
                <p:cNvSpPr txBox="1"/>
                <p:nvPr/>
              </p:nvSpPr>
              <p:spPr>
                <a:xfrm rot="16200000">
                  <a:off x="5870760" y="1960768"/>
                  <a:ext cx="1621332" cy="224649"/>
                </a:xfrm>
                <a:prstGeom prst="rect">
                  <a:avLst/>
                </a:prstGeom>
                <a:noFill/>
              </p:spPr>
              <p:txBody>
                <a:bodyPr wrap="none" rtlCol="0">
                  <a:spAutoFit/>
                </a:bodyPr>
                <a:lstStyle/>
                <a:p>
                  <a:r>
                    <a:rPr lang="en-US" sz="1050" dirty="0" smtClean="0">
                      <a:latin typeface="Arial" panose="020B0604020202020204" pitchFamily="34" charset="0"/>
                      <a:cs typeface="Arial" panose="020B0604020202020204" pitchFamily="34" charset="0"/>
                    </a:rPr>
                    <a:t>Time in Interaction Zone (s)</a:t>
                  </a:r>
                  <a:endParaRPr lang="en-US" sz="1050" dirty="0">
                    <a:latin typeface="Arial" panose="020B0604020202020204" pitchFamily="34" charset="0"/>
                    <a:cs typeface="Arial" panose="020B0604020202020204" pitchFamily="34" charset="0"/>
                  </a:endParaRPr>
                </a:p>
              </p:txBody>
            </p:sp>
          </p:grpSp>
          <p:grpSp>
            <p:nvGrpSpPr>
              <p:cNvPr id="18" name="Group 17"/>
              <p:cNvGrpSpPr/>
              <p:nvPr/>
            </p:nvGrpSpPr>
            <p:grpSpPr>
              <a:xfrm>
                <a:off x="9889058" y="1250720"/>
                <a:ext cx="1559934" cy="2108002"/>
                <a:chOff x="9741057" y="1263774"/>
                <a:chExt cx="1559934" cy="2108002"/>
              </a:xfrm>
            </p:grpSpPr>
            <p:pic>
              <p:nvPicPr>
                <p:cNvPr id="14" name="Picture 13"/>
                <p:cNvPicPr>
                  <a:picLocks noChangeAspect="1"/>
                </p:cNvPicPr>
                <p:nvPr/>
              </p:nvPicPr>
              <p:blipFill rotWithShape="1">
                <a:blip r:embed="rId5">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35045" t="56045" r="50809" b="10547"/>
                <a:stretch/>
              </p:blipFill>
              <p:spPr>
                <a:xfrm>
                  <a:off x="10154226" y="1263774"/>
                  <a:ext cx="1071458" cy="1832554"/>
                </a:xfrm>
                <a:prstGeom prst="rect">
                  <a:avLst/>
                </a:prstGeom>
              </p:spPr>
            </p:pic>
            <p:sp>
              <p:nvSpPr>
                <p:cNvPr id="21" name="TextBox 20"/>
                <p:cNvSpPr txBox="1"/>
                <p:nvPr/>
              </p:nvSpPr>
              <p:spPr>
                <a:xfrm>
                  <a:off x="10617791" y="3063999"/>
                  <a:ext cx="683200" cy="307777"/>
                </a:xfrm>
                <a:prstGeom prst="rect">
                  <a:avLst/>
                </a:prstGeom>
                <a:noFill/>
              </p:spPr>
              <p:txBody>
                <a:bodyPr wrap="none" rtlCol="0">
                  <a:spAutoFit/>
                </a:bodyPr>
                <a:lstStyle/>
                <a:p>
                  <a:pPr algn="ctr"/>
                  <a:r>
                    <a:rPr lang="en-US" sz="1400" b="1" dirty="0" smtClean="0">
                      <a:latin typeface="Arial" panose="020B0604020202020204" pitchFamily="34" charset="0"/>
                      <a:cs typeface="Arial" panose="020B0604020202020204" pitchFamily="34" charset="0"/>
                    </a:rPr>
                    <a:t>Kir2.1</a:t>
                  </a:r>
                  <a:endParaRPr lang="en-US" sz="1400" b="1" dirty="0">
                    <a:latin typeface="Arial" panose="020B0604020202020204" pitchFamily="34" charset="0"/>
                    <a:cs typeface="Arial" panose="020B0604020202020204" pitchFamily="34" charset="0"/>
                  </a:endParaRPr>
                </a:p>
              </p:txBody>
            </p:sp>
            <p:sp>
              <p:nvSpPr>
                <p:cNvPr id="22" name="TextBox 21"/>
                <p:cNvSpPr txBox="1"/>
                <p:nvPr/>
              </p:nvSpPr>
              <p:spPr>
                <a:xfrm>
                  <a:off x="10285979" y="3063999"/>
                  <a:ext cx="36576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GFP</a:t>
                  </a:r>
                  <a:endParaRPr lang="en-US" sz="1400" dirty="0">
                    <a:latin typeface="Arial" panose="020B0604020202020204" pitchFamily="34" charset="0"/>
                    <a:cs typeface="Arial" panose="020B0604020202020204" pitchFamily="34" charset="0"/>
                  </a:endParaRPr>
                </a:p>
              </p:txBody>
            </p:sp>
            <p:sp>
              <p:nvSpPr>
                <p:cNvPr id="23" name="TextBox 22"/>
                <p:cNvSpPr txBox="1"/>
                <p:nvPr/>
              </p:nvSpPr>
              <p:spPr>
                <a:xfrm rot="16200000">
                  <a:off x="9317863" y="2041256"/>
                  <a:ext cx="1184941"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NAc BDNF</a:t>
                  </a:r>
                  <a:endParaRPr lang="en-US" sz="1600" dirty="0">
                    <a:latin typeface="Arial" panose="020B0604020202020204" pitchFamily="34" charset="0"/>
                    <a:cs typeface="Arial" panose="020B0604020202020204" pitchFamily="34" charset="0"/>
                  </a:endParaRPr>
                </a:p>
              </p:txBody>
            </p:sp>
          </p:grpSp>
          <p:grpSp>
            <p:nvGrpSpPr>
              <p:cNvPr id="24" name="Group 23"/>
              <p:cNvGrpSpPr/>
              <p:nvPr/>
            </p:nvGrpSpPr>
            <p:grpSpPr>
              <a:xfrm>
                <a:off x="9965395" y="3478111"/>
                <a:ext cx="1407260" cy="2105562"/>
                <a:chOff x="9987815" y="3474688"/>
                <a:chExt cx="1407260" cy="2105562"/>
              </a:xfrm>
            </p:grpSpPr>
            <p:grpSp>
              <p:nvGrpSpPr>
                <p:cNvPr id="20" name="Group 19"/>
                <p:cNvGrpSpPr/>
                <p:nvPr/>
              </p:nvGrpSpPr>
              <p:grpSpPr>
                <a:xfrm>
                  <a:off x="9987815" y="3474688"/>
                  <a:ext cx="1407260" cy="1899418"/>
                  <a:chOff x="9987815" y="3474688"/>
                  <a:chExt cx="1407260" cy="1899418"/>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4">
                            <a14:imgEffect>
                              <a14:sharpenSoften amount="50000"/>
                            </a14:imgEffect>
                          </a14:imgLayer>
                        </a14:imgProps>
                      </a:ext>
                    </a:extLst>
                  </a:blip>
                  <a:srcRect l="85218" t="55869" r="1052" b="9767"/>
                  <a:stretch/>
                </p:blipFill>
                <p:spPr>
                  <a:xfrm>
                    <a:off x="10347158" y="3474688"/>
                    <a:ext cx="1047917" cy="1899418"/>
                  </a:xfrm>
                  <a:prstGeom prst="rect">
                    <a:avLst/>
                  </a:prstGeom>
                </p:spPr>
              </p:pic>
              <p:sp>
                <p:nvSpPr>
                  <p:cNvPr id="25" name="TextBox 24"/>
                  <p:cNvSpPr txBox="1"/>
                  <p:nvPr/>
                </p:nvSpPr>
                <p:spPr>
                  <a:xfrm rot="16200000">
                    <a:off x="9564621" y="4170006"/>
                    <a:ext cx="1184941"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NAc BDNF</a:t>
                    </a:r>
                    <a:endParaRPr lang="en-US" sz="1600" dirty="0">
                      <a:latin typeface="Arial" panose="020B0604020202020204" pitchFamily="34" charset="0"/>
                      <a:cs typeface="Arial" panose="020B0604020202020204" pitchFamily="34" charset="0"/>
                    </a:endParaRPr>
                  </a:p>
                </p:txBody>
              </p:sp>
            </p:grpSp>
            <p:sp>
              <p:nvSpPr>
                <p:cNvPr id="27" name="TextBox 26"/>
                <p:cNvSpPr txBox="1"/>
                <p:nvPr/>
              </p:nvSpPr>
              <p:spPr>
                <a:xfrm>
                  <a:off x="10941940" y="5272473"/>
                  <a:ext cx="365760" cy="307777"/>
                </a:xfrm>
                <a:prstGeom prst="rect">
                  <a:avLst/>
                </a:prstGeom>
                <a:noFill/>
              </p:spPr>
              <p:txBody>
                <a:bodyPr wrap="none" rtlCol="0">
                  <a:spAutoFit/>
                </a:bodyPr>
                <a:lstStyle/>
                <a:p>
                  <a:pPr algn="ctr"/>
                  <a:r>
                    <a:rPr lang="en-US" sz="1400" b="1" dirty="0" err="1" smtClean="0">
                      <a:latin typeface="Arial" panose="020B0604020202020204" pitchFamily="34" charset="0"/>
                      <a:cs typeface="Arial" panose="020B0604020202020204" pitchFamily="34" charset="0"/>
                    </a:rPr>
                    <a:t>dnK</a:t>
                  </a:r>
                  <a:endParaRPr lang="en-US" sz="1400" b="1" dirty="0">
                    <a:latin typeface="Arial" panose="020B0604020202020204" pitchFamily="34" charset="0"/>
                    <a:cs typeface="Arial" panose="020B0604020202020204" pitchFamily="34" charset="0"/>
                  </a:endParaRPr>
                </a:p>
              </p:txBody>
            </p:sp>
            <p:sp>
              <p:nvSpPr>
                <p:cNvPr id="28" name="TextBox 27"/>
                <p:cNvSpPr txBox="1"/>
                <p:nvPr/>
              </p:nvSpPr>
              <p:spPr>
                <a:xfrm>
                  <a:off x="10534786" y="5272473"/>
                  <a:ext cx="36576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GFP</a:t>
                  </a:r>
                  <a:endParaRPr lang="en-US" sz="1400" dirty="0">
                    <a:latin typeface="Arial" panose="020B0604020202020204" pitchFamily="34" charset="0"/>
                    <a:cs typeface="Arial" panose="020B0604020202020204" pitchFamily="34" charset="0"/>
                  </a:endParaRPr>
                </a:p>
              </p:txBody>
            </p:sp>
          </p:grpSp>
          <p:grpSp>
            <p:nvGrpSpPr>
              <p:cNvPr id="26" name="Group 25"/>
              <p:cNvGrpSpPr/>
              <p:nvPr/>
            </p:nvGrpSpPr>
            <p:grpSpPr>
              <a:xfrm>
                <a:off x="6610885" y="3505291"/>
                <a:ext cx="2874429" cy="2051203"/>
                <a:chOff x="6537498" y="3535894"/>
                <a:chExt cx="2874429" cy="2051203"/>
              </a:xfrm>
            </p:grpSpPr>
            <p:grpSp>
              <p:nvGrpSpPr>
                <p:cNvPr id="3" name="Group 2"/>
                <p:cNvGrpSpPr/>
                <p:nvPr/>
              </p:nvGrpSpPr>
              <p:grpSpPr>
                <a:xfrm>
                  <a:off x="6801853" y="3535894"/>
                  <a:ext cx="2610074" cy="1854253"/>
                  <a:chOff x="6785282" y="3398203"/>
                  <a:chExt cx="2358717" cy="1648606"/>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51488" t="61364" r="18164" b="9572"/>
                  <a:stretch/>
                </p:blipFill>
                <p:spPr>
                  <a:xfrm>
                    <a:off x="6785282" y="3410874"/>
                    <a:ext cx="2358717" cy="1635935"/>
                  </a:xfrm>
                  <a:prstGeom prst="rect">
                    <a:avLst/>
                  </a:prstGeom>
                </p:spPr>
              </p:pic>
              <p:sp>
                <p:nvSpPr>
                  <p:cNvPr id="2" name="Rectangle 1"/>
                  <p:cNvSpPr/>
                  <p:nvPr/>
                </p:nvSpPr>
                <p:spPr>
                  <a:xfrm>
                    <a:off x="7953947" y="3398203"/>
                    <a:ext cx="1190052" cy="211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8474568" y="5279320"/>
                  <a:ext cx="73152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a:t>
                  </a:r>
                  <a:r>
                    <a:rPr lang="en-US" sz="1400" dirty="0" err="1" smtClean="0">
                      <a:latin typeface="Arial" panose="020B0604020202020204" pitchFamily="34" charset="0"/>
                      <a:cs typeface="Arial" panose="020B0604020202020204" pitchFamily="34" charset="0"/>
                    </a:rPr>
                    <a:t>dnK</a:t>
                  </a:r>
                  <a:endParaRPr lang="en-US" sz="1400" dirty="0">
                    <a:latin typeface="Arial" panose="020B0604020202020204" pitchFamily="34" charset="0"/>
                    <a:cs typeface="Arial" panose="020B0604020202020204" pitchFamily="34" charset="0"/>
                  </a:endParaRPr>
                </a:p>
              </p:txBody>
            </p:sp>
            <p:sp>
              <p:nvSpPr>
                <p:cNvPr id="31" name="TextBox 30"/>
                <p:cNvSpPr txBox="1"/>
                <p:nvPr/>
              </p:nvSpPr>
              <p:spPr>
                <a:xfrm>
                  <a:off x="7230923" y="5279320"/>
                  <a:ext cx="82296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HSV-GFP</a:t>
                  </a:r>
                  <a:endParaRPr lang="en-US" sz="1400" dirty="0">
                    <a:latin typeface="Arial" panose="020B0604020202020204" pitchFamily="34" charset="0"/>
                    <a:cs typeface="Arial" panose="020B0604020202020204" pitchFamily="34" charset="0"/>
                  </a:endParaRPr>
                </a:p>
              </p:txBody>
            </p:sp>
            <p:sp>
              <p:nvSpPr>
                <p:cNvPr id="32" name="TextBox 31"/>
                <p:cNvSpPr txBox="1"/>
                <p:nvPr/>
              </p:nvSpPr>
              <p:spPr>
                <a:xfrm rot="16200000">
                  <a:off x="5748179" y="4336242"/>
                  <a:ext cx="1832554" cy="253916"/>
                </a:xfrm>
                <a:prstGeom prst="rect">
                  <a:avLst/>
                </a:prstGeom>
                <a:noFill/>
              </p:spPr>
              <p:txBody>
                <a:bodyPr wrap="none" rtlCol="0">
                  <a:spAutoFit/>
                </a:bodyPr>
                <a:lstStyle/>
                <a:p>
                  <a:r>
                    <a:rPr lang="en-US" sz="1050" dirty="0" smtClean="0">
                      <a:latin typeface="Arial" panose="020B0604020202020204" pitchFamily="34" charset="0"/>
                      <a:cs typeface="Arial" panose="020B0604020202020204" pitchFamily="34" charset="0"/>
                    </a:rPr>
                    <a:t>Time in Interaction Zone (s)</a:t>
                  </a:r>
                  <a:endParaRPr lang="en-US" sz="1050" dirty="0">
                    <a:latin typeface="Arial" panose="020B0604020202020204" pitchFamily="34" charset="0"/>
                    <a:cs typeface="Arial" panose="020B0604020202020204" pitchFamily="34" charset="0"/>
                  </a:endParaRPr>
                </a:p>
              </p:txBody>
            </p:sp>
          </p:grpSp>
          <p:sp>
            <p:nvSpPr>
              <p:cNvPr id="34" name="TextBox 33"/>
              <p:cNvSpPr txBox="1"/>
              <p:nvPr/>
            </p:nvSpPr>
            <p:spPr>
              <a:xfrm>
                <a:off x="9819079" y="3283883"/>
                <a:ext cx="38343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H</a:t>
                </a:r>
                <a:endParaRPr lang="en-US" sz="2000" b="1" dirty="0">
                  <a:latin typeface="Arial" panose="020B0604020202020204" pitchFamily="34" charset="0"/>
                  <a:cs typeface="Arial" panose="020B0604020202020204" pitchFamily="34" charset="0"/>
                </a:endParaRPr>
              </a:p>
            </p:txBody>
          </p:sp>
          <p:sp>
            <p:nvSpPr>
              <p:cNvPr id="35" name="TextBox 34"/>
              <p:cNvSpPr txBox="1"/>
              <p:nvPr/>
            </p:nvSpPr>
            <p:spPr>
              <a:xfrm>
                <a:off x="9721517" y="1069786"/>
                <a:ext cx="341760"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F</a:t>
                </a:r>
                <a:endParaRPr lang="en-US" sz="2000" b="1" dirty="0">
                  <a:latin typeface="Arial" panose="020B0604020202020204" pitchFamily="34" charset="0"/>
                  <a:cs typeface="Arial" panose="020B0604020202020204" pitchFamily="34" charset="0"/>
                </a:endParaRPr>
              </a:p>
            </p:txBody>
          </p:sp>
        </p:grpSp>
      </p:grpSp>
      <p:pic>
        <p:nvPicPr>
          <p:cNvPr id="36" name="Picture 35"/>
          <p:cNvPicPr>
            <a:picLocks noChangeAspect="1"/>
          </p:cNvPicPr>
          <p:nvPr/>
        </p:nvPicPr>
        <p:blipFill>
          <a:blip r:embed="rId7">
            <a:lum contrast="40000"/>
          </a:blip>
          <a:stretch>
            <a:fillRect/>
          </a:stretch>
        </p:blipFill>
        <p:spPr>
          <a:xfrm>
            <a:off x="10773528" y="613789"/>
            <a:ext cx="1269375" cy="431800"/>
          </a:xfrm>
          <a:prstGeom prst="rect">
            <a:avLst/>
          </a:prstGeom>
        </p:spPr>
      </p:pic>
    </p:spTree>
    <p:extLst>
      <p:ext uri="{BB962C8B-B14F-4D97-AF65-F5344CB8AC3E}">
        <p14:creationId xmlns:p14="http://schemas.microsoft.com/office/powerpoint/2010/main" val="679519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303948"/>
            <a:ext cx="12192000" cy="553998"/>
          </a:xfrm>
          <a:prstGeom prst="rect">
            <a:avLst/>
          </a:prstGeom>
        </p:spPr>
        <p:txBody>
          <a:bodyPr wrap="square">
            <a:spAutoFit/>
          </a:bodyPr>
          <a:lstStyle/>
          <a:p>
            <a:pPr algn="ctr"/>
            <a:r>
              <a:rPr lang="en-US" sz="3000" dirty="0" err="1" smtClean="0">
                <a:solidFill>
                  <a:schemeClr val="accent5">
                    <a:lumMod val="50000"/>
                  </a:schemeClr>
                </a:solidFill>
                <a:latin typeface="Arial" panose="020B0604020202020204" pitchFamily="34" charset="0"/>
                <a:cs typeface="Arial" panose="020B0604020202020204" pitchFamily="34" charset="0"/>
              </a:rPr>
              <a:t>Exp</a:t>
            </a:r>
            <a:r>
              <a:rPr lang="en-US" sz="3000" dirty="0" smtClean="0">
                <a:solidFill>
                  <a:schemeClr val="accent5">
                    <a:lumMod val="50000"/>
                  </a:schemeClr>
                </a:solidFill>
                <a:latin typeface="Arial" panose="020B0604020202020204" pitchFamily="34" charset="0"/>
                <a:cs typeface="Arial" panose="020B0604020202020204" pitchFamily="34" charset="0"/>
              </a:rPr>
              <a:t> 5 E-H: Can VTA Excitability </a:t>
            </a:r>
            <a:r>
              <a:rPr lang="en-US" sz="3000" i="1" dirty="0" smtClean="0">
                <a:solidFill>
                  <a:schemeClr val="accent5">
                    <a:lumMod val="50000"/>
                  </a:schemeClr>
                </a:solidFill>
                <a:latin typeface="Arial" panose="020B0604020202020204" pitchFamily="34" charset="0"/>
                <a:cs typeface="Arial" panose="020B0604020202020204" pitchFamily="34" charset="0"/>
              </a:rPr>
              <a:t>Cause</a:t>
            </a:r>
            <a:r>
              <a:rPr lang="en-US" sz="3000" dirty="0" smtClean="0">
                <a:solidFill>
                  <a:schemeClr val="accent5">
                    <a:lumMod val="50000"/>
                  </a:schemeClr>
                </a:solidFill>
                <a:latin typeface="Arial" panose="020B0604020202020204" pitchFamily="34" charset="0"/>
                <a:cs typeface="Arial" panose="020B0604020202020204" pitchFamily="34" charset="0"/>
              </a:rPr>
              <a:t> Vulnerability?</a:t>
            </a:r>
          </a:p>
        </p:txBody>
      </p:sp>
      <p:sp>
        <p:nvSpPr>
          <p:cNvPr id="9" name="TextBox 8"/>
          <p:cNvSpPr txBox="1"/>
          <p:nvPr/>
        </p:nvSpPr>
        <p:spPr>
          <a:xfrm>
            <a:off x="230079" y="5787224"/>
            <a:ext cx="11731842" cy="830997"/>
          </a:xfrm>
          <a:prstGeom prst="rect">
            <a:avLst/>
          </a:prstGeom>
          <a:noFill/>
        </p:spPr>
        <p:txBody>
          <a:bodyPr wrap="square" rtlCol="0">
            <a:spAutoFit/>
          </a:bodyPr>
          <a:lstStyle/>
          <a:p>
            <a:r>
              <a:rPr lang="en-US" sz="1600" b="1" dirty="0">
                <a:solidFill>
                  <a:srgbClr val="7030A0"/>
                </a:solidFill>
                <a:latin typeface="Arial" panose="020B0604020202020204" pitchFamily="34" charset="0"/>
                <a:cs typeface="Arial" panose="020B0604020202020204" pitchFamily="34" charset="0"/>
              </a:rPr>
              <a:t>(E) </a:t>
            </a:r>
            <a:r>
              <a:rPr lang="en-US" sz="1600" dirty="0" smtClean="0">
                <a:latin typeface="Arial" panose="020B0604020202020204" pitchFamily="34" charset="0"/>
                <a:cs typeface="Arial" panose="020B0604020202020204" pitchFamily="34" charset="0"/>
              </a:rPr>
              <a:t>HSV-Kir2.1</a:t>
            </a:r>
            <a:r>
              <a:rPr lang="en-US" sz="1600" baseline="-25000" dirty="0" smtClean="0">
                <a:latin typeface="Arial" panose="020B0604020202020204" pitchFamily="34" charset="0"/>
                <a:cs typeface="Arial" panose="020B0604020202020204" pitchFamily="34" charset="0"/>
              </a:rPr>
              <a:t>VTA</a:t>
            </a:r>
            <a:r>
              <a:rPr lang="en-US" sz="1600" dirty="0" smtClean="0">
                <a:latin typeface="Arial" panose="020B0604020202020204" pitchFamily="34" charset="0"/>
                <a:cs typeface="Arial" panose="020B0604020202020204" pitchFamily="34" charset="0"/>
              </a:rPr>
              <a:t> overexpression promoted </a:t>
            </a:r>
            <a:r>
              <a:rPr lang="en-US" sz="1600" dirty="0">
                <a:latin typeface="Arial" panose="020B0604020202020204" pitchFamily="34" charset="0"/>
                <a:cs typeface="Arial" panose="020B0604020202020204" pitchFamily="34" charset="0"/>
              </a:rPr>
              <a:t>resilient behavior (t</a:t>
            </a:r>
            <a:r>
              <a:rPr lang="en-US" sz="1600" baseline="-25000" dirty="0">
                <a:latin typeface="Arial" panose="020B0604020202020204" pitchFamily="34" charset="0"/>
                <a:cs typeface="Arial" panose="020B0604020202020204" pitchFamily="34" charset="0"/>
              </a:rPr>
              <a:t>14</a:t>
            </a:r>
            <a:r>
              <a:rPr lang="en-US" sz="1600" dirty="0">
                <a:latin typeface="Arial" panose="020B0604020202020204" pitchFamily="34" charset="0"/>
                <a:cs typeface="Arial" panose="020B0604020202020204" pitchFamily="34" charset="0"/>
              </a:rPr>
              <a:t> = 0.30, p &gt; 0.3), and </a:t>
            </a:r>
            <a:r>
              <a:rPr lang="en-US" sz="1600" b="1" dirty="0">
                <a:solidFill>
                  <a:srgbClr val="7030A0"/>
                </a:solidFill>
                <a:latin typeface="Arial" panose="020B0604020202020204" pitchFamily="34" charset="0"/>
                <a:cs typeface="Arial" panose="020B0604020202020204" pitchFamily="34" charset="0"/>
              </a:rPr>
              <a:t>(F)</a:t>
            </a:r>
            <a:r>
              <a:rPr lang="en-US" sz="1600" b="1"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reduced NAc </a:t>
            </a:r>
            <a:r>
              <a:rPr lang="en-US" sz="1600" dirty="0">
                <a:latin typeface="Arial" panose="020B0604020202020204" pitchFamily="34" charset="0"/>
                <a:cs typeface="Arial" panose="020B0604020202020204" pitchFamily="34" charset="0"/>
              </a:rPr>
              <a:t>BDNF </a:t>
            </a:r>
            <a:r>
              <a:rPr lang="en-US" sz="1600" dirty="0" smtClean="0">
                <a:latin typeface="Arial" panose="020B0604020202020204" pitchFamily="34" charset="0"/>
                <a:cs typeface="Arial" panose="020B0604020202020204" pitchFamily="34" charset="0"/>
              </a:rPr>
              <a:t>(1-tailed </a:t>
            </a:r>
            <a:r>
              <a:rPr lang="en-US" sz="1600" dirty="0">
                <a:latin typeface="Arial" panose="020B0604020202020204" pitchFamily="34" charset="0"/>
                <a:cs typeface="Arial" panose="020B0604020202020204" pitchFamily="34" charset="0"/>
              </a:rPr>
              <a:t>t test). </a:t>
            </a:r>
            <a:r>
              <a:rPr lang="en-US" sz="1600" b="1" dirty="0">
                <a:solidFill>
                  <a:srgbClr val="7030A0"/>
                </a:solidFill>
                <a:latin typeface="Arial" panose="020B0604020202020204" pitchFamily="34" charset="0"/>
                <a:cs typeface="Arial" panose="020B0604020202020204" pitchFamily="34" charset="0"/>
              </a:rPr>
              <a:t>(G) </a:t>
            </a:r>
            <a:r>
              <a:rPr lang="en-US" sz="1600" dirty="0" smtClean="0">
                <a:latin typeface="Arial" panose="020B0604020202020204" pitchFamily="34" charset="0"/>
                <a:cs typeface="Arial" panose="020B0604020202020204" pitchFamily="34" charset="0"/>
              </a:rPr>
              <a:t>HSV-</a:t>
            </a:r>
            <a:r>
              <a:rPr lang="en-US" sz="1600" dirty="0" err="1" smtClean="0">
                <a:latin typeface="Arial" panose="020B0604020202020204" pitchFamily="34" charset="0"/>
                <a:cs typeface="Arial" panose="020B0604020202020204" pitchFamily="34" charset="0"/>
              </a:rPr>
              <a:t>dnK</a:t>
            </a:r>
            <a:r>
              <a:rPr lang="en-US" sz="1600" baseline="-25000" dirty="0" err="1">
                <a:latin typeface="Arial" panose="020B0604020202020204" pitchFamily="34" charset="0"/>
                <a:cs typeface="Arial" panose="020B0604020202020204" pitchFamily="34" charset="0"/>
              </a:rPr>
              <a:t>VTA</a:t>
            </a:r>
            <a:r>
              <a:rPr lang="en-US" sz="1600" dirty="0" smtClean="0">
                <a:latin typeface="Arial" panose="020B0604020202020204" pitchFamily="34" charset="0"/>
                <a:cs typeface="Arial" panose="020B0604020202020204" pitchFamily="34" charset="0"/>
              </a:rPr>
              <a:t> produced Vulnerable phenotype after </a:t>
            </a:r>
            <a:r>
              <a:rPr lang="en-US" sz="1600" b="1" dirty="0" smtClean="0">
                <a:solidFill>
                  <a:srgbClr val="002060"/>
                </a:solidFill>
                <a:latin typeface="Arial" panose="020B0604020202020204" pitchFamily="34" charset="0"/>
                <a:cs typeface="Arial" panose="020B0604020202020204" pitchFamily="34" charset="0"/>
              </a:rPr>
              <a:t>submaximal </a:t>
            </a:r>
            <a:r>
              <a:rPr lang="en-US" sz="1600" b="1" dirty="0">
                <a:solidFill>
                  <a:srgbClr val="002060"/>
                </a:solidFill>
                <a:latin typeface="Arial" panose="020B0604020202020204" pitchFamily="34" charset="0"/>
                <a:cs typeface="Arial" panose="020B0604020202020204" pitchFamily="34" charset="0"/>
              </a:rPr>
              <a:t>social defeat </a:t>
            </a:r>
            <a:r>
              <a:rPr lang="en-US" sz="1600" dirty="0" smtClean="0">
                <a:latin typeface="Arial" panose="020B0604020202020204" pitchFamily="34" charset="0"/>
                <a:cs typeface="Arial" panose="020B0604020202020204" pitchFamily="34" charset="0"/>
              </a:rPr>
              <a:t>(t</a:t>
            </a:r>
            <a:r>
              <a:rPr lang="en-US" sz="1600" baseline="-25000" dirty="0" smtClean="0">
                <a:latin typeface="Arial" panose="020B0604020202020204" pitchFamily="34" charset="0"/>
                <a:cs typeface="Arial" panose="020B0604020202020204" pitchFamily="34" charset="0"/>
              </a:rPr>
              <a:t>10</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0.31, p &gt; 0.5) and </a:t>
            </a:r>
            <a:r>
              <a:rPr lang="en-US" sz="1600" b="1" dirty="0">
                <a:solidFill>
                  <a:srgbClr val="7030A0"/>
                </a:solidFill>
                <a:latin typeface="Arial" panose="020B0604020202020204" pitchFamily="34" charset="0"/>
                <a:cs typeface="Arial" panose="020B0604020202020204" pitchFamily="34" charset="0"/>
              </a:rPr>
              <a:t>(H) </a:t>
            </a:r>
            <a:r>
              <a:rPr lang="en-US" sz="1600" dirty="0" smtClean="0">
                <a:latin typeface="Arial" panose="020B0604020202020204" pitchFamily="34" charset="0"/>
                <a:cs typeface="Arial" panose="020B0604020202020204" pitchFamily="34" charset="0"/>
              </a:rPr>
              <a:t>increased BDNF. </a:t>
            </a:r>
          </a:p>
          <a:p>
            <a:r>
              <a:rPr lang="en-US" sz="1600" dirty="0" smtClean="0">
                <a:latin typeface="Arial" panose="020B0604020202020204" pitchFamily="34" charset="0"/>
                <a:cs typeface="Arial" panose="020B0604020202020204" pitchFamily="34" charset="0"/>
              </a:rPr>
              <a:t>Mean </a:t>
            </a:r>
            <a:r>
              <a:rPr lang="en-US" sz="1600" dirty="0">
                <a:latin typeface="Arial" panose="020B0604020202020204" pitchFamily="34" charset="0"/>
                <a:cs typeface="Arial" panose="020B0604020202020204" pitchFamily="34" charset="0"/>
              </a:rPr>
              <a:t>+ SE (n = 5–11), </a:t>
            </a:r>
            <a:r>
              <a:rPr lang="en-US" sz="1600" dirty="0" smtClean="0">
                <a:latin typeface="Arial" panose="020B0604020202020204" pitchFamily="34" charset="0"/>
                <a:cs typeface="Arial" panose="020B0604020202020204" pitchFamily="34" charset="0"/>
              </a:rPr>
              <a:t>*sig </a:t>
            </a:r>
            <a:r>
              <a:rPr lang="en-US" sz="1600" dirty="0">
                <a:latin typeface="Arial" panose="020B0604020202020204" pitchFamily="34" charset="0"/>
                <a:cs typeface="Arial" panose="020B0604020202020204" pitchFamily="34" charset="0"/>
              </a:rPr>
              <a:t>post hoc comparisons </a:t>
            </a:r>
            <a:r>
              <a:rPr lang="en-US" sz="1600" dirty="0" smtClean="0">
                <a:latin typeface="Arial" panose="020B0604020202020204" pitchFamily="34" charset="0"/>
                <a:cs typeface="Arial" panose="020B0604020202020204" pitchFamily="34" charset="0"/>
              </a:rPr>
              <a:t>vs control </a:t>
            </a:r>
            <a:r>
              <a:rPr lang="en-US" sz="1600" dirty="0">
                <a:latin typeface="Arial" panose="020B0604020202020204" pitchFamily="34" charset="0"/>
                <a:cs typeface="Arial" panose="020B0604020202020204" pitchFamily="34" charset="0"/>
              </a:rPr>
              <a:t>groups,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0.05, </a:t>
            </a:r>
            <a:r>
              <a:rPr lang="en-US" sz="1600" baseline="300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 &lt; </a:t>
            </a:r>
            <a:r>
              <a:rPr lang="en-US" sz="1600" dirty="0" smtClean="0">
                <a:latin typeface="Arial" panose="020B0604020202020204" pitchFamily="34" charset="0"/>
                <a:cs typeface="Arial" panose="020B0604020202020204" pitchFamily="34" charset="0"/>
              </a:rPr>
              <a:t>0.01</a:t>
            </a:r>
            <a:r>
              <a:rPr lang="en-US" sz="1600" dirty="0">
                <a:latin typeface="Arial" panose="020B0604020202020204" pitchFamily="34" charset="0"/>
                <a:cs typeface="Arial" panose="020B0604020202020204" pitchFamily="34" charset="0"/>
              </a:rPr>
              <a:t>.</a:t>
            </a:r>
          </a:p>
        </p:txBody>
      </p:sp>
      <p:grpSp>
        <p:nvGrpSpPr>
          <p:cNvPr id="29" name="Group 28"/>
          <p:cNvGrpSpPr/>
          <p:nvPr/>
        </p:nvGrpSpPr>
        <p:grpSpPr>
          <a:xfrm>
            <a:off x="6548562" y="1129810"/>
            <a:ext cx="5239978" cy="4513887"/>
            <a:chOff x="6209014" y="1069786"/>
            <a:chExt cx="5239978" cy="4513887"/>
          </a:xfrm>
        </p:grpSpPr>
        <p:sp>
          <p:nvSpPr>
            <p:cNvPr id="10" name="TextBox 9"/>
            <p:cNvSpPr txBox="1"/>
            <p:nvPr/>
          </p:nvSpPr>
          <p:spPr>
            <a:xfrm>
              <a:off x="6209014" y="1125741"/>
              <a:ext cx="35618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E</a:t>
              </a:r>
              <a:endParaRPr lang="en-US" sz="2000" b="1" dirty="0">
                <a:latin typeface="Arial" panose="020B0604020202020204" pitchFamily="34" charset="0"/>
                <a:cs typeface="Arial" panose="020B0604020202020204" pitchFamily="34" charset="0"/>
              </a:endParaRPr>
            </a:p>
          </p:txBody>
        </p:sp>
        <p:sp>
          <p:nvSpPr>
            <p:cNvPr id="13" name="TextBox 12"/>
            <p:cNvSpPr txBox="1"/>
            <p:nvPr/>
          </p:nvSpPr>
          <p:spPr>
            <a:xfrm>
              <a:off x="6298133" y="3274632"/>
              <a:ext cx="38343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G</a:t>
              </a:r>
              <a:endParaRPr lang="en-US" sz="2000" b="1" dirty="0">
                <a:latin typeface="Arial" panose="020B0604020202020204" pitchFamily="34" charset="0"/>
                <a:cs typeface="Arial" panose="020B0604020202020204" pitchFamily="34" charset="0"/>
              </a:endParaRPr>
            </a:p>
          </p:txBody>
        </p:sp>
        <p:grpSp>
          <p:nvGrpSpPr>
            <p:cNvPr id="16" name="Group 15"/>
            <p:cNvGrpSpPr/>
            <p:nvPr/>
          </p:nvGrpSpPr>
          <p:grpSpPr>
            <a:xfrm>
              <a:off x="6556662" y="1278644"/>
              <a:ext cx="2982875" cy="2052154"/>
              <a:chOff x="6569101" y="1262427"/>
              <a:chExt cx="2639066" cy="1815621"/>
            </a:xfrm>
          </p:grpSpPr>
          <p:grpSp>
            <p:nvGrpSpPr>
              <p:cNvPr id="12" name="Group 11"/>
              <p:cNvGrpSpPr/>
              <p:nvPr/>
            </p:nvGrpSpPr>
            <p:grpSpPr>
              <a:xfrm>
                <a:off x="6785811" y="1304144"/>
                <a:ext cx="2422356" cy="1773904"/>
                <a:chOff x="6785811" y="1304144"/>
                <a:chExt cx="2422356" cy="1773904"/>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2249" t="63592" r="68235" b="10038"/>
                <a:stretch/>
              </p:blipFill>
              <p:spPr>
                <a:xfrm>
                  <a:off x="6785811" y="1304144"/>
                  <a:ext cx="2422356" cy="1567393"/>
                </a:xfrm>
                <a:prstGeom prst="rect">
                  <a:avLst/>
                </a:prstGeom>
              </p:spPr>
            </p:pic>
            <p:sp>
              <p:nvSpPr>
                <p:cNvPr id="4" name="TextBox 3"/>
                <p:cNvSpPr txBox="1"/>
                <p:nvPr/>
              </p:nvSpPr>
              <p:spPr>
                <a:xfrm>
                  <a:off x="8315267" y="2805746"/>
                  <a:ext cx="809005" cy="272302"/>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HSV-Kir2.1</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7210987" y="2784547"/>
                  <a:ext cx="728105" cy="272302"/>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HSV-GFP</a:t>
                  </a:r>
                  <a:endParaRPr lang="en-US" sz="1400" dirty="0">
                    <a:latin typeface="Arial" panose="020B0604020202020204" pitchFamily="34" charset="0"/>
                    <a:cs typeface="Arial" panose="020B0604020202020204" pitchFamily="34" charset="0"/>
                  </a:endParaRPr>
                </a:p>
              </p:txBody>
            </p:sp>
          </p:grpSp>
          <p:sp>
            <p:nvSpPr>
              <p:cNvPr id="19" name="TextBox 18"/>
              <p:cNvSpPr txBox="1"/>
              <p:nvPr/>
            </p:nvSpPr>
            <p:spPr>
              <a:xfrm rot="16200000">
                <a:off x="5870760" y="1960768"/>
                <a:ext cx="1621332" cy="224649"/>
              </a:xfrm>
              <a:prstGeom prst="rect">
                <a:avLst/>
              </a:prstGeom>
              <a:noFill/>
            </p:spPr>
            <p:txBody>
              <a:bodyPr wrap="none" rtlCol="0">
                <a:spAutoFit/>
              </a:bodyPr>
              <a:lstStyle/>
              <a:p>
                <a:r>
                  <a:rPr lang="en-US" sz="1050" dirty="0" smtClean="0">
                    <a:latin typeface="Arial" panose="020B0604020202020204" pitchFamily="34" charset="0"/>
                    <a:cs typeface="Arial" panose="020B0604020202020204" pitchFamily="34" charset="0"/>
                  </a:rPr>
                  <a:t>Time in Interaction Zone (s)</a:t>
                </a:r>
                <a:endParaRPr lang="en-US" sz="1050" dirty="0">
                  <a:latin typeface="Arial" panose="020B0604020202020204" pitchFamily="34" charset="0"/>
                  <a:cs typeface="Arial" panose="020B0604020202020204" pitchFamily="34" charset="0"/>
                </a:endParaRPr>
              </a:p>
            </p:txBody>
          </p:sp>
        </p:grpSp>
        <p:grpSp>
          <p:nvGrpSpPr>
            <p:cNvPr id="18" name="Group 17"/>
            <p:cNvGrpSpPr/>
            <p:nvPr/>
          </p:nvGrpSpPr>
          <p:grpSpPr>
            <a:xfrm>
              <a:off x="9889058" y="1250720"/>
              <a:ext cx="1559934" cy="2108002"/>
              <a:chOff x="9741057" y="1263774"/>
              <a:chExt cx="1559934" cy="2108002"/>
            </a:xfrm>
          </p:grpSpPr>
          <p:pic>
            <p:nvPicPr>
              <p:cNvPr id="14" name="Picture 13"/>
              <p:cNvPicPr>
                <a:picLocks noChangeAspect="1"/>
              </p:cNvPicPr>
              <p:nvPr/>
            </p:nvPicPr>
            <p:blipFill rotWithShape="1">
              <a:blip r:embed="rId5">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35045" t="56045" r="50809" b="10547"/>
              <a:stretch/>
            </p:blipFill>
            <p:spPr>
              <a:xfrm>
                <a:off x="10154226" y="1263774"/>
                <a:ext cx="1071458" cy="1832554"/>
              </a:xfrm>
              <a:prstGeom prst="rect">
                <a:avLst/>
              </a:prstGeom>
            </p:spPr>
          </p:pic>
          <p:sp>
            <p:nvSpPr>
              <p:cNvPr id="21" name="TextBox 20"/>
              <p:cNvSpPr txBox="1"/>
              <p:nvPr/>
            </p:nvSpPr>
            <p:spPr>
              <a:xfrm>
                <a:off x="10617791" y="3063999"/>
                <a:ext cx="683200" cy="307777"/>
              </a:xfrm>
              <a:prstGeom prst="rect">
                <a:avLst/>
              </a:prstGeom>
              <a:noFill/>
            </p:spPr>
            <p:txBody>
              <a:bodyPr wrap="none" rtlCol="0">
                <a:spAutoFit/>
              </a:bodyPr>
              <a:lstStyle/>
              <a:p>
                <a:pPr algn="ctr"/>
                <a:r>
                  <a:rPr lang="en-US" sz="1400" b="1" dirty="0" smtClean="0">
                    <a:latin typeface="Arial" panose="020B0604020202020204" pitchFamily="34" charset="0"/>
                    <a:cs typeface="Arial" panose="020B0604020202020204" pitchFamily="34" charset="0"/>
                  </a:rPr>
                  <a:t>Kir2.1</a:t>
                </a:r>
                <a:endParaRPr lang="en-US" sz="1400" b="1" dirty="0">
                  <a:latin typeface="Arial" panose="020B0604020202020204" pitchFamily="34" charset="0"/>
                  <a:cs typeface="Arial" panose="020B0604020202020204" pitchFamily="34" charset="0"/>
                </a:endParaRPr>
              </a:p>
            </p:txBody>
          </p:sp>
          <p:sp>
            <p:nvSpPr>
              <p:cNvPr id="22" name="TextBox 21"/>
              <p:cNvSpPr txBox="1"/>
              <p:nvPr/>
            </p:nvSpPr>
            <p:spPr>
              <a:xfrm>
                <a:off x="10285979" y="3063999"/>
                <a:ext cx="36576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GFP</a:t>
                </a:r>
                <a:endParaRPr lang="en-US" sz="1400" dirty="0">
                  <a:latin typeface="Arial" panose="020B0604020202020204" pitchFamily="34" charset="0"/>
                  <a:cs typeface="Arial" panose="020B0604020202020204" pitchFamily="34" charset="0"/>
                </a:endParaRPr>
              </a:p>
            </p:txBody>
          </p:sp>
          <p:sp>
            <p:nvSpPr>
              <p:cNvPr id="23" name="TextBox 22"/>
              <p:cNvSpPr txBox="1"/>
              <p:nvPr/>
            </p:nvSpPr>
            <p:spPr>
              <a:xfrm rot="16200000">
                <a:off x="9317863" y="2041256"/>
                <a:ext cx="1184941"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NAc BDNF</a:t>
                </a:r>
                <a:endParaRPr lang="en-US" sz="1600" dirty="0">
                  <a:latin typeface="Arial" panose="020B0604020202020204" pitchFamily="34" charset="0"/>
                  <a:cs typeface="Arial" panose="020B0604020202020204" pitchFamily="34" charset="0"/>
                </a:endParaRPr>
              </a:p>
            </p:txBody>
          </p:sp>
        </p:grpSp>
        <p:grpSp>
          <p:nvGrpSpPr>
            <p:cNvPr id="24" name="Group 23"/>
            <p:cNvGrpSpPr/>
            <p:nvPr/>
          </p:nvGrpSpPr>
          <p:grpSpPr>
            <a:xfrm>
              <a:off x="9965395" y="3478111"/>
              <a:ext cx="1407260" cy="2105562"/>
              <a:chOff x="9987815" y="3474688"/>
              <a:chExt cx="1407260" cy="2105562"/>
            </a:xfrm>
          </p:grpSpPr>
          <p:grpSp>
            <p:nvGrpSpPr>
              <p:cNvPr id="20" name="Group 19"/>
              <p:cNvGrpSpPr/>
              <p:nvPr/>
            </p:nvGrpSpPr>
            <p:grpSpPr>
              <a:xfrm>
                <a:off x="9987815" y="3474688"/>
                <a:ext cx="1407260" cy="1899418"/>
                <a:chOff x="9987815" y="3474688"/>
                <a:chExt cx="1407260" cy="1899418"/>
              </a:xfrm>
            </p:grpSpPr>
            <p:pic>
              <p:nvPicPr>
                <p:cNvPr id="15" name="Picture 14"/>
                <p:cNvPicPr>
                  <a:picLocks noChangeAspect="1"/>
                </p:cNvPicPr>
                <p:nvPr/>
              </p:nvPicPr>
              <p:blipFill rotWithShape="1">
                <a:blip r:embed="rId6">
                  <a:extLst>
                    <a:ext uri="{BEBA8EAE-BF5A-486C-A8C5-ECC9F3942E4B}">
                      <a14:imgProps xmlns:a14="http://schemas.microsoft.com/office/drawing/2010/main">
                        <a14:imgLayer r:embed="rId4">
                          <a14:imgEffect>
                            <a14:sharpenSoften amount="50000"/>
                          </a14:imgEffect>
                        </a14:imgLayer>
                      </a14:imgProps>
                    </a:ext>
                  </a:extLst>
                </a:blip>
                <a:srcRect l="85218" t="55869" r="1052" b="9767"/>
                <a:stretch/>
              </p:blipFill>
              <p:spPr>
                <a:xfrm>
                  <a:off x="10347158" y="3474688"/>
                  <a:ext cx="1047917" cy="1899418"/>
                </a:xfrm>
                <a:prstGeom prst="rect">
                  <a:avLst/>
                </a:prstGeom>
              </p:spPr>
            </p:pic>
            <p:sp>
              <p:nvSpPr>
                <p:cNvPr id="25" name="TextBox 24"/>
                <p:cNvSpPr txBox="1"/>
                <p:nvPr/>
              </p:nvSpPr>
              <p:spPr>
                <a:xfrm rot="16200000">
                  <a:off x="9564621" y="4170006"/>
                  <a:ext cx="1184941" cy="338554"/>
                </a:xfrm>
                <a:prstGeom prst="rect">
                  <a:avLst/>
                </a:prstGeom>
                <a:noFill/>
              </p:spPr>
              <p:txBody>
                <a:bodyPr wrap="none" rtlCol="0">
                  <a:spAutoFit/>
                </a:bodyPr>
                <a:lstStyle/>
                <a:p>
                  <a:pPr algn="ctr"/>
                  <a:r>
                    <a:rPr lang="en-US" sz="1600" dirty="0" smtClean="0">
                      <a:latin typeface="Arial" panose="020B0604020202020204" pitchFamily="34" charset="0"/>
                      <a:cs typeface="Arial" panose="020B0604020202020204" pitchFamily="34" charset="0"/>
                    </a:rPr>
                    <a:t>NAc BDNF</a:t>
                  </a:r>
                  <a:endParaRPr lang="en-US" sz="1600" dirty="0">
                    <a:latin typeface="Arial" panose="020B0604020202020204" pitchFamily="34" charset="0"/>
                    <a:cs typeface="Arial" panose="020B0604020202020204" pitchFamily="34" charset="0"/>
                  </a:endParaRPr>
                </a:p>
              </p:txBody>
            </p:sp>
          </p:grpSp>
          <p:sp>
            <p:nvSpPr>
              <p:cNvPr id="27" name="TextBox 26"/>
              <p:cNvSpPr txBox="1"/>
              <p:nvPr/>
            </p:nvSpPr>
            <p:spPr>
              <a:xfrm>
                <a:off x="10941940" y="5272473"/>
                <a:ext cx="365760" cy="307777"/>
              </a:xfrm>
              <a:prstGeom prst="rect">
                <a:avLst/>
              </a:prstGeom>
              <a:noFill/>
            </p:spPr>
            <p:txBody>
              <a:bodyPr wrap="none" rtlCol="0">
                <a:spAutoFit/>
              </a:bodyPr>
              <a:lstStyle/>
              <a:p>
                <a:pPr algn="ctr"/>
                <a:r>
                  <a:rPr lang="en-US" sz="1400" b="1" dirty="0" err="1" smtClean="0">
                    <a:latin typeface="Arial" panose="020B0604020202020204" pitchFamily="34" charset="0"/>
                    <a:cs typeface="Arial" panose="020B0604020202020204" pitchFamily="34" charset="0"/>
                  </a:rPr>
                  <a:t>dnK</a:t>
                </a:r>
                <a:endParaRPr lang="en-US" sz="1400" b="1" dirty="0">
                  <a:latin typeface="Arial" panose="020B0604020202020204" pitchFamily="34" charset="0"/>
                  <a:cs typeface="Arial" panose="020B0604020202020204" pitchFamily="34" charset="0"/>
                </a:endParaRPr>
              </a:p>
            </p:txBody>
          </p:sp>
          <p:sp>
            <p:nvSpPr>
              <p:cNvPr id="28" name="TextBox 27"/>
              <p:cNvSpPr txBox="1"/>
              <p:nvPr/>
            </p:nvSpPr>
            <p:spPr>
              <a:xfrm>
                <a:off x="10534786" y="5272473"/>
                <a:ext cx="36576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GFP</a:t>
                </a:r>
                <a:endParaRPr lang="en-US" sz="1400" dirty="0">
                  <a:latin typeface="Arial" panose="020B0604020202020204" pitchFamily="34" charset="0"/>
                  <a:cs typeface="Arial" panose="020B0604020202020204" pitchFamily="34" charset="0"/>
                </a:endParaRPr>
              </a:p>
            </p:txBody>
          </p:sp>
        </p:grpSp>
        <p:grpSp>
          <p:nvGrpSpPr>
            <p:cNvPr id="26" name="Group 25"/>
            <p:cNvGrpSpPr/>
            <p:nvPr/>
          </p:nvGrpSpPr>
          <p:grpSpPr>
            <a:xfrm>
              <a:off x="6610885" y="3505291"/>
              <a:ext cx="2874429" cy="2051203"/>
              <a:chOff x="6537498" y="3535894"/>
              <a:chExt cx="2874429" cy="2051203"/>
            </a:xfrm>
          </p:grpSpPr>
          <p:grpSp>
            <p:nvGrpSpPr>
              <p:cNvPr id="3" name="Group 2"/>
              <p:cNvGrpSpPr/>
              <p:nvPr/>
            </p:nvGrpSpPr>
            <p:grpSpPr>
              <a:xfrm>
                <a:off x="6801853" y="3535894"/>
                <a:ext cx="2610074" cy="1854253"/>
                <a:chOff x="6785282" y="3398203"/>
                <a:chExt cx="2358717" cy="1648606"/>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l="51488" t="61364" r="18164" b="9572"/>
                <a:stretch/>
              </p:blipFill>
              <p:spPr>
                <a:xfrm>
                  <a:off x="6785282" y="3410874"/>
                  <a:ext cx="2358717" cy="1635935"/>
                </a:xfrm>
                <a:prstGeom prst="rect">
                  <a:avLst/>
                </a:prstGeom>
              </p:spPr>
            </p:pic>
            <p:sp>
              <p:nvSpPr>
                <p:cNvPr id="2" name="Rectangle 1"/>
                <p:cNvSpPr/>
                <p:nvPr/>
              </p:nvSpPr>
              <p:spPr>
                <a:xfrm>
                  <a:off x="7953947" y="3398203"/>
                  <a:ext cx="1190052" cy="211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8474568" y="5279320"/>
                <a:ext cx="73152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a:t>
                </a:r>
                <a:r>
                  <a:rPr lang="en-US" sz="1400" dirty="0" err="1" smtClean="0">
                    <a:latin typeface="Arial" panose="020B0604020202020204" pitchFamily="34" charset="0"/>
                    <a:cs typeface="Arial" panose="020B0604020202020204" pitchFamily="34" charset="0"/>
                  </a:rPr>
                  <a:t>dnK</a:t>
                </a:r>
                <a:endParaRPr lang="en-US" sz="1400" dirty="0">
                  <a:latin typeface="Arial" panose="020B0604020202020204" pitchFamily="34" charset="0"/>
                  <a:cs typeface="Arial" panose="020B0604020202020204" pitchFamily="34" charset="0"/>
                </a:endParaRPr>
              </a:p>
            </p:txBody>
          </p:sp>
          <p:sp>
            <p:nvSpPr>
              <p:cNvPr id="31" name="TextBox 30"/>
              <p:cNvSpPr txBox="1"/>
              <p:nvPr/>
            </p:nvSpPr>
            <p:spPr>
              <a:xfrm>
                <a:off x="7230923" y="5279320"/>
                <a:ext cx="822960" cy="307777"/>
              </a:xfrm>
              <a:prstGeom prst="rect">
                <a:avLst/>
              </a:prstGeom>
              <a:noFill/>
            </p:spPr>
            <p:txBody>
              <a:bodyPr wrap="none" rtlCol="0">
                <a:spAutoFit/>
              </a:bodyPr>
              <a:lstStyle/>
              <a:p>
                <a:pPr algn="ctr"/>
                <a:r>
                  <a:rPr lang="en-US" sz="1400" dirty="0" smtClean="0">
                    <a:latin typeface="Arial" panose="020B0604020202020204" pitchFamily="34" charset="0"/>
                    <a:cs typeface="Arial" panose="020B0604020202020204" pitchFamily="34" charset="0"/>
                  </a:rPr>
                  <a:t>HSV-GFP</a:t>
                </a:r>
                <a:endParaRPr lang="en-US" sz="1400" dirty="0">
                  <a:latin typeface="Arial" panose="020B0604020202020204" pitchFamily="34" charset="0"/>
                  <a:cs typeface="Arial" panose="020B0604020202020204" pitchFamily="34" charset="0"/>
                </a:endParaRPr>
              </a:p>
            </p:txBody>
          </p:sp>
          <p:sp>
            <p:nvSpPr>
              <p:cNvPr id="32" name="TextBox 31"/>
              <p:cNvSpPr txBox="1"/>
              <p:nvPr/>
            </p:nvSpPr>
            <p:spPr>
              <a:xfrm rot="16200000">
                <a:off x="5748179" y="4336242"/>
                <a:ext cx="1832554" cy="253916"/>
              </a:xfrm>
              <a:prstGeom prst="rect">
                <a:avLst/>
              </a:prstGeom>
              <a:noFill/>
            </p:spPr>
            <p:txBody>
              <a:bodyPr wrap="none" rtlCol="0">
                <a:spAutoFit/>
              </a:bodyPr>
              <a:lstStyle/>
              <a:p>
                <a:r>
                  <a:rPr lang="en-US" sz="1050" dirty="0" smtClean="0">
                    <a:latin typeface="Arial" panose="020B0604020202020204" pitchFamily="34" charset="0"/>
                    <a:cs typeface="Arial" panose="020B0604020202020204" pitchFamily="34" charset="0"/>
                  </a:rPr>
                  <a:t>Time in Interaction Zone (s)</a:t>
                </a:r>
                <a:endParaRPr lang="en-US" sz="1050" dirty="0">
                  <a:latin typeface="Arial" panose="020B0604020202020204" pitchFamily="34" charset="0"/>
                  <a:cs typeface="Arial" panose="020B0604020202020204" pitchFamily="34" charset="0"/>
                </a:endParaRPr>
              </a:p>
            </p:txBody>
          </p:sp>
        </p:grpSp>
        <p:sp>
          <p:nvSpPr>
            <p:cNvPr id="34" name="TextBox 33"/>
            <p:cNvSpPr txBox="1"/>
            <p:nvPr/>
          </p:nvSpPr>
          <p:spPr>
            <a:xfrm>
              <a:off x="9819079" y="3283883"/>
              <a:ext cx="383438"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H</a:t>
              </a:r>
              <a:endParaRPr lang="en-US" sz="2000" b="1" dirty="0">
                <a:latin typeface="Arial" panose="020B0604020202020204" pitchFamily="34" charset="0"/>
                <a:cs typeface="Arial" panose="020B0604020202020204" pitchFamily="34" charset="0"/>
              </a:endParaRPr>
            </a:p>
          </p:txBody>
        </p:sp>
        <p:sp>
          <p:nvSpPr>
            <p:cNvPr id="35" name="TextBox 34"/>
            <p:cNvSpPr txBox="1"/>
            <p:nvPr/>
          </p:nvSpPr>
          <p:spPr>
            <a:xfrm>
              <a:off x="9721517" y="1069786"/>
              <a:ext cx="341760" cy="400110"/>
            </a:xfrm>
            <a:prstGeom prst="rect">
              <a:avLst/>
            </a:prstGeom>
            <a:noFill/>
          </p:spPr>
          <p:txBody>
            <a:bodyPr wrap="none" rtlCol="0">
              <a:spAutoFit/>
            </a:bodyPr>
            <a:lstStyle/>
            <a:p>
              <a:r>
                <a:rPr lang="en-US" sz="2000" b="1" dirty="0" smtClean="0">
                  <a:latin typeface="Arial" panose="020B0604020202020204" pitchFamily="34" charset="0"/>
                  <a:cs typeface="Arial" panose="020B0604020202020204" pitchFamily="34" charset="0"/>
                </a:rPr>
                <a:t>F</a:t>
              </a:r>
              <a:endParaRPr lang="en-US" sz="2000" b="1" dirty="0">
                <a:latin typeface="Arial" panose="020B0604020202020204" pitchFamily="34" charset="0"/>
                <a:cs typeface="Arial" panose="020B0604020202020204" pitchFamily="34" charset="0"/>
              </a:endParaRPr>
            </a:p>
          </p:txBody>
        </p:sp>
      </p:grpSp>
      <p:sp>
        <p:nvSpPr>
          <p:cNvPr id="36" name="TextBox 35"/>
          <p:cNvSpPr txBox="1"/>
          <p:nvPr/>
        </p:nvSpPr>
        <p:spPr>
          <a:xfrm>
            <a:off x="675573" y="1321181"/>
            <a:ext cx="5741642" cy="4068806"/>
          </a:xfrm>
          <a:prstGeom prst="rect">
            <a:avLst/>
          </a:prstGeom>
          <a:noFill/>
        </p:spPr>
        <p:txBody>
          <a:bodyPr wrap="square" rtlCol="0">
            <a:spAutoFit/>
          </a:bodyPr>
          <a:lstStyle/>
          <a:p>
            <a:pPr>
              <a:lnSpc>
                <a:spcPct val="110000"/>
              </a:lnSpc>
              <a:spcBef>
                <a:spcPts val="600"/>
              </a:spcBef>
            </a:pPr>
            <a:r>
              <a:rPr lang="en-US" b="1" dirty="0" smtClean="0">
                <a:solidFill>
                  <a:srgbClr val="7030A0"/>
                </a:solidFill>
                <a:latin typeface="Arial" panose="020B0604020202020204" pitchFamily="34" charset="0"/>
                <a:cs typeface="Arial" panose="020B0604020202020204" pitchFamily="34" charset="0"/>
              </a:rPr>
              <a:t>Kir2.1</a:t>
            </a:r>
            <a:r>
              <a:rPr lang="en-US" b="1" baseline="-25000" dirty="0" smtClean="0">
                <a:solidFill>
                  <a:srgbClr val="7030A0"/>
                </a:solidFill>
                <a:latin typeface="Arial" panose="020B0604020202020204" pitchFamily="34" charset="0"/>
                <a:cs typeface="Arial" panose="020B0604020202020204" pitchFamily="34" charset="0"/>
              </a:rPr>
              <a:t>VTA</a:t>
            </a:r>
            <a:r>
              <a:rPr lang="en-US" b="1" dirty="0" smtClean="0">
                <a:solidFill>
                  <a:srgbClr val="7030A0"/>
                </a:solidFill>
                <a:latin typeface="Arial" panose="020B0604020202020204" pitchFamily="34" charset="0"/>
                <a:cs typeface="Arial" panose="020B0604020202020204" pitchFamily="34" charset="0"/>
              </a:rPr>
              <a:t> Overexpression:</a:t>
            </a:r>
          </a:p>
          <a:p>
            <a:pPr marL="342900"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Decreased VTA Firing of DA Neurons </a:t>
            </a:r>
            <a:r>
              <a:rPr lang="en-US" b="1" dirty="0" smtClean="0">
                <a:solidFill>
                  <a:srgbClr val="7030A0"/>
                </a:solidFill>
                <a:latin typeface="Arial" panose="020B0604020202020204" pitchFamily="34" charset="0"/>
                <a:cs typeface="Arial" panose="020B0604020202020204" pitchFamily="34" charset="0"/>
              </a:rPr>
              <a:t>(D)</a:t>
            </a:r>
          </a:p>
          <a:p>
            <a:pPr marL="342900" indent="-342900">
              <a:lnSpc>
                <a:spcPct val="110000"/>
              </a:lnSpc>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I</a:t>
            </a:r>
            <a:r>
              <a:rPr lang="en-US" dirty="0" smtClean="0">
                <a:solidFill>
                  <a:srgbClr val="002060"/>
                </a:solidFill>
                <a:latin typeface="Arial" panose="020B0604020202020204" pitchFamily="34" charset="0"/>
                <a:cs typeface="Arial" panose="020B0604020202020204" pitchFamily="34" charset="0"/>
              </a:rPr>
              <a:t>nduced Resilient Phenotype </a:t>
            </a:r>
            <a:r>
              <a:rPr lang="en-US" b="1" dirty="0" smtClean="0">
                <a:solidFill>
                  <a:srgbClr val="7030A0"/>
                </a:solidFill>
                <a:latin typeface="Arial" panose="020B0604020202020204" pitchFamily="34" charset="0"/>
                <a:cs typeface="Arial" panose="020B0604020202020204" pitchFamily="34" charset="0"/>
              </a:rPr>
              <a:t>(E)</a:t>
            </a:r>
            <a:r>
              <a:rPr lang="en-US" dirty="0" smtClean="0">
                <a:solidFill>
                  <a:srgbClr val="002060"/>
                </a:solidFill>
                <a:latin typeface="Arial" panose="020B0604020202020204" pitchFamily="34" charset="0"/>
                <a:cs typeface="Arial" panose="020B0604020202020204" pitchFamily="34" charset="0"/>
              </a:rPr>
              <a:t> </a:t>
            </a:r>
          </a:p>
          <a:p>
            <a:pPr marL="342900"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Reduced NAc BDNF </a:t>
            </a:r>
            <a:r>
              <a:rPr lang="en-US" b="1" dirty="0" smtClean="0">
                <a:solidFill>
                  <a:srgbClr val="7030A0"/>
                </a:solidFill>
                <a:latin typeface="Arial" panose="020B0604020202020204" pitchFamily="34" charset="0"/>
                <a:cs typeface="Arial" panose="020B0604020202020204" pitchFamily="34" charset="0"/>
              </a:rPr>
              <a:t>(F).</a:t>
            </a:r>
          </a:p>
          <a:p>
            <a:pPr marL="342900" indent="-342900">
              <a:lnSpc>
                <a:spcPct val="110000"/>
              </a:lnSpc>
              <a:spcBef>
                <a:spcPts val="600"/>
              </a:spcBef>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Resilient phenotype lost after transgene expression degradation 8d later </a:t>
            </a:r>
            <a:r>
              <a:rPr lang="en-US" sz="1600" b="1" dirty="0" smtClean="0">
                <a:solidFill>
                  <a:srgbClr val="7030A0"/>
                </a:solidFill>
                <a:latin typeface="Arial" panose="020B0604020202020204" pitchFamily="34" charset="0"/>
                <a:cs typeface="Arial" panose="020B0604020202020204" pitchFamily="34" charset="0"/>
              </a:rPr>
              <a:t>(S5E)</a:t>
            </a:r>
          </a:p>
          <a:p>
            <a:pPr>
              <a:lnSpc>
                <a:spcPct val="110000"/>
              </a:lnSpc>
              <a:spcBef>
                <a:spcPts val="600"/>
              </a:spcBef>
            </a:pPr>
            <a:endParaRPr lang="en-US" b="1" dirty="0" smtClean="0">
              <a:solidFill>
                <a:srgbClr val="7030A0"/>
              </a:solidFill>
              <a:latin typeface="Arial" panose="020B0604020202020204" pitchFamily="34" charset="0"/>
              <a:cs typeface="Arial" panose="020B0604020202020204" pitchFamily="34" charset="0"/>
            </a:endParaRPr>
          </a:p>
          <a:p>
            <a:pPr>
              <a:lnSpc>
                <a:spcPct val="110000"/>
              </a:lnSpc>
              <a:spcBef>
                <a:spcPts val="600"/>
              </a:spcBef>
            </a:pPr>
            <a:r>
              <a:rPr lang="en-US" b="1" dirty="0" err="1" smtClean="0">
                <a:solidFill>
                  <a:srgbClr val="7030A0"/>
                </a:solidFill>
                <a:latin typeface="Arial" panose="020B0604020202020204" pitchFamily="34" charset="0"/>
                <a:cs typeface="Arial" panose="020B0604020202020204" pitchFamily="34" charset="0"/>
              </a:rPr>
              <a:t>dnK</a:t>
            </a:r>
            <a:r>
              <a:rPr lang="en-US" b="1" baseline="-25000" dirty="0" err="1" smtClean="0">
                <a:solidFill>
                  <a:srgbClr val="7030A0"/>
                </a:solidFill>
                <a:latin typeface="Arial" panose="020B0604020202020204" pitchFamily="34" charset="0"/>
                <a:cs typeface="Arial" panose="020B0604020202020204" pitchFamily="34" charset="0"/>
              </a:rPr>
              <a:t>VTA</a:t>
            </a:r>
            <a:r>
              <a:rPr lang="en-US" b="1" dirty="0" smtClean="0">
                <a:solidFill>
                  <a:srgbClr val="7030A0"/>
                </a:solidFill>
                <a:latin typeface="Arial" panose="020B0604020202020204" pitchFamily="34" charset="0"/>
                <a:cs typeface="Arial" panose="020B0604020202020204" pitchFamily="34" charset="0"/>
              </a:rPr>
              <a:t> Overexpression:</a:t>
            </a:r>
          </a:p>
          <a:p>
            <a:pPr marL="342900"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Increased VTA Firing of DA Neurons </a:t>
            </a:r>
            <a:r>
              <a:rPr lang="en-US" b="1" dirty="0" smtClean="0">
                <a:solidFill>
                  <a:srgbClr val="7030A0"/>
                </a:solidFill>
                <a:latin typeface="Arial" panose="020B0604020202020204" pitchFamily="34" charset="0"/>
                <a:cs typeface="Arial" panose="020B0604020202020204" pitchFamily="34" charset="0"/>
              </a:rPr>
              <a:t>(D)</a:t>
            </a:r>
            <a:r>
              <a:rPr lang="en-US" dirty="0" smtClean="0">
                <a:solidFill>
                  <a:srgbClr val="002060"/>
                </a:solidFill>
                <a:latin typeface="Arial" panose="020B0604020202020204" pitchFamily="34" charset="0"/>
                <a:cs typeface="Arial" panose="020B0604020202020204" pitchFamily="34" charset="0"/>
              </a:rPr>
              <a:t> </a:t>
            </a:r>
          </a:p>
          <a:p>
            <a:pPr marL="342900" indent="-342900">
              <a:lnSpc>
                <a:spcPct val="110000"/>
              </a:lnSpc>
              <a:spcBef>
                <a:spcPts val="600"/>
              </a:spcBef>
              <a:buFont typeface="Arial" panose="020B0604020202020204" pitchFamily="34" charset="0"/>
              <a:buChar char="•"/>
            </a:pPr>
            <a:r>
              <a:rPr lang="en-US" dirty="0" smtClean="0">
                <a:solidFill>
                  <a:srgbClr val="FF0000"/>
                </a:solidFill>
                <a:latin typeface="Arial" panose="020B0604020202020204" pitchFamily="34" charset="0"/>
                <a:cs typeface="Arial" panose="020B0604020202020204" pitchFamily="34" charset="0"/>
              </a:rPr>
              <a:t>Promoted Vulnerable Phenotype </a:t>
            </a:r>
            <a:r>
              <a:rPr lang="en-US" b="1" dirty="0" smtClean="0">
                <a:solidFill>
                  <a:srgbClr val="FF0000"/>
                </a:solidFill>
                <a:latin typeface="Arial" panose="020B0604020202020204" pitchFamily="34" charset="0"/>
                <a:cs typeface="Arial" panose="020B0604020202020204" pitchFamily="34" charset="0"/>
              </a:rPr>
              <a:t>(G</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submx</a:t>
            </a:r>
            <a:r>
              <a:rPr lang="en-US" dirty="0" smtClean="0">
                <a:solidFill>
                  <a:srgbClr val="FF0000"/>
                </a:solidFill>
                <a:latin typeface="Arial" panose="020B0604020202020204" pitchFamily="34" charset="0"/>
                <a:cs typeface="Arial" panose="020B0604020202020204" pitchFamily="34" charset="0"/>
              </a:rPr>
              <a:t> defeat)</a:t>
            </a:r>
          </a:p>
          <a:p>
            <a:pPr marL="342900"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Increased NAc BDNF </a:t>
            </a:r>
            <a:r>
              <a:rPr lang="en-US" b="1" dirty="0" smtClean="0">
                <a:solidFill>
                  <a:srgbClr val="7030A0"/>
                </a:solidFill>
                <a:latin typeface="Arial" panose="020B0604020202020204" pitchFamily="34" charset="0"/>
                <a:cs typeface="Arial" panose="020B0604020202020204" pitchFamily="34" charset="0"/>
              </a:rPr>
              <a:t>(H)</a:t>
            </a:r>
          </a:p>
        </p:txBody>
      </p:sp>
      <p:sp>
        <p:nvSpPr>
          <p:cNvPr id="37" name="TextBox 36"/>
          <p:cNvSpPr txBox="1"/>
          <p:nvPr/>
        </p:nvSpPr>
        <p:spPr>
          <a:xfrm>
            <a:off x="230079" y="5787223"/>
            <a:ext cx="11704320" cy="914400"/>
          </a:xfrm>
          <a:prstGeom prst="rect">
            <a:avLst/>
          </a:prstGeom>
          <a:solidFill>
            <a:schemeClr val="bg1"/>
          </a:solidFill>
        </p:spPr>
        <p:txBody>
          <a:bodyPr wrap="square" rtlCol="0">
            <a:spAutoFit/>
          </a:bodyPr>
          <a:lstStyle/>
          <a:p>
            <a:pPr algn="ctr"/>
            <a:r>
              <a:rPr lang="en-US" sz="2200" b="1" dirty="0" smtClean="0">
                <a:solidFill>
                  <a:srgbClr val="7030A0"/>
                </a:solidFill>
                <a:latin typeface="Arial" panose="020B0604020202020204" pitchFamily="34" charset="0"/>
                <a:cs typeface="Arial" panose="020B0604020202020204" pitchFamily="34" charset="0"/>
              </a:rPr>
              <a:t>Defeat-induced ↑ in VTA K</a:t>
            </a:r>
            <a:r>
              <a:rPr lang="en-US" sz="2200" b="1" baseline="30000" dirty="0" smtClean="0">
                <a:solidFill>
                  <a:srgbClr val="7030A0"/>
                </a:solidFill>
                <a:latin typeface="Arial" panose="020B0604020202020204" pitchFamily="34" charset="0"/>
                <a:cs typeface="Arial" panose="020B0604020202020204" pitchFamily="34" charset="0"/>
              </a:rPr>
              <a:t>+</a:t>
            </a:r>
            <a:r>
              <a:rPr lang="en-US" sz="2200" b="1" dirty="0" smtClean="0">
                <a:solidFill>
                  <a:srgbClr val="7030A0"/>
                </a:solidFill>
                <a:latin typeface="Arial" panose="020B0604020202020204" pitchFamily="34" charset="0"/>
                <a:cs typeface="Arial" panose="020B0604020202020204" pitchFamily="34" charset="0"/>
              </a:rPr>
              <a:t> channel activity: Molecular mechanism for resilience </a:t>
            </a:r>
          </a:p>
          <a:p>
            <a:pPr algn="ctr"/>
            <a:r>
              <a:rPr lang="en-US" sz="2200" b="1" dirty="0" smtClean="0">
                <a:solidFill>
                  <a:srgbClr val="7030A0"/>
                </a:solidFill>
                <a:latin typeface="Arial" panose="020B0604020202020204" pitchFamily="34" charset="0"/>
                <a:cs typeface="Arial" panose="020B0604020202020204" pitchFamily="34" charset="0"/>
              </a:rPr>
              <a:t>Heightened VTA electrical activity: Mechanism for ↑ NAc BDNF release</a:t>
            </a:r>
            <a:endParaRPr lang="en-US" sz="2200" dirty="0">
              <a:latin typeface="Arial" panose="020B0604020202020204" pitchFamily="34" charset="0"/>
              <a:cs typeface="Arial" panose="020B0604020202020204" pitchFamily="34" charset="0"/>
            </a:endParaRPr>
          </a:p>
        </p:txBody>
      </p:sp>
      <p:sp>
        <p:nvSpPr>
          <p:cNvPr id="38" name="TextBox 37"/>
          <p:cNvSpPr txBox="1"/>
          <p:nvPr/>
        </p:nvSpPr>
        <p:spPr>
          <a:xfrm>
            <a:off x="238101" y="5795245"/>
            <a:ext cx="11704320" cy="769441"/>
          </a:xfrm>
          <a:prstGeom prst="rect">
            <a:avLst/>
          </a:prstGeom>
          <a:solidFill>
            <a:schemeClr val="bg1"/>
          </a:solidFill>
        </p:spPr>
        <p:txBody>
          <a:bodyPr wrap="square" rtlCol="0">
            <a:spAutoFit/>
          </a:bodyPr>
          <a:lstStyle/>
          <a:p>
            <a:pPr algn="ctr"/>
            <a:r>
              <a:rPr lang="en-US" sz="2200" b="1" dirty="0" smtClean="0">
                <a:solidFill>
                  <a:srgbClr val="7030A0"/>
                </a:solidFill>
                <a:latin typeface="Arial" panose="020B0604020202020204" pitchFamily="34" charset="0"/>
                <a:cs typeface="Arial" panose="020B0604020202020204" pitchFamily="34" charset="0"/>
              </a:rPr>
              <a:t>Changes in VTA excitability → Changes in Vulnerability Phenotype</a:t>
            </a:r>
          </a:p>
          <a:p>
            <a:pPr algn="ctr"/>
            <a:r>
              <a:rPr lang="en-US" sz="2200" b="1" dirty="0" smtClean="0">
                <a:solidFill>
                  <a:srgbClr val="7030A0"/>
                </a:solidFill>
                <a:latin typeface="Arial" panose="020B0604020202020204" pitchFamily="34" charset="0"/>
                <a:cs typeface="Arial" panose="020B0604020202020204" pitchFamily="34" charset="0"/>
              </a:rPr>
              <a:t>“Causative role for increased VTA firing in mediating defeat-induced avoidance”</a:t>
            </a:r>
            <a:endParaRPr lang="en-US" sz="2200" dirty="0">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7">
            <a:lum contrast="20000"/>
          </a:blip>
          <a:stretch>
            <a:fillRect/>
          </a:stretch>
        </p:blipFill>
        <p:spPr>
          <a:xfrm>
            <a:off x="10773528" y="724703"/>
            <a:ext cx="1269375" cy="431800"/>
          </a:xfrm>
          <a:prstGeom prst="rect">
            <a:avLst/>
          </a:prstGeom>
        </p:spPr>
      </p:pic>
    </p:spTree>
    <p:extLst>
      <p:ext uri="{BB962C8B-B14F-4D97-AF65-F5344CB8AC3E}">
        <p14:creationId xmlns:p14="http://schemas.microsoft.com/office/powerpoint/2010/main" val="332285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20763" y="6383582"/>
            <a:ext cx="282135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http://www.alomone.com/InFocus</a:t>
            </a:r>
          </a:p>
        </p:txBody>
      </p:sp>
      <p:sp>
        <p:nvSpPr>
          <p:cNvPr id="6" name="Rectangle 5"/>
          <p:cNvSpPr/>
          <p:nvPr/>
        </p:nvSpPr>
        <p:spPr>
          <a:xfrm>
            <a:off x="0" y="450673"/>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Exp6: Do deficits in BNDF Secretion (Val66Met) promote resilience? </a:t>
            </a:r>
          </a:p>
        </p:txBody>
      </p:sp>
      <p:pic>
        <p:nvPicPr>
          <p:cNvPr id="28674" name="Picture 2" descr="http://www.alomone.com/upload/ListItems/SmallPic_9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783" y="1495058"/>
            <a:ext cx="4545069" cy="260870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38917" y="1495058"/>
            <a:ext cx="5476243" cy="4847481"/>
          </a:xfrm>
          <a:prstGeom prst="rect">
            <a:avLst/>
          </a:prstGeom>
          <a:noFill/>
        </p:spPr>
        <p:txBody>
          <a:bodyPr wrap="square" rtlCol="0">
            <a:spAutoFit/>
          </a:bodyPr>
          <a:lstStyle/>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Val66Met BNDF SNP:</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Single Nucleotide Polymorphism (SNP) in BDNF </a:t>
            </a:r>
            <a:r>
              <a:rPr lang="en-US" sz="2000" dirty="0" err="1" smtClean="0">
                <a:solidFill>
                  <a:srgbClr val="002060"/>
                </a:solidFill>
                <a:latin typeface="Arial" panose="020B0604020202020204" pitchFamily="34" charset="0"/>
                <a:cs typeface="Arial" panose="020B0604020202020204" pitchFamily="34" charset="0"/>
              </a:rPr>
              <a:t>Prodomain</a:t>
            </a:r>
            <a:endParaRPr lang="en-US" sz="2000"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Met/Met</a:t>
            </a:r>
            <a:r>
              <a:rPr lang="en-US" sz="2000" dirty="0" smtClean="0">
                <a:solidFill>
                  <a:srgbClr val="002060"/>
                </a:solidFill>
                <a:latin typeface="Arial" panose="020B0604020202020204" pitchFamily="34" charset="0"/>
                <a:cs typeface="Arial" panose="020B0604020202020204" pitchFamily="34" charset="0"/>
              </a:rPr>
              <a:t> Impairs activity-dependent BDNF release</a:t>
            </a:r>
          </a:p>
          <a:p>
            <a:pPr>
              <a:lnSpc>
                <a:spcPct val="110000"/>
              </a:lnSpc>
              <a:spcBef>
                <a:spcPts val="600"/>
              </a:spcBef>
            </a:pPr>
            <a:endParaRPr lang="en-US" sz="2000" b="1"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sz="2000" b="1" dirty="0" smtClean="0">
                <a:solidFill>
                  <a:srgbClr val="002060"/>
                </a:solidFill>
                <a:latin typeface="Arial" panose="020B0604020202020204" pitchFamily="34" charset="0"/>
                <a:cs typeface="Arial" panose="020B0604020202020204" pitchFamily="34" charset="0"/>
              </a:rPr>
              <a:t>Met/Met and Val/Val Mice</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CSDS (10d)</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Social Interaction Test (d11)</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BDNF Western Immunoblotting (NAc, d11)</a:t>
            </a:r>
          </a:p>
          <a:p>
            <a:pPr marL="342900"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Extracellular Recordings: VTA DA Neurons</a:t>
            </a:r>
          </a:p>
          <a:p>
            <a:pPr>
              <a:lnSpc>
                <a:spcPct val="110000"/>
              </a:lnSpc>
              <a:spcBef>
                <a:spcPts val="600"/>
              </a:spcBef>
            </a:pPr>
            <a:endParaRPr lang="en-US" sz="2000"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219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0" y="547333"/>
            <a:ext cx="12192000" cy="391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9pPr>
          </a:lstStyle>
          <a:p>
            <a:pPr algn="ctr" eaLnBrk="1">
              <a:lnSpc>
                <a:spcPct val="93000"/>
              </a:lnSpc>
              <a:buClr>
                <a:srgbClr val="000000"/>
              </a:buClr>
              <a:buSzPct val="45000"/>
              <a:buFont typeface="Wingdings" panose="05000000000000000000" pitchFamily="2" charset="2"/>
              <a:buNone/>
            </a:pPr>
            <a:r>
              <a:rPr lang="en-GB" altLang="en-US" sz="3629" b="1" dirty="0" smtClean="0">
                <a:solidFill>
                  <a:srgbClr val="000000"/>
                </a:solidFill>
                <a:latin typeface="Arial" panose="020B0604020202020204" pitchFamily="34" charset="0"/>
                <a:ea typeface="msgothic" charset="0"/>
                <a:cs typeface="msgothic" charset="0"/>
              </a:rPr>
              <a:t>Mesolimbic Dopamine Reward System (</a:t>
            </a:r>
            <a:r>
              <a:rPr lang="en-GB" altLang="en-US" sz="3629" b="1" dirty="0" err="1" smtClean="0">
                <a:solidFill>
                  <a:srgbClr val="000000"/>
                </a:solidFill>
                <a:latin typeface="Arial" panose="020B0604020202020204" pitchFamily="34" charset="0"/>
                <a:ea typeface="msgothic" charset="0"/>
                <a:cs typeface="msgothic" charset="0"/>
              </a:rPr>
              <a:t>VTA→Nac</a:t>
            </a:r>
            <a:r>
              <a:rPr lang="en-GB" altLang="en-US" sz="3629" b="1" dirty="0" smtClean="0">
                <a:solidFill>
                  <a:srgbClr val="000000"/>
                </a:solidFill>
                <a:latin typeface="Arial" panose="020B0604020202020204" pitchFamily="34" charset="0"/>
                <a:ea typeface="msgothic" charset="0"/>
                <a:cs typeface="msgothic" charset="0"/>
              </a:rPr>
              <a:t>)</a:t>
            </a:r>
            <a:endParaRPr lang="en-GB" altLang="en-US" sz="3629" b="1" dirty="0">
              <a:solidFill>
                <a:srgbClr val="000000"/>
              </a:solidFill>
              <a:latin typeface="Arial" panose="020B0604020202020204" pitchFamily="34" charset="0"/>
              <a:ea typeface="msgothic" charset="0"/>
              <a:cs typeface="msgothic" charset="0"/>
            </a:endParaRPr>
          </a:p>
        </p:txBody>
      </p:sp>
      <p:sp>
        <p:nvSpPr>
          <p:cNvPr id="18" name="TextBox 17"/>
          <p:cNvSpPr txBox="1"/>
          <p:nvPr/>
        </p:nvSpPr>
        <p:spPr>
          <a:xfrm>
            <a:off x="6096000" y="1955518"/>
            <a:ext cx="6096000" cy="2923877"/>
          </a:xfrm>
          <a:prstGeom prst="rect">
            <a:avLst/>
          </a:prstGeom>
          <a:noFill/>
        </p:spPr>
        <p:txBody>
          <a:bodyPr wrap="square">
            <a:spAutoFit/>
          </a:bodyPr>
          <a:lstStyle/>
          <a:p>
            <a:pPr marL="171450" lvl="0" indent="-171450" defTabSz="457200">
              <a:lnSpc>
                <a:spcPct val="110000"/>
              </a:lnSpc>
              <a:spcBef>
                <a:spcPts val="600"/>
              </a:spcBef>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Neural </a:t>
            </a:r>
            <a:r>
              <a:rPr lang="en-US" sz="2000" dirty="0">
                <a:latin typeface="Arial" panose="020B0604020202020204" pitchFamily="34" charset="0"/>
                <a:cs typeface="Arial" panose="020B0604020202020204" pitchFamily="34" charset="0"/>
              </a:rPr>
              <a:t>substrates of </a:t>
            </a:r>
            <a:r>
              <a:rPr lang="en-US" sz="2000" dirty="0" smtClean="0">
                <a:latin typeface="Arial" panose="020B0604020202020204" pitchFamily="34" charset="0"/>
                <a:cs typeface="Arial" panose="020B0604020202020204" pitchFamily="34" charset="0"/>
              </a:rPr>
              <a:t>natural &amp; drug rewards</a:t>
            </a:r>
            <a:endParaRPr lang="en-US" sz="2000" dirty="0">
              <a:latin typeface="Arial" panose="020B0604020202020204" pitchFamily="34" charset="0"/>
              <a:cs typeface="Arial" panose="020B0604020202020204" pitchFamily="34" charset="0"/>
            </a:endParaRPr>
          </a:p>
          <a:p>
            <a:pPr marL="171450" lvl="0" indent="-171450" defTabSz="457200">
              <a:lnSpc>
                <a:spcPct val="11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Motivate social </a:t>
            </a:r>
            <a:r>
              <a:rPr lang="en-US" sz="2000" dirty="0" smtClean="0">
                <a:latin typeface="Arial" panose="020B0604020202020204" pitchFamily="34" charset="0"/>
                <a:cs typeface="Arial" panose="020B0604020202020204" pitchFamily="34" charset="0"/>
              </a:rPr>
              <a:t>behaviors:</a:t>
            </a:r>
            <a:endParaRPr lang="en-US" sz="2000" dirty="0">
              <a:latin typeface="Arial" panose="020B0604020202020204" pitchFamily="34" charset="0"/>
              <a:cs typeface="Arial" panose="020B0604020202020204" pitchFamily="34" charset="0"/>
            </a:endParaRPr>
          </a:p>
          <a:p>
            <a:pPr marL="628650" lvl="1" indent="-171450" defTabSz="457200">
              <a:lnSpc>
                <a:spcPct val="110000"/>
              </a:lnSpc>
              <a:spcBef>
                <a:spcPts val="600"/>
              </a:spcBef>
              <a:buFont typeface="Arial" panose="020B0604020202020204" pitchFamily="34" charset="0"/>
              <a:buChar char="•"/>
              <a:defRPr/>
            </a:pPr>
            <a:r>
              <a:rPr lang="en-US" sz="2000" dirty="0" smtClean="0">
                <a:latin typeface="Arial" panose="020B0604020202020204" pitchFamily="34" charset="0"/>
                <a:cs typeface="Arial" panose="020B0604020202020204" pitchFamily="34" charset="0"/>
              </a:rPr>
              <a:t>Engaged by social </a:t>
            </a:r>
            <a:r>
              <a:rPr lang="en-US" sz="2000" dirty="0">
                <a:latin typeface="Arial" panose="020B0604020202020204" pitchFamily="34" charset="0"/>
                <a:cs typeface="Arial" panose="020B0604020202020204" pitchFamily="34" charset="0"/>
              </a:rPr>
              <a:t>interactions </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Krishnan et al., 2007)</a:t>
            </a:r>
          </a:p>
          <a:p>
            <a:pPr marL="171450" lvl="0" indent="-171450" defTabSz="457200">
              <a:lnSpc>
                <a:spcPct val="11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Mediate </a:t>
            </a:r>
            <a:r>
              <a:rPr lang="en-US" sz="2000" dirty="0" smtClean="0">
                <a:latin typeface="Arial" panose="020B0604020202020204" pitchFamily="34" charset="0"/>
                <a:cs typeface="Arial" panose="020B0604020202020204" pitchFamily="34" charset="0"/>
              </a:rPr>
              <a:t>social defeat responses </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Krishnan et al., 2007):</a:t>
            </a:r>
          </a:p>
          <a:p>
            <a:pPr marL="628650" lvl="1" indent="-171450" defTabSz="457200">
              <a:lnSpc>
                <a:spcPct val="11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VTA </a:t>
            </a:r>
            <a:r>
              <a:rPr lang="en-US" sz="2000" dirty="0">
                <a:latin typeface="Arial" panose="020B0604020202020204" pitchFamily="34" charset="0"/>
                <a:cs typeface="Arial" panose="020B0604020202020204" pitchFamily="34" charset="0"/>
              </a:rPr>
              <a:t>DA neurons in CSDS-vulnerable mice</a:t>
            </a:r>
          </a:p>
          <a:p>
            <a:pPr marL="628650" lvl="1" indent="-171450" defTabSz="457200">
              <a:lnSpc>
                <a:spcPct val="11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 VTA BDNF in CSDS-vulnerable mice </a:t>
            </a:r>
          </a:p>
          <a:p>
            <a:pPr marL="628650" lvl="1" indent="-171450" defTabSz="457200">
              <a:lnSpc>
                <a:spcPct val="11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 TrkB receptor signaling in NAc</a:t>
            </a:r>
          </a:p>
        </p:txBody>
      </p:sp>
      <p:pic>
        <p:nvPicPr>
          <p:cNvPr id="6" name="Picture 5" descr="Mesolimbic 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27" y="1567429"/>
            <a:ext cx="5598788" cy="3947730"/>
          </a:xfrm>
          <a:prstGeom prst="rect">
            <a:avLst/>
          </a:prstGeom>
        </p:spPr>
      </p:pic>
      <p:sp>
        <p:nvSpPr>
          <p:cNvPr id="10" name="TextBox 9"/>
          <p:cNvSpPr txBox="1"/>
          <p:nvPr/>
        </p:nvSpPr>
        <p:spPr>
          <a:xfrm>
            <a:off x="288726" y="6388885"/>
            <a:ext cx="3291840" cy="271776"/>
          </a:xfrm>
          <a:prstGeom prst="rect">
            <a:avLst/>
          </a:prstGeom>
          <a:noFill/>
        </p:spPr>
        <p:txBody>
          <a:bodyPr wrap="none" lIns="0" tIns="0" rIns="0" bIns="0" rtlCol="0" anchor="ctr" anchorCtr="0">
            <a:noAutofit/>
          </a:bodyPr>
          <a:lstStyle/>
          <a:p>
            <a:r>
              <a:rPr lang="en-US" sz="1400" dirty="0">
                <a:latin typeface="Arial" panose="020B0604020202020204" pitchFamily="34" charset="0"/>
                <a:cs typeface="Arial" panose="020B0604020202020204" pitchFamily="34" charset="0"/>
              </a:rPr>
              <a:t>Hyman, </a:t>
            </a:r>
            <a:r>
              <a:rPr lang="en-US" sz="1400" dirty="0" smtClean="0">
                <a:latin typeface="Arial" panose="020B0604020202020204" pitchFamily="34" charset="0"/>
                <a:cs typeface="Arial" panose="020B0604020202020204" pitchFamily="34" charset="0"/>
              </a:rPr>
              <a:t>SE. (2007) </a:t>
            </a:r>
            <a:r>
              <a:rPr lang="en-US" sz="1400" i="1" dirty="0" smtClean="0">
                <a:latin typeface="Arial" panose="020B0604020202020204" pitchFamily="34" charset="0"/>
                <a:cs typeface="Arial" panose="020B0604020202020204" pitchFamily="34" charset="0"/>
              </a:rPr>
              <a:t>Cell. </a:t>
            </a:r>
            <a:r>
              <a:rPr lang="en-US" sz="1400" dirty="0" smtClean="0">
                <a:latin typeface="Arial" panose="020B0604020202020204" pitchFamily="34" charset="0"/>
                <a:cs typeface="Arial" panose="020B0604020202020204" pitchFamily="34" charset="0"/>
              </a:rPr>
              <a:t>131(2): 232-4.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5023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230079" y="5455957"/>
            <a:ext cx="11731842" cy="1015663"/>
          </a:xfrm>
          <a:prstGeom prst="rect">
            <a:avLst/>
          </a:prstGeom>
          <a:noFill/>
        </p:spPr>
        <p:txBody>
          <a:bodyPr wrap="square" rtlCol="0">
            <a:spAutoFit/>
          </a:bodyPr>
          <a:lstStyle/>
          <a:p>
            <a:r>
              <a:rPr lang="en-US" sz="2000" dirty="0" smtClean="0">
                <a:solidFill>
                  <a:srgbClr val="002060"/>
                </a:solidFill>
                <a:latin typeface="Arial" panose="020B0604020202020204" pitchFamily="34" charset="0"/>
                <a:cs typeface="Arial" panose="020B0604020202020204" pitchFamily="34" charset="0"/>
              </a:rPr>
              <a:t>Defeated Met/Met </a:t>
            </a:r>
            <a:r>
              <a:rPr lang="en-US" sz="2000" dirty="0">
                <a:solidFill>
                  <a:srgbClr val="002060"/>
                </a:solidFill>
                <a:latin typeface="Arial" panose="020B0604020202020204" pitchFamily="34" charset="0"/>
                <a:cs typeface="Arial" panose="020B0604020202020204" pitchFamily="34" charset="0"/>
              </a:rPr>
              <a:t>mice </a:t>
            </a:r>
            <a:r>
              <a:rPr lang="en-US" sz="2000" dirty="0" smtClean="0">
                <a:solidFill>
                  <a:srgbClr val="002060"/>
                </a:solidFill>
                <a:latin typeface="Arial" panose="020B0604020202020204" pitchFamily="34" charset="0"/>
                <a:cs typeface="Arial" panose="020B0604020202020204" pitchFamily="34" charset="0"/>
              </a:rPr>
              <a:t>(impaired BDNF secretion) show: </a:t>
            </a:r>
            <a:r>
              <a:rPr lang="en-US" sz="2000" b="1" dirty="0" smtClean="0">
                <a:solidFill>
                  <a:srgbClr val="7030A0"/>
                </a:solidFill>
                <a:latin typeface="Arial" panose="020B0604020202020204" pitchFamily="34" charset="0"/>
                <a:cs typeface="Arial" panose="020B0604020202020204" pitchFamily="34" charset="0"/>
              </a:rPr>
              <a:t>(A) Resilient Social Interaction Phenotype </a:t>
            </a:r>
            <a:r>
              <a:rPr lang="en-US" sz="2000" dirty="0" smtClean="0">
                <a:solidFill>
                  <a:srgbClr val="002060"/>
                </a:solidFill>
                <a:latin typeface="Arial" panose="020B0604020202020204" pitchFamily="34" charset="0"/>
                <a:cs typeface="Arial" panose="020B0604020202020204" pitchFamily="34" charset="0"/>
              </a:rPr>
              <a:t>&amp; </a:t>
            </a:r>
            <a:r>
              <a:rPr lang="en-US" sz="2000" b="1" dirty="0">
                <a:solidFill>
                  <a:srgbClr val="7030A0"/>
                </a:solidFill>
                <a:latin typeface="Arial" panose="020B0604020202020204" pitchFamily="34" charset="0"/>
                <a:cs typeface="Arial" panose="020B0604020202020204" pitchFamily="34" charset="0"/>
              </a:rPr>
              <a:t>(B) </a:t>
            </a:r>
            <a:r>
              <a:rPr lang="en-US" sz="2000" b="1" dirty="0" smtClean="0">
                <a:solidFill>
                  <a:srgbClr val="7030A0"/>
                </a:solidFill>
                <a:latin typeface="Arial" panose="020B0604020202020204" pitchFamily="34" charset="0"/>
                <a:cs typeface="Arial" panose="020B0604020202020204" pitchFamily="34" charset="0"/>
              </a:rPr>
              <a:t>50</a:t>
            </a:r>
            <a:r>
              <a:rPr lang="en-US" sz="2000" b="1" dirty="0">
                <a:solidFill>
                  <a:srgbClr val="7030A0"/>
                </a:solidFill>
                <a:latin typeface="Arial" panose="020B0604020202020204" pitchFamily="34" charset="0"/>
                <a:cs typeface="Arial" panose="020B0604020202020204" pitchFamily="34" charset="0"/>
              </a:rPr>
              <a:t>% lower </a:t>
            </a:r>
            <a:r>
              <a:rPr lang="en-US" sz="2000" b="1" dirty="0" smtClean="0">
                <a:solidFill>
                  <a:srgbClr val="7030A0"/>
                </a:solidFill>
                <a:latin typeface="Arial" panose="020B0604020202020204" pitchFamily="34" charset="0"/>
                <a:cs typeface="Arial" panose="020B0604020202020204" pitchFamily="34" charset="0"/>
              </a:rPr>
              <a:t>NAc BDNF levels</a:t>
            </a:r>
            <a:r>
              <a:rPr lang="en-US" sz="2000" dirty="0" smtClean="0">
                <a:solidFill>
                  <a:srgbClr val="002060"/>
                </a:solidFill>
                <a:latin typeface="Arial" panose="020B0604020202020204" pitchFamily="34" charset="0"/>
                <a:cs typeface="Arial" panose="020B0604020202020204" pitchFamily="34" charset="0"/>
              </a:rPr>
              <a:t>.</a:t>
            </a:r>
            <a:r>
              <a:rPr lang="en-US" sz="2000" b="1" dirty="0" smtClean="0">
                <a:solidFill>
                  <a:srgbClr val="002060"/>
                </a:solidFill>
                <a:latin typeface="Arial" panose="020B0604020202020204" pitchFamily="34" charset="0"/>
                <a:cs typeface="Arial" panose="020B0604020202020204" pitchFamily="34" charset="0"/>
              </a:rPr>
              <a:t> </a:t>
            </a:r>
            <a:r>
              <a:rPr lang="en-US" sz="2000" b="1" dirty="0">
                <a:solidFill>
                  <a:srgbClr val="7030A0"/>
                </a:solidFill>
                <a:latin typeface="Arial" panose="020B0604020202020204" pitchFamily="34" charset="0"/>
                <a:cs typeface="Arial" panose="020B0604020202020204" pitchFamily="34" charset="0"/>
              </a:rPr>
              <a:t>(C)</a:t>
            </a:r>
            <a:r>
              <a:rPr lang="en-US" sz="2000" b="1"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VTA </a:t>
            </a:r>
            <a:r>
              <a:rPr lang="en-US" sz="2000" dirty="0" smtClean="0">
                <a:solidFill>
                  <a:srgbClr val="002060"/>
                </a:solidFill>
                <a:latin typeface="Arial" panose="020B0604020202020204" pitchFamily="34" charset="0"/>
                <a:cs typeface="Arial" panose="020B0604020202020204" pitchFamily="34" charset="0"/>
              </a:rPr>
              <a:t>DA firing rate is not altered in Met/Met mice. </a:t>
            </a:r>
          </a:p>
          <a:p>
            <a:r>
              <a:rPr lang="en-US" sz="2000" dirty="0" smtClean="0">
                <a:solidFill>
                  <a:srgbClr val="002060"/>
                </a:solidFill>
                <a:latin typeface="Arial" panose="020B0604020202020204" pitchFamily="34" charset="0"/>
                <a:cs typeface="Arial" panose="020B0604020202020204" pitchFamily="34" charset="0"/>
              </a:rPr>
              <a:t>Mean </a:t>
            </a:r>
            <a:r>
              <a:rPr lang="en-US" sz="2000" dirty="0">
                <a:solidFill>
                  <a:srgbClr val="002060"/>
                </a:solidFill>
                <a:latin typeface="Arial" panose="020B0604020202020204" pitchFamily="34" charset="0"/>
                <a:cs typeface="Arial" panose="020B0604020202020204" pitchFamily="34" charset="0"/>
              </a:rPr>
              <a:t>+ SE (n = 7–8), </a:t>
            </a:r>
            <a:r>
              <a:rPr lang="en-US" sz="2000" dirty="0" smtClean="0">
                <a:solidFill>
                  <a:srgbClr val="002060"/>
                </a:solidFill>
                <a:latin typeface="Arial" panose="020B0604020202020204" pitchFamily="34" charset="0"/>
                <a:cs typeface="Arial" panose="020B0604020202020204" pitchFamily="34" charset="0"/>
              </a:rPr>
              <a:t>*significant </a:t>
            </a:r>
            <a:r>
              <a:rPr lang="en-US" sz="2000" dirty="0">
                <a:solidFill>
                  <a:srgbClr val="002060"/>
                </a:solidFill>
                <a:latin typeface="Arial" panose="020B0604020202020204" pitchFamily="34" charset="0"/>
                <a:cs typeface="Arial" panose="020B0604020202020204" pitchFamily="34" charset="0"/>
              </a:rPr>
              <a:t>changes </a:t>
            </a:r>
            <a:r>
              <a:rPr lang="en-US" sz="2000" dirty="0" smtClean="0">
                <a:solidFill>
                  <a:srgbClr val="002060"/>
                </a:solidFill>
                <a:latin typeface="Arial" panose="020B0604020202020204" pitchFamily="34" charset="0"/>
                <a:cs typeface="Arial" panose="020B0604020202020204" pitchFamily="34" charset="0"/>
              </a:rPr>
              <a:t>vs. controls</a:t>
            </a:r>
            <a:r>
              <a:rPr lang="en-US" sz="2000" dirty="0">
                <a:solidFill>
                  <a:srgbClr val="002060"/>
                </a:solidFill>
                <a:latin typeface="Arial" panose="020B0604020202020204" pitchFamily="34" charset="0"/>
                <a:cs typeface="Arial" panose="020B0604020202020204" pitchFamily="34" charset="0"/>
              </a:rPr>
              <a:t>, </a:t>
            </a:r>
            <a:r>
              <a:rPr lang="en-US" sz="2000" baseline="300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p &lt; 0.05, </a:t>
            </a:r>
            <a:r>
              <a:rPr lang="en-US" sz="2000" baseline="300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p &lt; 0.01. </a:t>
            </a:r>
          </a:p>
        </p:txBody>
      </p:sp>
      <p:sp>
        <p:nvSpPr>
          <p:cNvPr id="20" name="Rectangle 19"/>
          <p:cNvSpPr/>
          <p:nvPr/>
        </p:nvSpPr>
        <p:spPr>
          <a:xfrm>
            <a:off x="0" y="434506"/>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Exp6: Deficits in BNDF Secretion (Val66Met) Promote Resilience </a:t>
            </a:r>
          </a:p>
        </p:txBody>
      </p:sp>
      <p:grpSp>
        <p:nvGrpSpPr>
          <p:cNvPr id="3" name="Group 2"/>
          <p:cNvGrpSpPr/>
          <p:nvPr/>
        </p:nvGrpSpPr>
        <p:grpSpPr>
          <a:xfrm>
            <a:off x="368685" y="1423663"/>
            <a:ext cx="11348404" cy="3758208"/>
            <a:chOff x="368685" y="1262665"/>
            <a:chExt cx="11348404" cy="3758208"/>
          </a:xfrm>
        </p:grpSpPr>
        <p:pic>
          <p:nvPicPr>
            <p:cNvPr id="11" name="Picture 10"/>
            <p:cNvPicPr>
              <a:picLocks noChangeAspect="1"/>
            </p:cNvPicPr>
            <p:nvPr/>
          </p:nvPicPr>
          <p:blipFill rotWithShape="1">
            <a:blip r:embed="rId3"/>
            <a:srcRect l="10863" r="54464" b="77612"/>
            <a:stretch/>
          </p:blipFill>
          <p:spPr>
            <a:xfrm>
              <a:off x="474912" y="1617136"/>
              <a:ext cx="3668857" cy="3142468"/>
            </a:xfrm>
            <a:prstGeom prst="rect">
              <a:avLst/>
            </a:prstGeom>
          </p:spPr>
        </p:pic>
        <p:pic>
          <p:nvPicPr>
            <p:cNvPr id="12" name="Picture 11"/>
            <p:cNvPicPr>
              <a:picLocks noChangeAspect="1"/>
            </p:cNvPicPr>
            <p:nvPr/>
          </p:nvPicPr>
          <p:blipFill rotWithShape="1">
            <a:blip r:embed="rId3"/>
            <a:srcRect l="11919" t="22738" r="67180" b="52903"/>
            <a:stretch/>
          </p:blipFill>
          <p:spPr>
            <a:xfrm>
              <a:off x="9346548" y="1355868"/>
              <a:ext cx="2370541" cy="3665005"/>
            </a:xfrm>
            <a:prstGeom prst="rect">
              <a:avLst/>
            </a:prstGeom>
          </p:spPr>
        </p:pic>
        <p:pic>
          <p:nvPicPr>
            <p:cNvPr id="13" name="Picture 12"/>
            <p:cNvPicPr>
              <a:picLocks noChangeAspect="1"/>
            </p:cNvPicPr>
            <p:nvPr/>
          </p:nvPicPr>
          <p:blipFill rotWithShape="1">
            <a:blip r:embed="rId3"/>
            <a:srcRect l="52896" r="6911" b="75184"/>
            <a:stretch/>
          </p:blipFill>
          <p:spPr>
            <a:xfrm>
              <a:off x="4618681" y="1446774"/>
              <a:ext cx="4252955" cy="3483192"/>
            </a:xfrm>
            <a:prstGeom prst="rect">
              <a:avLst/>
            </a:prstGeom>
          </p:spPr>
        </p:pic>
        <p:sp>
          <p:nvSpPr>
            <p:cNvPr id="17" name="TextBox 16"/>
            <p:cNvSpPr txBox="1"/>
            <p:nvPr/>
          </p:nvSpPr>
          <p:spPr>
            <a:xfrm>
              <a:off x="4662511" y="1262665"/>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B</a:t>
              </a:r>
              <a:endParaRPr lang="en-US" sz="2800" b="1" dirty="0">
                <a:latin typeface="Arial" panose="020B0604020202020204" pitchFamily="34" charset="0"/>
                <a:cs typeface="Arial" panose="020B0604020202020204" pitchFamily="34" charset="0"/>
              </a:endParaRPr>
            </a:p>
          </p:txBody>
        </p:sp>
        <p:sp>
          <p:nvSpPr>
            <p:cNvPr id="18" name="TextBox 17"/>
            <p:cNvSpPr txBox="1"/>
            <p:nvPr/>
          </p:nvSpPr>
          <p:spPr>
            <a:xfrm>
              <a:off x="10087466" y="1262665"/>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C</a:t>
              </a:r>
              <a:endParaRPr lang="en-US" sz="2800" b="1" dirty="0">
                <a:latin typeface="Arial" panose="020B0604020202020204" pitchFamily="34" charset="0"/>
                <a:cs typeface="Arial" panose="020B0604020202020204" pitchFamily="34" charset="0"/>
              </a:endParaRPr>
            </a:p>
          </p:txBody>
        </p:sp>
        <p:sp>
          <p:nvSpPr>
            <p:cNvPr id="10" name="TextBox 9"/>
            <p:cNvSpPr txBox="1"/>
            <p:nvPr/>
          </p:nvSpPr>
          <p:spPr>
            <a:xfrm>
              <a:off x="368685" y="1262665"/>
              <a:ext cx="444352"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A</a:t>
              </a:r>
              <a:endParaRPr lang="en-US" sz="28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015877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317941"/>
            <a:ext cx="12192000" cy="584775"/>
          </a:xfrm>
          <a:prstGeom prst="rect">
            <a:avLst/>
          </a:prstGeom>
        </p:spPr>
        <p:txBody>
          <a:bodyPr wrap="square">
            <a:spAutoFit/>
          </a:bodyPr>
          <a:lstStyle/>
          <a:p>
            <a:pPr algn="ctr"/>
            <a:r>
              <a:rPr lang="en-US" sz="3200" dirty="0" smtClean="0">
                <a:solidFill>
                  <a:schemeClr val="accent5">
                    <a:lumMod val="50000"/>
                  </a:schemeClr>
                </a:solidFill>
                <a:latin typeface="Arial" panose="020B0604020202020204" pitchFamily="34" charset="0"/>
                <a:cs typeface="Arial" panose="020B0604020202020204" pitchFamily="34" charset="0"/>
              </a:rPr>
              <a:t>Fig 6E: Role of VTA Excitability/Firing &amp; NAc BDNF in Vulnerability</a:t>
            </a:r>
          </a:p>
        </p:txBody>
      </p:sp>
      <p:sp>
        <p:nvSpPr>
          <p:cNvPr id="9" name="TextBox 8"/>
          <p:cNvSpPr txBox="1"/>
          <p:nvPr/>
        </p:nvSpPr>
        <p:spPr>
          <a:xfrm>
            <a:off x="230079" y="5569933"/>
            <a:ext cx="11731842" cy="1081771"/>
          </a:xfrm>
          <a:prstGeom prst="rect">
            <a:avLst/>
          </a:prstGeom>
          <a:noFill/>
        </p:spPr>
        <p:txBody>
          <a:bodyPr wrap="square" rtlCol="0">
            <a:spAutoFit/>
          </a:bodyPr>
          <a:lstStyle/>
          <a:p>
            <a:pPr>
              <a:lnSpc>
                <a:spcPct val="110000"/>
              </a:lnSpc>
              <a:spcBef>
                <a:spcPts val="600"/>
              </a:spcBef>
            </a:pPr>
            <a:r>
              <a:rPr lang="en-US" sz="2000" b="1" dirty="0" smtClean="0">
                <a:solidFill>
                  <a:srgbClr val="7030A0"/>
                </a:solidFill>
                <a:latin typeface="Arial" panose="020B0604020202020204" pitchFamily="34" charset="0"/>
                <a:cs typeface="Arial" panose="020B0604020202020204" pitchFamily="34" charset="0"/>
              </a:rPr>
              <a:t>(E) </a:t>
            </a:r>
            <a:r>
              <a:rPr lang="en-US" sz="2000" dirty="0" smtClean="0">
                <a:latin typeface="Arial" panose="020B0604020202020204" pitchFamily="34" charset="0"/>
                <a:cs typeface="Arial" panose="020B0604020202020204" pitchFamily="34" charset="0"/>
              </a:rPr>
              <a:t>In </a:t>
            </a:r>
            <a:r>
              <a:rPr lang="en-US" sz="2000" b="1" dirty="0" smtClean="0">
                <a:solidFill>
                  <a:srgbClr val="7030A0"/>
                </a:solidFill>
                <a:latin typeface="Arial" panose="020B0604020202020204" pitchFamily="34" charset="0"/>
                <a:cs typeface="Arial" panose="020B0604020202020204" pitchFamily="34" charset="0"/>
              </a:rPr>
              <a:t>Vulnerable </a:t>
            </a:r>
            <a:r>
              <a:rPr lang="en-US" sz="2000" b="1" dirty="0">
                <a:solidFill>
                  <a:srgbClr val="7030A0"/>
                </a:solidFill>
                <a:latin typeface="Arial" panose="020B0604020202020204" pitchFamily="34" charset="0"/>
                <a:cs typeface="Arial" panose="020B0604020202020204" pitchFamily="34" charset="0"/>
              </a:rPr>
              <a:t>mice</a:t>
            </a:r>
            <a:r>
              <a:rPr lang="en-US" sz="2000" dirty="0">
                <a:latin typeface="Arial" panose="020B0604020202020204" pitchFamily="34" charset="0"/>
                <a:cs typeface="Arial" panose="020B0604020202020204" pitchFamily="34" charset="0"/>
              </a:rPr>
              <a:t>, chronic social defeat </a:t>
            </a:r>
            <a:r>
              <a:rPr lang="en-US" sz="2000" b="1" dirty="0" smtClean="0">
                <a:solidFill>
                  <a:srgbClr val="7030A0"/>
                </a:solidFill>
                <a:latin typeface="Arial" panose="020B0604020202020204" pitchFamily="34" charset="0"/>
                <a:cs typeface="Arial" panose="020B0604020202020204" pitchFamily="34" charset="0"/>
              </a:rPr>
              <a:t>increases </a:t>
            </a:r>
            <a:r>
              <a:rPr lang="en-US" sz="2000" b="1" dirty="0">
                <a:solidFill>
                  <a:srgbClr val="7030A0"/>
                </a:solidFill>
                <a:latin typeface="Arial" panose="020B0604020202020204" pitchFamily="34" charset="0"/>
                <a:cs typeface="Arial" panose="020B0604020202020204" pitchFamily="34" charset="0"/>
              </a:rPr>
              <a:t>firing rate of VTA dopamine neurons</a:t>
            </a:r>
            <a:r>
              <a:rPr lang="en-US" sz="2000" dirty="0">
                <a:latin typeface="Arial" panose="020B0604020202020204" pitchFamily="34" charset="0"/>
                <a:cs typeface="Arial" panose="020B0604020202020204" pitchFamily="34" charset="0"/>
              </a:rPr>
              <a:t>, which </a:t>
            </a:r>
            <a:r>
              <a:rPr lang="en-US" sz="2000" dirty="0" smtClean="0">
                <a:latin typeface="Arial" panose="020B0604020202020204" pitchFamily="34" charset="0"/>
                <a:cs typeface="Arial" panose="020B0604020202020204" pitchFamily="34" charset="0"/>
              </a:rPr>
              <a:t>gives </a:t>
            </a:r>
            <a:r>
              <a:rPr lang="en-US" sz="2000" dirty="0">
                <a:latin typeface="Arial" panose="020B0604020202020204" pitchFamily="34" charset="0"/>
                <a:cs typeface="Arial" panose="020B0604020202020204" pitchFamily="34" charset="0"/>
              </a:rPr>
              <a:t>rise to </a:t>
            </a:r>
            <a:r>
              <a:rPr lang="en-US" sz="2000" b="1" dirty="0">
                <a:solidFill>
                  <a:srgbClr val="7030A0"/>
                </a:solidFill>
                <a:latin typeface="Arial" panose="020B0604020202020204" pitchFamily="34" charset="0"/>
                <a:cs typeface="Arial" panose="020B0604020202020204" pitchFamily="34" charset="0"/>
              </a:rPr>
              <a:t>heightened BDNF signaling within the NAc</a:t>
            </a:r>
            <a:r>
              <a:rPr lang="en-US" sz="2000" dirty="0">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Resilient </a:t>
            </a:r>
            <a:r>
              <a:rPr lang="en-US" sz="2000" b="1" dirty="0">
                <a:solidFill>
                  <a:srgbClr val="002060"/>
                </a:solidFill>
                <a:latin typeface="Arial" panose="020B0604020202020204" pitchFamily="34" charset="0"/>
                <a:cs typeface="Arial" panose="020B0604020202020204" pitchFamily="34" charset="0"/>
              </a:rPr>
              <a:t>mice </a:t>
            </a:r>
            <a:r>
              <a:rPr lang="en-US" sz="2000" dirty="0" smtClean="0">
                <a:latin typeface="Arial" panose="020B0604020202020204" pitchFamily="34" charset="0"/>
                <a:cs typeface="Arial" panose="020B0604020202020204" pitchFamily="34" charset="0"/>
              </a:rPr>
              <a:t>display resistance </a:t>
            </a:r>
            <a:r>
              <a:rPr lang="en-US" sz="2000" dirty="0">
                <a:latin typeface="Arial" panose="020B0604020202020204" pitchFamily="34" charset="0"/>
                <a:cs typeface="Arial" panose="020B0604020202020204" pitchFamily="34" charset="0"/>
              </a:rPr>
              <a:t>to </a:t>
            </a:r>
            <a:r>
              <a:rPr lang="en-US" sz="2000" dirty="0" smtClean="0">
                <a:latin typeface="Arial" panose="020B0604020202020204" pitchFamily="34" charset="0"/>
                <a:cs typeface="Arial" panose="020B0604020202020204" pitchFamily="34" charset="0"/>
              </a:rPr>
              <a:t>this adversity by </a:t>
            </a:r>
            <a:r>
              <a:rPr lang="en-US" sz="2000" b="1" dirty="0">
                <a:solidFill>
                  <a:srgbClr val="002060"/>
                </a:solidFill>
                <a:latin typeface="Arial" panose="020B0604020202020204" pitchFamily="34" charset="0"/>
                <a:cs typeface="Arial" panose="020B0604020202020204" pitchFamily="34" charset="0"/>
              </a:rPr>
              <a:t>upregulating </a:t>
            </a:r>
            <a:r>
              <a:rPr lang="en-US" sz="2000" b="1" dirty="0" smtClean="0">
                <a:solidFill>
                  <a:srgbClr val="002060"/>
                </a:solidFill>
                <a:latin typeface="Arial" panose="020B0604020202020204" pitchFamily="34" charset="0"/>
                <a:cs typeface="Arial" panose="020B0604020202020204" pitchFamily="34" charset="0"/>
              </a:rPr>
              <a:t>VTA </a:t>
            </a:r>
            <a:r>
              <a:rPr lang="en-US" sz="2000" b="1" dirty="0">
                <a:solidFill>
                  <a:srgbClr val="002060"/>
                </a:solidFill>
                <a:latin typeface="Arial" panose="020B0604020202020204" pitchFamily="34" charset="0"/>
                <a:cs typeface="Arial" panose="020B0604020202020204" pitchFamily="34" charset="0"/>
              </a:rPr>
              <a:t>K</a:t>
            </a:r>
            <a:r>
              <a:rPr lang="en-US" sz="2000" b="1" baseline="30000" dirty="0">
                <a:solidFill>
                  <a:srgbClr val="002060"/>
                </a:solidFill>
                <a:latin typeface="Arial" panose="020B0604020202020204" pitchFamily="34" charset="0"/>
                <a:cs typeface="Arial" panose="020B0604020202020204" pitchFamily="34" charset="0"/>
              </a:rPr>
              <a:t>+</a:t>
            </a:r>
            <a:r>
              <a:rPr lang="en-US" sz="2000" b="1" dirty="0">
                <a:solidFill>
                  <a:srgbClr val="002060"/>
                </a:solidFill>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channels</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t="48401"/>
          <a:stretch/>
        </p:blipFill>
        <p:spPr>
          <a:xfrm>
            <a:off x="3052338" y="1153030"/>
            <a:ext cx="6087324" cy="4166589"/>
          </a:xfrm>
          <a:prstGeom prst="rect">
            <a:avLst/>
          </a:prstGeom>
        </p:spPr>
      </p:pic>
      <p:sp>
        <p:nvSpPr>
          <p:cNvPr id="11" name="TextBox 10"/>
          <p:cNvSpPr txBox="1"/>
          <p:nvPr/>
        </p:nvSpPr>
        <p:spPr>
          <a:xfrm>
            <a:off x="230079" y="5569933"/>
            <a:ext cx="11731842" cy="1175706"/>
          </a:xfrm>
          <a:prstGeom prst="rect">
            <a:avLst/>
          </a:prstGeom>
          <a:solidFill>
            <a:schemeClr val="bg1"/>
          </a:solidFill>
        </p:spPr>
        <p:txBody>
          <a:bodyPr wrap="square" rtlCol="0">
            <a:spAutoFit/>
          </a:bodyPr>
          <a:lstStyle/>
          <a:p>
            <a:pPr algn="ctr">
              <a:lnSpc>
                <a:spcPct val="110000"/>
              </a:lnSpc>
              <a:spcBef>
                <a:spcPts val="600"/>
              </a:spcBef>
            </a:pPr>
            <a:r>
              <a:rPr lang="en-US" sz="3200" b="1" dirty="0" smtClean="0">
                <a:solidFill>
                  <a:srgbClr val="7030A0"/>
                </a:solidFill>
                <a:latin typeface="Arial" panose="020B0604020202020204" pitchFamily="34" charset="0"/>
                <a:cs typeface="Arial" panose="020B0604020202020204" pitchFamily="34" charset="0"/>
              </a:rPr>
              <a:t>Preventing BDNF signaling to the NAc may be a key molecular mechanism of resilience to CSDS.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11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rotWithShape="1">
          <a:blip r:embed="rId3"/>
          <a:srcRect l="62429" t="48401"/>
          <a:stretch/>
        </p:blipFill>
        <p:spPr>
          <a:xfrm>
            <a:off x="1471250" y="1438374"/>
            <a:ext cx="2667059" cy="4858928"/>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8170" t="87940" r="62908" b="1068"/>
          <a:stretch/>
        </p:blipFill>
        <p:spPr>
          <a:xfrm>
            <a:off x="582281" y="317941"/>
            <a:ext cx="2222499" cy="1120433"/>
          </a:xfrm>
          <a:prstGeom prst="rect">
            <a:avLst/>
          </a:prstGeom>
        </p:spPr>
      </p:pic>
      <p:sp>
        <p:nvSpPr>
          <p:cNvPr id="11" name="Content Placeholder 10"/>
          <p:cNvSpPr>
            <a:spLocks noGrp="1"/>
          </p:cNvSpPr>
          <p:nvPr>
            <p:ph sz="half" idx="2"/>
          </p:nvPr>
        </p:nvSpPr>
        <p:spPr>
          <a:xfrm>
            <a:off x="4664270" y="1846725"/>
            <a:ext cx="7297651" cy="4351338"/>
          </a:xfrm>
        </p:spPr>
        <p:txBody>
          <a:bodyPr>
            <a:noAutofit/>
          </a:bodyPr>
          <a:lstStyle/>
          <a:p>
            <a:pPr>
              <a:lnSpc>
                <a:spcPct val="110000"/>
              </a:lnSpc>
              <a:spcBef>
                <a:spcPts val="600"/>
              </a:spcBef>
            </a:pPr>
            <a:r>
              <a:rPr lang="en-US" sz="2400" dirty="0" smtClean="0">
                <a:solidFill>
                  <a:srgbClr val="002060"/>
                </a:solidFill>
                <a:latin typeface="Arial" panose="020B0604020202020204" pitchFamily="34" charset="0"/>
                <a:cs typeface="Arial" panose="020B0604020202020204" pitchFamily="34" charset="0"/>
              </a:rPr>
              <a:t>Validation of CSDS Paradigm</a:t>
            </a:r>
          </a:p>
          <a:p>
            <a:pPr>
              <a:lnSpc>
                <a:spcPct val="110000"/>
              </a:lnSpc>
              <a:spcBef>
                <a:spcPts val="600"/>
              </a:spcBef>
            </a:pPr>
            <a:r>
              <a:rPr lang="en-US" sz="2400" dirty="0" smtClean="0">
                <a:solidFill>
                  <a:srgbClr val="002060"/>
                </a:solidFill>
                <a:latin typeface="Arial" panose="020B0604020202020204" pitchFamily="34" charset="0"/>
                <a:cs typeface="Arial" panose="020B0604020202020204" pitchFamily="34" charset="0"/>
              </a:rPr>
              <a:t>Vulnerability: Changes in mesolimbic DA pathway</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 natural reward (1E), ↑ drug reward (S2D)</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 NAc BDNF and downstream signaling (2A,C)</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 Molecular Plasticity (4A)</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 VTA Firing Rate (long-lasting, latent; 5A-C)</a:t>
            </a:r>
          </a:p>
        </p:txBody>
      </p:sp>
    </p:spTree>
    <p:extLst>
      <p:ext uri="{BB962C8B-B14F-4D97-AF65-F5344CB8AC3E}">
        <p14:creationId xmlns:p14="http://schemas.microsoft.com/office/powerpoint/2010/main" val="2179741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rotWithShape="1">
          <a:blip r:embed="rId3"/>
          <a:srcRect l="62429" t="48401"/>
          <a:stretch/>
        </p:blipFill>
        <p:spPr>
          <a:xfrm>
            <a:off x="1471250" y="1438374"/>
            <a:ext cx="2667059" cy="4858928"/>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8170" t="87940" r="62908" b="1068"/>
          <a:stretch/>
        </p:blipFill>
        <p:spPr>
          <a:xfrm>
            <a:off x="582281" y="317941"/>
            <a:ext cx="2222499" cy="1120433"/>
          </a:xfrm>
          <a:prstGeom prst="rect">
            <a:avLst/>
          </a:prstGeom>
        </p:spPr>
      </p:pic>
      <p:sp>
        <p:nvSpPr>
          <p:cNvPr id="11" name="Content Placeholder 10"/>
          <p:cNvSpPr>
            <a:spLocks noGrp="1"/>
          </p:cNvSpPr>
          <p:nvPr>
            <p:ph sz="half" idx="2"/>
          </p:nvPr>
        </p:nvSpPr>
        <p:spPr>
          <a:xfrm>
            <a:off x="4664270" y="1846725"/>
            <a:ext cx="7297651" cy="4351338"/>
          </a:xfrm>
        </p:spPr>
        <p:txBody>
          <a:bodyPr>
            <a:noAutofit/>
          </a:bodyPr>
          <a:lstStyle/>
          <a:p>
            <a:pPr>
              <a:lnSpc>
                <a:spcPct val="110000"/>
              </a:lnSpc>
              <a:spcBef>
                <a:spcPts val="600"/>
              </a:spcBef>
            </a:pPr>
            <a:r>
              <a:rPr lang="en-US" sz="2400" dirty="0">
                <a:solidFill>
                  <a:srgbClr val="002060"/>
                </a:solidFill>
                <a:latin typeface="Arial" panose="020B0604020202020204" pitchFamily="34" charset="0"/>
                <a:cs typeface="Arial" panose="020B0604020202020204" pitchFamily="34" charset="0"/>
              </a:rPr>
              <a:t>Validation of CSDS Paradigm</a:t>
            </a:r>
          </a:p>
          <a:p>
            <a:pPr>
              <a:lnSpc>
                <a:spcPct val="110000"/>
              </a:lnSpc>
              <a:spcBef>
                <a:spcPts val="600"/>
              </a:spcBef>
            </a:pPr>
            <a:r>
              <a:rPr lang="en-US" sz="2400" dirty="0">
                <a:solidFill>
                  <a:srgbClr val="002060"/>
                </a:solidFill>
                <a:latin typeface="Arial" panose="020B0604020202020204" pitchFamily="34" charset="0"/>
                <a:cs typeface="Arial" panose="020B0604020202020204" pitchFamily="34" charset="0"/>
              </a:rPr>
              <a:t>Vulnerability: Changes in mesolimbic DA pathway</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CSDS: Chronic activation of VTA DA Neurons</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Deficit in Plastic Adaptations (no ↑ K</a:t>
            </a:r>
            <a:r>
              <a:rPr lang="en-US" baseline="30000" dirty="0" smtClean="0">
                <a:solidFill>
                  <a:srgbClr val="002060"/>
                </a:solidFill>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 channels)</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 VTA DA activity: </a:t>
            </a:r>
            <a:r>
              <a:rPr lang="en-US" dirty="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activity-dependent BDNF release from VTA DA neurons</a:t>
            </a:r>
          </a:p>
          <a:p>
            <a:pPr lvl="1">
              <a:lnSpc>
                <a:spcPct val="110000"/>
              </a:lnSpc>
              <a:spcBef>
                <a:spcPts val="600"/>
              </a:spcBef>
            </a:pPr>
            <a:r>
              <a:rPr lang="en-US" dirty="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NAc BDNF and downstream signaling</a:t>
            </a:r>
          </a:p>
        </p:txBody>
      </p:sp>
    </p:spTree>
    <p:extLst>
      <p:ext uri="{BB962C8B-B14F-4D97-AF65-F5344CB8AC3E}">
        <p14:creationId xmlns:p14="http://schemas.microsoft.com/office/powerpoint/2010/main" val="9188765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rotWithShape="1">
          <a:blip r:embed="rId3"/>
          <a:srcRect l="62429" t="48401"/>
          <a:stretch/>
        </p:blipFill>
        <p:spPr>
          <a:xfrm>
            <a:off x="1471250" y="1438374"/>
            <a:ext cx="2667059" cy="4858928"/>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8170" t="87940" r="62908" b="1068"/>
          <a:stretch/>
        </p:blipFill>
        <p:spPr>
          <a:xfrm>
            <a:off x="582281" y="317941"/>
            <a:ext cx="2222499" cy="1120433"/>
          </a:xfrm>
          <a:prstGeom prst="rect">
            <a:avLst/>
          </a:prstGeom>
        </p:spPr>
      </p:pic>
      <p:sp>
        <p:nvSpPr>
          <p:cNvPr id="11" name="Content Placeholder 10"/>
          <p:cNvSpPr>
            <a:spLocks noGrp="1"/>
          </p:cNvSpPr>
          <p:nvPr>
            <p:ph sz="half" idx="2"/>
          </p:nvPr>
        </p:nvSpPr>
        <p:spPr>
          <a:xfrm>
            <a:off x="4664270" y="1846725"/>
            <a:ext cx="7297651" cy="4351338"/>
          </a:xfrm>
        </p:spPr>
        <p:txBody>
          <a:bodyPr>
            <a:noAutofit/>
          </a:bodyPr>
          <a:lstStyle/>
          <a:p>
            <a:pPr>
              <a:lnSpc>
                <a:spcPct val="110000"/>
              </a:lnSpc>
              <a:spcBef>
                <a:spcPts val="600"/>
              </a:spcBef>
            </a:pPr>
            <a:r>
              <a:rPr lang="en-US" sz="2400" dirty="0">
                <a:solidFill>
                  <a:srgbClr val="002060"/>
                </a:solidFill>
                <a:latin typeface="Arial" panose="020B0604020202020204" pitchFamily="34" charset="0"/>
                <a:cs typeface="Arial" panose="020B0604020202020204" pitchFamily="34" charset="0"/>
              </a:rPr>
              <a:t>Validation of CSDS Paradigm</a:t>
            </a:r>
          </a:p>
          <a:p>
            <a:pPr>
              <a:lnSpc>
                <a:spcPct val="110000"/>
              </a:lnSpc>
              <a:spcBef>
                <a:spcPts val="600"/>
              </a:spcBef>
            </a:pPr>
            <a:r>
              <a:rPr lang="en-US" sz="2400" dirty="0">
                <a:solidFill>
                  <a:srgbClr val="002060"/>
                </a:solidFill>
                <a:latin typeface="Arial" panose="020B0604020202020204" pitchFamily="34" charset="0"/>
                <a:cs typeface="Arial" panose="020B0604020202020204" pitchFamily="34" charset="0"/>
              </a:rPr>
              <a:t>Vulnerability: Changes in mesolimbic DA </a:t>
            </a:r>
            <a:r>
              <a:rPr lang="en-US" sz="2400" dirty="0" smtClean="0">
                <a:solidFill>
                  <a:srgbClr val="002060"/>
                </a:solidFill>
                <a:latin typeface="Arial" panose="020B0604020202020204" pitchFamily="34" charset="0"/>
                <a:cs typeface="Arial" panose="020B0604020202020204" pitchFamily="34" charset="0"/>
              </a:rPr>
              <a:t>pathway</a:t>
            </a:r>
          </a:p>
          <a:p>
            <a:pPr>
              <a:lnSpc>
                <a:spcPct val="110000"/>
              </a:lnSpc>
              <a:spcBef>
                <a:spcPts val="600"/>
              </a:spcBef>
            </a:pPr>
            <a:r>
              <a:rPr lang="en-US" sz="2400" dirty="0" smtClean="0">
                <a:solidFill>
                  <a:srgbClr val="002060"/>
                </a:solidFill>
                <a:latin typeface="Arial" panose="020B0604020202020204" pitchFamily="34" charset="0"/>
                <a:cs typeface="Arial" panose="020B0604020202020204" pitchFamily="34" charset="0"/>
              </a:rPr>
              <a:t>DA &amp; BDNF in Acute vs Chronic Stress:</a:t>
            </a:r>
            <a:endParaRPr lang="en-US" sz="2400" dirty="0">
              <a:solidFill>
                <a:srgbClr val="002060"/>
              </a:solidFill>
              <a:latin typeface="Arial" panose="020B0604020202020204" pitchFamily="34" charset="0"/>
              <a:cs typeface="Arial" panose="020B0604020202020204" pitchFamily="34" charset="0"/>
            </a:endParaRP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“Increased DA release in NAc in context of social defeat may </a:t>
            </a:r>
            <a:r>
              <a:rPr lang="en-US" sz="2000" b="1" u="sng" dirty="0" smtClean="0">
                <a:solidFill>
                  <a:srgbClr val="002060"/>
                </a:solidFill>
                <a:latin typeface="Arial" panose="020B0604020202020204" pitchFamily="34" charset="0"/>
                <a:cs typeface="Arial" panose="020B0604020202020204" pitchFamily="34" charset="0"/>
              </a:rPr>
              <a:t>promote alertness </a:t>
            </a:r>
            <a:r>
              <a:rPr lang="en-US" sz="2000" dirty="0" smtClean="0">
                <a:solidFill>
                  <a:srgbClr val="002060"/>
                </a:solidFill>
                <a:latin typeface="Arial" panose="020B0604020202020204" pitchFamily="34" charset="0"/>
                <a:cs typeface="Arial" panose="020B0604020202020204" pitchFamily="34" charset="0"/>
              </a:rPr>
              <a:t>during a potentially harmful situation, and simultaneous BDNF release may promote </a:t>
            </a:r>
            <a:r>
              <a:rPr lang="en-US" sz="2000" dirty="0" err="1" smtClean="0">
                <a:solidFill>
                  <a:srgbClr val="002060"/>
                </a:solidFill>
                <a:latin typeface="Arial" panose="020B0604020202020204" pitchFamily="34" charset="0"/>
                <a:cs typeface="Arial" panose="020B0604020202020204" pitchFamily="34" charset="0"/>
              </a:rPr>
              <a:t>neuroplastic</a:t>
            </a:r>
            <a:r>
              <a:rPr lang="en-US" sz="2000" dirty="0" smtClean="0">
                <a:solidFill>
                  <a:srgbClr val="002060"/>
                </a:solidFill>
                <a:latin typeface="Arial" panose="020B0604020202020204" pitchFamily="34" charset="0"/>
                <a:cs typeface="Arial" panose="020B0604020202020204" pitchFamily="34" charset="0"/>
              </a:rPr>
              <a:t> changes necessary for survival. </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“Excessive and prolonged VTA activation &amp; BDNF signaling to the NAc may be maladaptive, as it could produce long-lasting inflexibility and overgeneralization, causing harmless social cues to become aversive.”</a:t>
            </a:r>
          </a:p>
        </p:txBody>
      </p:sp>
    </p:spTree>
    <p:extLst>
      <p:ext uri="{BB962C8B-B14F-4D97-AF65-F5344CB8AC3E}">
        <p14:creationId xmlns:p14="http://schemas.microsoft.com/office/powerpoint/2010/main" val="33588314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lum contrast="20000"/>
          </a:blip>
          <a:stretch>
            <a:fillRect/>
          </a:stretch>
        </p:blipFill>
        <p:spPr>
          <a:xfrm>
            <a:off x="206099" y="1600200"/>
            <a:ext cx="11779802" cy="3657600"/>
          </a:xfrm>
          <a:prstGeom prst="rect">
            <a:avLst/>
          </a:prstGeom>
        </p:spPr>
      </p:pic>
    </p:spTree>
    <p:extLst>
      <p:ext uri="{BB962C8B-B14F-4D97-AF65-F5344CB8AC3E}">
        <p14:creationId xmlns:p14="http://schemas.microsoft.com/office/powerpoint/2010/main" val="23142961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677108"/>
          </a:xfrm>
          <a:prstGeom prst="rect">
            <a:avLst/>
          </a:prstGeom>
        </p:spPr>
        <p:txBody>
          <a:bodyPr wrap="square">
            <a:spAutoFit/>
          </a:bodyPr>
          <a:lstStyle/>
          <a:p>
            <a:pPr algn="ctr"/>
            <a:r>
              <a:rPr lang="en-US" sz="3800" dirty="0" smtClean="0">
                <a:solidFill>
                  <a:schemeClr val="accent5">
                    <a:lumMod val="50000"/>
                  </a:schemeClr>
                </a:solidFill>
                <a:latin typeface="Arial" panose="020B0604020202020204" pitchFamily="34" charset="0"/>
                <a:cs typeface="Arial" panose="020B0604020202020204" pitchFamily="34" charset="0"/>
              </a:rPr>
              <a:t>NAc DA: Good or Bad for Stress-Induced Depression?</a:t>
            </a:r>
          </a:p>
        </p:txBody>
      </p:sp>
      <p:sp>
        <p:nvSpPr>
          <p:cNvPr id="2" name="Content Placeholder 1"/>
          <p:cNvSpPr>
            <a:spLocks noGrp="1"/>
          </p:cNvSpPr>
          <p:nvPr>
            <p:ph sz="half" idx="2"/>
          </p:nvPr>
        </p:nvSpPr>
        <p:spPr>
          <a:xfrm>
            <a:off x="6172200" y="1588168"/>
            <a:ext cx="5594684" cy="4588795"/>
          </a:xfrm>
        </p:spPr>
        <p:txBody>
          <a:bodyPr>
            <a:normAutofit/>
          </a:bodyPr>
          <a:lstStyle/>
          <a:p>
            <a:r>
              <a:rPr lang="en-US" sz="2400" dirty="0" smtClean="0">
                <a:latin typeface="Arial" panose="020B0604020202020204" pitchFamily="34" charset="0"/>
                <a:cs typeface="Arial" panose="020B0604020202020204" pitchFamily="34" charset="0"/>
              </a:rPr>
              <a:t>DA Associated w Reward</a:t>
            </a:r>
          </a:p>
          <a:p>
            <a:r>
              <a:rPr lang="en-US" sz="2400" dirty="0" smtClean="0">
                <a:latin typeface="Arial" panose="020B0604020202020204" pitchFamily="34" charset="0"/>
                <a:cs typeface="Arial" panose="020B0604020202020204" pitchFamily="34" charset="0"/>
              </a:rPr>
              <a:t>Depression: “Dopamine deficiency” (Wise, 2008)</a:t>
            </a:r>
          </a:p>
          <a:p>
            <a:r>
              <a:rPr lang="en-US" sz="2400" dirty="0" smtClean="0">
                <a:latin typeface="Arial" panose="020B0604020202020204" pitchFamily="34" charset="0"/>
                <a:cs typeface="Arial" panose="020B0604020202020204" pitchFamily="34" charset="0"/>
              </a:rPr>
              <a:t>Depressed patients: ↓ DA metabolites (Dunlop &amp; </a:t>
            </a:r>
            <a:r>
              <a:rPr lang="en-US" sz="2400" dirty="0" err="1" smtClean="0">
                <a:latin typeface="Arial" panose="020B0604020202020204" pitchFamily="34" charset="0"/>
                <a:cs typeface="Arial" panose="020B0604020202020204" pitchFamily="34" charset="0"/>
              </a:rPr>
              <a:t>Nemeroff</a:t>
            </a:r>
            <a:r>
              <a:rPr lang="en-US" sz="2400" dirty="0" smtClean="0">
                <a:latin typeface="Arial" panose="020B0604020202020204" pitchFamily="34" charset="0"/>
                <a:cs typeface="Arial" panose="020B0604020202020204" pitchFamily="34" charset="0"/>
              </a:rPr>
              <a:t>, 2007)</a:t>
            </a:r>
          </a:p>
          <a:p>
            <a:r>
              <a:rPr lang="en-US" sz="2400" dirty="0" smtClean="0">
                <a:latin typeface="Arial" panose="020B0604020202020204" pitchFamily="34" charset="0"/>
                <a:cs typeface="Arial" panose="020B0604020202020204" pitchFamily="34" charset="0"/>
              </a:rPr>
              <a:t>Antidepressants ↑ NAc DA               (Di Matteo et al., 2000)</a:t>
            </a:r>
          </a:p>
          <a:p>
            <a:r>
              <a:rPr lang="en-US" sz="2400" b="1" dirty="0" smtClean="0">
                <a:solidFill>
                  <a:srgbClr val="002060"/>
                </a:solidFill>
                <a:latin typeface="Arial" panose="020B0604020202020204" pitchFamily="34" charset="0"/>
                <a:cs typeface="Arial" panose="020B0604020202020204" pitchFamily="34" charset="0"/>
              </a:rPr>
              <a:t>VTA→DA neurons reverse depressive behaviors in mice     (</a:t>
            </a:r>
            <a:r>
              <a:rPr lang="en-US" sz="2400" b="1" dirty="0" err="1" smtClean="0">
                <a:solidFill>
                  <a:srgbClr val="002060"/>
                </a:solidFill>
                <a:latin typeface="Arial" panose="020B0604020202020204" pitchFamily="34" charset="0"/>
                <a:cs typeface="Arial" panose="020B0604020202020204" pitchFamily="34" charset="0"/>
              </a:rPr>
              <a:t>Tye</a:t>
            </a:r>
            <a:r>
              <a:rPr lang="en-US" sz="2400" b="1" dirty="0" smtClean="0">
                <a:solidFill>
                  <a:srgbClr val="002060"/>
                </a:solidFill>
                <a:latin typeface="Arial" panose="020B0604020202020204" pitchFamily="34" charset="0"/>
                <a:cs typeface="Arial" panose="020B0604020202020204" pitchFamily="34" charset="0"/>
              </a:rPr>
              <a:t> et al., 2013)</a:t>
            </a:r>
          </a:p>
        </p:txBody>
      </p:sp>
      <p:pic>
        <p:nvPicPr>
          <p:cNvPr id="17410" name="Picture 2" descr="http://icahn.mssm.edu/static_files/MSSM/Images/Research/Labs/Han%20Laboratory/L_Han_ResearchStrate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56" y="2005096"/>
            <a:ext cx="5848444" cy="2975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7556" y="6284664"/>
            <a:ext cx="6096000" cy="307777"/>
          </a:xfrm>
          <a:prstGeom prst="rect">
            <a:avLst/>
          </a:prstGeom>
        </p:spPr>
        <p:txBody>
          <a:bodyPr>
            <a:spAutoFit/>
          </a:bodyPr>
          <a:lstStyle/>
          <a:p>
            <a:r>
              <a:rPr lang="en-US" sz="1400" dirty="0">
                <a:latin typeface="Arial" panose="020B0604020202020204" pitchFamily="34" charset="0"/>
                <a:cs typeface="Arial" panose="020B0604020202020204" pitchFamily="34" charset="0"/>
              </a:rPr>
              <a:t>http://icahn.mssm.edu/research/labs/han-laboratory/projects-and-grants</a:t>
            </a:r>
          </a:p>
        </p:txBody>
      </p:sp>
    </p:spTree>
    <p:extLst>
      <p:ext uri="{BB962C8B-B14F-4D97-AF65-F5344CB8AC3E}">
        <p14:creationId xmlns:p14="http://schemas.microsoft.com/office/powerpoint/2010/main" val="320063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02137"/>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Exp1: Does Inhibition of VTA DA Neurons Induce Depressive Behaviors?</a:t>
            </a:r>
          </a:p>
        </p:txBody>
      </p:sp>
      <p:grpSp>
        <p:nvGrpSpPr>
          <p:cNvPr id="2" name="Group 1"/>
          <p:cNvGrpSpPr/>
          <p:nvPr/>
        </p:nvGrpSpPr>
        <p:grpSpPr>
          <a:xfrm>
            <a:off x="584438" y="1478715"/>
            <a:ext cx="11023123" cy="4275416"/>
            <a:chOff x="584438" y="1291292"/>
            <a:chExt cx="11023123" cy="4275416"/>
          </a:xfrm>
        </p:grpSpPr>
        <p:sp>
          <p:nvSpPr>
            <p:cNvPr id="20" name="TextBox 19"/>
            <p:cNvSpPr txBox="1"/>
            <p:nvPr/>
          </p:nvSpPr>
          <p:spPr>
            <a:xfrm>
              <a:off x="584438" y="1590035"/>
              <a:ext cx="4966129" cy="3677930"/>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sz="2000" b="1" u="sng" dirty="0" smtClean="0">
                  <a:solidFill>
                    <a:srgbClr val="002060"/>
                  </a:solidFill>
                  <a:latin typeface="Arial" panose="020B0604020202020204" pitchFamily="34" charset="0"/>
                  <a:cs typeface="Arial" panose="020B0604020202020204" pitchFamily="34" charset="0"/>
                </a:rPr>
                <a:t>Depression:</a:t>
              </a:r>
              <a:r>
                <a:rPr lang="en-US" sz="2000" dirty="0" smtClean="0">
                  <a:solidFill>
                    <a:srgbClr val="002060"/>
                  </a:solidFill>
                  <a:latin typeface="Arial" panose="020B0604020202020204" pitchFamily="34" charset="0"/>
                  <a:cs typeface="Arial" panose="020B0604020202020204" pitchFamily="34" charset="0"/>
                </a:rPr>
                <a:t> </a:t>
              </a:r>
            </a:p>
            <a:p>
              <a:pPr marL="800100" lvl="1"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Reduced motivation, anhedonia, psychomotor retardation</a:t>
              </a:r>
            </a:p>
            <a:p>
              <a:pPr marL="342900" indent="-342900">
                <a:lnSpc>
                  <a:spcPct val="110000"/>
                </a:lnSpc>
                <a:spcBef>
                  <a:spcPts val="600"/>
                </a:spcBef>
                <a:buFont typeface="Arial" panose="020B0604020202020204" pitchFamily="34" charset="0"/>
                <a:buChar char="•"/>
              </a:pPr>
              <a:r>
                <a:rPr lang="en-US" sz="2000" b="1" u="sng" dirty="0" smtClean="0">
                  <a:solidFill>
                    <a:srgbClr val="002060"/>
                  </a:solidFill>
                  <a:latin typeface="Arial" panose="020B0604020202020204" pitchFamily="34" charset="0"/>
                  <a:cs typeface="Arial" panose="020B0604020202020204" pitchFamily="34" charset="0"/>
                </a:rPr>
                <a:t>Mesolimbic DA system </a:t>
              </a:r>
            </a:p>
            <a:p>
              <a:pPr marL="800100" lvl="1"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Mediates motivation &amp; reward</a:t>
              </a:r>
              <a:endParaRPr lang="en-US" sz="20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000" b="1" u="sng" dirty="0" smtClean="0">
                  <a:solidFill>
                    <a:srgbClr val="002060"/>
                  </a:solidFill>
                  <a:latin typeface="Arial" panose="020B0604020202020204" pitchFamily="34" charset="0"/>
                  <a:cs typeface="Arial" panose="020B0604020202020204" pitchFamily="34" charset="0"/>
                </a:rPr>
                <a:t>NAc (Shell) DA:</a:t>
              </a:r>
            </a:p>
            <a:p>
              <a:pPr marL="800100" lvl="1"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Reward Salience: “Stay on Task!”</a:t>
              </a:r>
            </a:p>
            <a:p>
              <a:pPr marL="342900" indent="-342900">
                <a:lnSpc>
                  <a:spcPct val="110000"/>
                </a:lnSpc>
                <a:spcBef>
                  <a:spcPts val="600"/>
                </a:spcBef>
                <a:buFont typeface="Arial" panose="020B0604020202020204" pitchFamily="34" charset="0"/>
                <a:buChar char="•"/>
              </a:pPr>
              <a:r>
                <a:rPr lang="en-US" sz="2000" b="1" u="sng" dirty="0" smtClean="0">
                  <a:solidFill>
                    <a:srgbClr val="002060"/>
                  </a:solidFill>
                  <a:latin typeface="Arial" panose="020B0604020202020204" pitchFamily="34" charset="0"/>
                  <a:cs typeface="Arial" panose="020B0604020202020204" pitchFamily="34" charset="0"/>
                </a:rPr>
                <a:t>NAc (Core) DA:</a:t>
              </a:r>
            </a:p>
            <a:p>
              <a:pPr marL="800100" lvl="1"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Approach Reward: “Go Get It!”</a:t>
              </a:r>
            </a:p>
          </p:txBody>
        </p:sp>
        <p:pic>
          <p:nvPicPr>
            <p:cNvPr id="21" name="Picture 2" descr="http://nawrot.psych.ndsu.nodak.edu/Courses/465Projects09/NeuroscienceofAddiction/MesolimbicDopaminePathway_files/image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6572" y="1291292"/>
              <a:ext cx="5710989" cy="427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p:cNvSpPr txBox="1">
            <a:spLocks noChangeArrowheads="1"/>
          </p:cNvSpPr>
          <p:nvPr/>
        </p:nvSpPr>
        <p:spPr bwMode="auto">
          <a:xfrm>
            <a:off x="398463" y="6192100"/>
            <a:ext cx="109918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45000"/>
              <a:buFont typeface="Wingdings" panose="05000000000000000000" pitchFamily="2" charset="2"/>
              <a:buNone/>
            </a:pPr>
            <a:r>
              <a:rPr lang="en-US" altLang="en-US" sz="1400" dirty="0">
                <a:latin typeface="Arial" panose="020B0604020202020204" pitchFamily="34" charset="0"/>
                <a:cs typeface="Arial" panose="020B0604020202020204" pitchFamily="34" charset="0"/>
              </a:rPr>
              <a:t>http://nawrot.psych.ndsu.nodak.edu/Courses/465Projects09/NeuroscienceofAddiction/MesolimbicDopaminePathway_files/image001.gif</a:t>
            </a:r>
            <a:r>
              <a:rPr lang="en-US" altLang="en-US" sz="1400" i="1" dirty="0">
                <a:latin typeface="Arial" panose="020B0604020202020204" pitchFamily="34" charset="0"/>
                <a:cs typeface="Arial" panose="020B0604020202020204" pitchFamily="34" charset="0"/>
              </a:rPr>
              <a:t> </a:t>
            </a:r>
            <a:endParaRPr lang="en-US"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5331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Exp1: Can Inhibition of VTA DA Neurons Induce Depressive Behaviors?</a:t>
            </a:r>
          </a:p>
        </p:txBody>
      </p:sp>
      <p:sp>
        <p:nvSpPr>
          <p:cNvPr id="20" name="TextBox 19"/>
          <p:cNvSpPr txBox="1"/>
          <p:nvPr/>
        </p:nvSpPr>
        <p:spPr>
          <a:xfrm>
            <a:off x="518616" y="1287361"/>
            <a:ext cx="7165552" cy="3773341"/>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TH::IRES-</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mice (8-16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p>
          <a:p>
            <a:pPr marL="342900" indent="-342900">
              <a:lnSpc>
                <a:spcPct val="110000"/>
              </a:lnSpc>
              <a:spcBef>
                <a:spcPts val="600"/>
              </a:spcBef>
              <a:buFont typeface="Arial" panose="020B0604020202020204" pitchFamily="34" charset="0"/>
              <a:buChar char="•"/>
            </a:pP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FF0000"/>
                </a:solidFill>
                <a:latin typeface="Arial" panose="020B0604020202020204" pitchFamily="34" charset="0"/>
                <a:cs typeface="Arial" panose="020B0604020202020204" pitchFamily="34" charset="0"/>
              </a:rPr>
              <a:t>eNpHR3.0</a:t>
            </a:r>
            <a:r>
              <a:rPr lang="en-US" b="1" dirty="0" smtClean="0">
                <a:latin typeface="Arial" panose="020B0604020202020204" pitchFamily="34" charset="0"/>
                <a:cs typeface="Arial" panose="020B0604020202020204" pitchFamily="34" charset="0"/>
              </a:rPr>
              <a:t>–</a:t>
            </a:r>
            <a:r>
              <a:rPr lang="en-US" b="1" dirty="0" err="1"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endParaRPr lang="en-US" b="1" baseline="-25000" dirty="0">
              <a:solidFill>
                <a:srgbClr val="7030A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sz="1600" u="sng" dirty="0" smtClean="0">
                <a:latin typeface="Arial" panose="020B0604020202020204" pitchFamily="34" charset="0"/>
                <a:cs typeface="Arial" panose="020B0604020202020204" pitchFamily="34" charset="0"/>
              </a:rPr>
              <a:t>pAAV2-MCs: </a:t>
            </a:r>
            <a:r>
              <a:rPr lang="en-US" sz="1600" dirty="0" smtClean="0">
                <a:latin typeface="Arial" panose="020B0604020202020204" pitchFamily="34" charset="0"/>
                <a:cs typeface="Arial" panose="020B0604020202020204" pitchFamily="34" charset="0"/>
              </a:rPr>
              <a:t>cloned viral vector (carrier)</a:t>
            </a:r>
            <a:endParaRPr lang="en-US" sz="1600" u="sng" dirty="0" smtClean="0">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sz="1600" u="sng" dirty="0" smtClean="0">
                <a:latin typeface="Arial" panose="020B0604020202020204" pitchFamily="34" charset="0"/>
                <a:cs typeface="Arial" panose="020B0604020202020204" pitchFamily="34" charset="0"/>
              </a:rPr>
              <a:t>ITR</a:t>
            </a:r>
            <a:r>
              <a:rPr lang="en-US" sz="1600" u="sng"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Inverted terminal </a:t>
            </a:r>
            <a:r>
              <a:rPr lang="en-US" sz="1600" dirty="0" smtClean="0">
                <a:latin typeface="Arial" panose="020B0604020202020204" pitchFamily="34" charset="0"/>
                <a:cs typeface="Arial" panose="020B0604020202020204" pitchFamily="34" charset="0"/>
              </a:rPr>
              <a:t>repeat (delivery)</a:t>
            </a:r>
            <a:endParaRPr lang="en-US" sz="1600" dirty="0">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sz="1600" u="sng" dirty="0">
                <a:latin typeface="Arial" panose="020B0604020202020204" pitchFamily="34" charset="0"/>
                <a:cs typeface="Arial" panose="020B0604020202020204" pitchFamily="34" charset="0"/>
              </a:rPr>
              <a:t>EF1</a:t>
            </a:r>
            <a:r>
              <a:rPr lang="el-GR" sz="1600" u="sng" dirty="0">
                <a:latin typeface="Arial" panose="020B0604020202020204" pitchFamily="34" charset="0"/>
                <a:cs typeface="Arial" panose="020B0604020202020204" pitchFamily="34" charset="0"/>
              </a:rPr>
              <a:t>α</a:t>
            </a:r>
            <a:r>
              <a:rPr lang="en-US" sz="1600" u="sng"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human </a:t>
            </a:r>
            <a:r>
              <a:rPr lang="en-US" sz="1600" dirty="0">
                <a:latin typeface="Arial" panose="020B0604020202020204" pitchFamily="34" charset="0"/>
                <a:cs typeface="Arial" panose="020B0604020202020204" pitchFamily="34" charset="0"/>
              </a:rPr>
              <a:t>elongation factor </a:t>
            </a:r>
            <a:r>
              <a:rPr lang="en-US" sz="1600" dirty="0" smtClean="0">
                <a:latin typeface="Arial" panose="020B0604020202020204" pitchFamily="34" charset="0"/>
                <a:cs typeface="Arial" panose="020B0604020202020204" pitchFamily="34" charset="0"/>
              </a:rPr>
              <a:t>promoter (promoter)</a:t>
            </a:r>
            <a:endParaRPr lang="en-US" sz="1600" dirty="0">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b="1" u="sng" dirty="0" smtClean="0">
                <a:solidFill>
                  <a:srgbClr val="FF0000"/>
                </a:solidFill>
                <a:latin typeface="Arial" panose="020B0604020202020204" pitchFamily="34" charset="0"/>
                <a:cs typeface="Arial" panose="020B0604020202020204" pitchFamily="34" charset="0"/>
              </a:rPr>
              <a:t>eNpHR3.0</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halorhodopsin</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membrane hyperpolarization</a:t>
            </a:r>
          </a:p>
          <a:p>
            <a:pPr marL="800100" lvl="1" indent="-342900">
              <a:lnSpc>
                <a:spcPct val="110000"/>
              </a:lnSpc>
              <a:spcBef>
                <a:spcPts val="600"/>
              </a:spcBef>
              <a:buFont typeface="Arial" panose="020B0604020202020204" pitchFamily="34" charset="0"/>
              <a:buChar char="•"/>
            </a:pPr>
            <a:r>
              <a:rPr lang="en-US" sz="1600" u="sng" dirty="0" smtClean="0">
                <a:latin typeface="Arial" panose="020B0604020202020204" pitchFamily="34" charset="0"/>
                <a:cs typeface="Arial" panose="020B0604020202020204" pitchFamily="34" charset="0"/>
              </a:rPr>
              <a:t>WPRE:</a:t>
            </a:r>
            <a:r>
              <a:rPr lang="en-US" sz="16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Woodchuck </a:t>
            </a:r>
            <a:r>
              <a:rPr lang="en-US" sz="1400" dirty="0" err="1" smtClean="0">
                <a:latin typeface="Arial" panose="020B0604020202020204" pitchFamily="34" charset="0"/>
                <a:cs typeface="Arial" panose="020B0604020202020204" pitchFamily="34" charset="0"/>
              </a:rPr>
              <a:t>hep</a:t>
            </a:r>
            <a:r>
              <a:rPr lang="en-US" sz="1400" dirty="0" smtClean="0">
                <a:latin typeface="Arial" panose="020B0604020202020204" pitchFamily="34" charset="0"/>
                <a:cs typeface="Arial" panose="020B0604020202020204" pitchFamily="34" charset="0"/>
              </a:rPr>
              <a:t> virus post-</a:t>
            </a:r>
            <a:r>
              <a:rPr lang="en-US" sz="1400" dirty="0" err="1" smtClean="0">
                <a:latin typeface="Arial" panose="020B0604020202020204" pitchFamily="34" charset="0"/>
                <a:cs typeface="Arial" panose="020B0604020202020204" pitchFamily="34" charset="0"/>
              </a:rPr>
              <a:t>transcrptnl</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reg</a:t>
            </a:r>
            <a:r>
              <a:rPr lang="en-US" sz="1400" dirty="0" smtClean="0">
                <a:latin typeface="Arial" panose="020B0604020202020204" pitchFamily="34" charset="0"/>
                <a:cs typeface="Arial" panose="020B0604020202020204" pitchFamily="34" charset="0"/>
              </a:rPr>
              <a:t> element (↑ expression)</a:t>
            </a:r>
            <a:endParaRPr lang="en-US"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a:t>
            </a:r>
            <a:r>
              <a:rPr lang="en-US" b="1" dirty="0">
                <a:solidFill>
                  <a:srgbClr val="002060"/>
                </a:solidFill>
                <a:latin typeface="Arial" panose="020B0604020202020204" pitchFamily="34" charset="0"/>
                <a:cs typeface="Arial" panose="020B0604020202020204" pitchFamily="34" charset="0"/>
              </a:rPr>
              <a:t>Fiber Optic Implantation</a:t>
            </a:r>
          </a:p>
          <a:p>
            <a:pPr marL="800100" lvl="1" indent="-342900">
              <a:lnSpc>
                <a:spcPct val="11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Constant 593-nm yellow light stimulation: 1.9-4.9mW </a:t>
            </a:r>
            <a:r>
              <a:rPr lang="en-US" dirty="0" smtClean="0">
                <a:latin typeface="Arial" panose="020B0604020202020204" pitchFamily="34" charset="0"/>
                <a:cs typeface="Arial" panose="020B0604020202020204" pitchFamily="34" charset="0"/>
              </a:rPr>
              <a:t>mm</a:t>
            </a:r>
            <a:r>
              <a:rPr lang="en-US" baseline="30000" dirty="0" smtClean="0">
                <a:latin typeface="Arial" panose="020B0604020202020204" pitchFamily="34" charset="0"/>
                <a:cs typeface="Arial" panose="020B0604020202020204" pitchFamily="34" charset="0"/>
              </a:rPr>
              <a:t>-2</a:t>
            </a:r>
          </a:p>
        </p:txBody>
      </p:sp>
      <p:pic>
        <p:nvPicPr>
          <p:cNvPr id="9" name="Picture 8" descr="nature11740-f1"/>
          <p:cNvPicPr>
            <a:picLocks noChangeAspect="1" noChangeArrowheads="1"/>
          </p:cNvPicPr>
          <p:nvPr/>
        </p:nvPicPr>
        <p:blipFill rotWithShape="1">
          <a:blip r:embed="rId3">
            <a:extLst>
              <a:ext uri="{28A0092B-C50C-407E-A947-70E740481C1C}">
                <a14:useLocalDpi xmlns:a14="http://schemas.microsoft.com/office/drawing/2010/main" val="0"/>
              </a:ext>
            </a:extLst>
          </a:blip>
          <a:srcRect t="544" r="65297" b="67352"/>
          <a:stretch/>
        </p:blipFill>
        <p:spPr bwMode="auto">
          <a:xfrm>
            <a:off x="8504792" y="1242183"/>
            <a:ext cx="2903221" cy="19305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2155" y="5253118"/>
            <a:ext cx="6878474" cy="1200329"/>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Fig 1 </a:t>
            </a:r>
            <a:r>
              <a:rPr lang="en-US" dirty="0" smtClean="0">
                <a:solidFill>
                  <a:srgbClr val="00B050"/>
                </a:solidFill>
                <a:latin typeface="Arial" panose="020B0604020202020204" pitchFamily="34" charset="0"/>
                <a:cs typeface="Arial" panose="020B0604020202020204" pitchFamily="34" charset="0"/>
              </a:rPr>
              <a:t>(a) </a:t>
            </a:r>
            <a:r>
              <a:rPr lang="en-US" dirty="0" err="1">
                <a:latin typeface="Arial" panose="020B0604020202020204" pitchFamily="34" charset="0"/>
                <a:cs typeface="Arial" panose="020B0604020202020204" pitchFamily="34" charset="0"/>
              </a:rPr>
              <a:t>Cre</a:t>
            </a:r>
            <a:r>
              <a:rPr lang="en-US" dirty="0">
                <a:latin typeface="Arial" panose="020B0604020202020204" pitchFamily="34" charset="0"/>
                <a:cs typeface="Arial" panose="020B0604020202020204" pitchFamily="34" charset="0"/>
              </a:rPr>
              <a:t>-dependent AAV. </a:t>
            </a:r>
            <a:r>
              <a:rPr lang="en-US" b="1" dirty="0" smtClean="0">
                <a:solidFill>
                  <a:srgbClr val="00B050"/>
                </a:solidFill>
                <a:latin typeface="Arial" panose="020B0604020202020204" pitchFamily="34" charset="0"/>
                <a:cs typeface="Arial" panose="020B0604020202020204" pitchFamily="34" charset="0"/>
              </a:rPr>
              <a:t>(b) Top</a:t>
            </a:r>
            <a:r>
              <a:rPr lang="en-US" dirty="0" smtClean="0">
                <a:latin typeface="Arial" panose="020B0604020202020204" pitchFamily="34" charset="0"/>
                <a:cs typeface="Arial" panose="020B0604020202020204" pitchFamily="34" charset="0"/>
              </a:rPr>
              <a:t>: Confocal images of </a:t>
            </a:r>
            <a:r>
              <a:rPr lang="en-US" dirty="0">
                <a:latin typeface="Arial" panose="020B0604020202020204" pitchFamily="34" charset="0"/>
                <a:cs typeface="Arial" panose="020B0604020202020204" pitchFamily="34" charset="0"/>
              </a:rPr>
              <a:t>midbrain </a:t>
            </a:r>
            <a:r>
              <a:rPr lang="en-US" dirty="0" smtClean="0">
                <a:latin typeface="Arial" panose="020B0604020202020204" pitchFamily="34" charset="0"/>
                <a:cs typeface="Arial" panose="020B0604020202020204" pitchFamily="34" charset="0"/>
              </a:rPr>
              <a:t>DA </a:t>
            </a:r>
            <a:r>
              <a:rPr lang="en-US" dirty="0">
                <a:latin typeface="Arial" panose="020B0604020202020204" pitchFamily="34" charset="0"/>
                <a:cs typeface="Arial" panose="020B0604020202020204" pitchFamily="34" charset="0"/>
              </a:rPr>
              <a:t>neurons. Orange dotted </a:t>
            </a:r>
            <a:r>
              <a:rPr lang="en-US" dirty="0" smtClean="0">
                <a:latin typeface="Arial" panose="020B0604020202020204" pitchFamily="34" charset="0"/>
                <a:cs typeface="Arial" panose="020B0604020202020204" pitchFamily="34" charset="0"/>
              </a:rPr>
              <a:t>lines: </a:t>
            </a:r>
            <a:r>
              <a:rPr lang="en-US" dirty="0">
                <a:latin typeface="Arial" panose="020B0604020202020204" pitchFamily="34" charset="0"/>
                <a:cs typeface="Arial" panose="020B0604020202020204" pitchFamily="34" charset="0"/>
              </a:rPr>
              <a:t>location of </a:t>
            </a:r>
            <a:r>
              <a:rPr lang="en-US" dirty="0" err="1">
                <a:latin typeface="Arial" panose="020B0604020202020204" pitchFamily="34" charset="0"/>
                <a:cs typeface="Arial" panose="020B0604020202020204" pitchFamily="34" charset="0"/>
              </a:rPr>
              <a:t>fibre</a:t>
            </a:r>
            <a:r>
              <a:rPr lang="en-US" dirty="0">
                <a:latin typeface="Arial" panose="020B0604020202020204" pitchFamily="34" charset="0"/>
                <a:cs typeface="Arial" panose="020B0604020202020204" pitchFamily="34" charset="0"/>
              </a:rPr>
              <a:t> optic. </a:t>
            </a:r>
            <a:r>
              <a:rPr lang="en-US" b="1" dirty="0" smtClean="0">
                <a:solidFill>
                  <a:srgbClr val="00B050"/>
                </a:solidFill>
                <a:latin typeface="Arial" panose="020B0604020202020204" pitchFamily="34" charset="0"/>
                <a:cs typeface="Arial" panose="020B0604020202020204" pitchFamily="34" charset="0"/>
              </a:rPr>
              <a:t>Bottom:</a:t>
            </a:r>
            <a:r>
              <a:rPr lang="en-US" dirty="0" smtClean="0">
                <a:latin typeface="Arial" panose="020B0604020202020204" pitchFamily="34" charset="0"/>
                <a:cs typeface="Arial" panose="020B0604020202020204" pitchFamily="34" charset="0"/>
              </a:rPr>
              <a:t> Images of VTA </a:t>
            </a:r>
            <a:r>
              <a:rPr lang="en-US" dirty="0">
                <a:latin typeface="Arial" panose="020B0604020202020204" pitchFamily="34" charset="0"/>
                <a:cs typeface="Arial" panose="020B0604020202020204" pitchFamily="34" charset="0"/>
              </a:rPr>
              <a:t>neurons directly below </a:t>
            </a:r>
            <a:r>
              <a:rPr lang="en-US" dirty="0" err="1">
                <a:latin typeface="Arial" panose="020B0604020202020204" pitchFamily="34" charset="0"/>
                <a:cs typeface="Arial" panose="020B0604020202020204" pitchFamily="34" charset="0"/>
              </a:rPr>
              <a:t>fibre</a:t>
            </a:r>
            <a:r>
              <a:rPr lang="en-US" dirty="0">
                <a:latin typeface="Arial" panose="020B0604020202020204" pitchFamily="34" charset="0"/>
                <a:cs typeface="Arial" panose="020B0604020202020204" pitchFamily="34" charset="0"/>
              </a:rPr>
              <a:t> track. </a:t>
            </a:r>
            <a:r>
              <a:rPr lang="en-US" b="1" dirty="0" smtClean="0">
                <a:solidFill>
                  <a:srgbClr val="002060"/>
                </a:solidFill>
                <a:latin typeface="Arial" panose="020B0604020202020204" pitchFamily="34" charset="0"/>
                <a:cs typeface="Arial" panose="020B0604020202020204" pitchFamily="34" charset="0"/>
              </a:rPr>
              <a:t>Bottom Right: </a:t>
            </a:r>
            <a:r>
              <a:rPr lang="en-US" dirty="0" smtClean="0">
                <a:latin typeface="Arial" panose="020B0604020202020204" pitchFamily="34" charset="0"/>
                <a:cs typeface="Arial" panose="020B0604020202020204" pitchFamily="34" charset="0"/>
              </a:rPr>
              <a:t>TH+ VTA neurons expressing eNpHR3.0-eYFP</a:t>
            </a: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8368032" y="3025477"/>
            <a:ext cx="2694276" cy="3427970"/>
            <a:chOff x="8368032" y="3025477"/>
            <a:chExt cx="2694276" cy="3427970"/>
          </a:xfrm>
        </p:grpSpPr>
        <p:pic>
          <p:nvPicPr>
            <p:cNvPr id="8" name="Picture 7" descr="nature11740-f1"/>
            <p:cNvPicPr>
              <a:picLocks noChangeAspect="1" noChangeArrowheads="1"/>
            </p:cNvPicPr>
            <p:nvPr/>
          </p:nvPicPr>
          <p:blipFill rotWithShape="1">
            <a:blip r:embed="rId3">
              <a:extLst>
                <a:ext uri="{28A0092B-C50C-407E-A947-70E740481C1C}">
                  <a14:useLocalDpi xmlns:a14="http://schemas.microsoft.com/office/drawing/2010/main" val="0"/>
                </a:ext>
              </a:extLst>
            </a:blip>
            <a:srcRect t="34336" r="65297" b="1971"/>
            <a:stretch/>
          </p:blipFill>
          <p:spPr bwMode="auto">
            <a:xfrm>
              <a:off x="8850495" y="3425588"/>
              <a:ext cx="2211813" cy="30278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68032" y="3025477"/>
              <a:ext cx="341760" cy="400110"/>
            </a:xfrm>
            <a:prstGeom prst="rect">
              <a:avLst/>
            </a:prstGeom>
            <a:solidFill>
              <a:schemeClr val="bg1"/>
            </a:solidFill>
          </p:spPr>
          <p:txBody>
            <a:bodyPr wrap="none" rtlCol="0">
              <a:spAutoFit/>
            </a:bodyPr>
            <a:lstStyle/>
            <a:p>
              <a:r>
                <a:rPr lang="en-US" sz="2000" b="1" dirty="0" smtClean="0">
                  <a:latin typeface="Arial" panose="020B0604020202020204" pitchFamily="34" charset="0"/>
                  <a:cs typeface="Arial" panose="020B0604020202020204" pitchFamily="34" charset="0"/>
                </a:rPr>
                <a:t>b</a:t>
              </a:r>
              <a:endParaRPr lang="en-US" sz="2000" b="1" dirty="0">
                <a:latin typeface="Arial" panose="020B0604020202020204" pitchFamily="34" charset="0"/>
                <a:cs typeface="Arial" panose="020B0604020202020204" pitchFamily="34" charset="0"/>
              </a:endParaRPr>
            </a:p>
          </p:txBody>
        </p:sp>
      </p:grpSp>
      <p:sp>
        <p:nvSpPr>
          <p:cNvPr id="11" name="TextBox 10"/>
          <p:cNvSpPr txBox="1"/>
          <p:nvPr/>
        </p:nvSpPr>
        <p:spPr>
          <a:xfrm>
            <a:off x="8115320" y="6453447"/>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1127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Exp1: Can Inhibition of VTA DA Neurons Induce Depressive Behaviors?</a:t>
            </a:r>
          </a:p>
        </p:txBody>
      </p:sp>
      <p:sp>
        <p:nvSpPr>
          <p:cNvPr id="20" name="TextBox 19"/>
          <p:cNvSpPr txBox="1"/>
          <p:nvPr/>
        </p:nvSpPr>
        <p:spPr>
          <a:xfrm>
            <a:off x="518616" y="1283876"/>
            <a:ext cx="7165552" cy="4595104"/>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TH::IRES-</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mice (8-16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–eNpHR3.0–</a:t>
            </a:r>
            <a:r>
              <a:rPr lang="en-US" b="1" dirty="0" err="1" smtClean="0">
                <a:solidFill>
                  <a:srgbClr val="00206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002060"/>
                </a:solidFill>
                <a:latin typeface="Arial" panose="020B0604020202020204" pitchFamily="34" charset="0"/>
                <a:cs typeface="Arial" panose="020B0604020202020204" pitchFamily="34" charset="0"/>
              </a:rPr>
              <a:t>VTA</a:t>
            </a:r>
            <a:endParaRPr lang="en-US" sz="1600" dirty="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u="sng" dirty="0" smtClean="0">
                <a:latin typeface="Arial" panose="020B0604020202020204" pitchFamily="34" charset="0"/>
                <a:cs typeface="Arial" panose="020B0604020202020204" pitchFamily="34" charset="0"/>
              </a:rPr>
              <a:t>eNpHR3.0</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halorhodopsin</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membrane hyperpolarization</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a:t>
            </a:r>
            <a:r>
              <a:rPr lang="en-US" b="1" dirty="0">
                <a:solidFill>
                  <a:srgbClr val="002060"/>
                </a:solidFill>
                <a:latin typeface="Arial" panose="020B0604020202020204" pitchFamily="34" charset="0"/>
                <a:cs typeface="Arial" panose="020B0604020202020204" pitchFamily="34" charset="0"/>
              </a:rPr>
              <a:t>Fiber Optic </a:t>
            </a:r>
            <a:r>
              <a:rPr lang="en-US" b="1" dirty="0" smtClean="0">
                <a:solidFill>
                  <a:srgbClr val="002060"/>
                </a:solidFill>
                <a:latin typeface="Arial" panose="020B0604020202020204" pitchFamily="34" charset="0"/>
                <a:cs typeface="Arial" panose="020B0604020202020204" pitchFamily="34" charset="0"/>
              </a:rPr>
              <a:t>Implantation</a:t>
            </a:r>
          </a:p>
          <a:p>
            <a:pPr marL="800100" lvl="1" indent="-34290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Constant 593-nm yellow light stimulation</a:t>
            </a:r>
          </a:p>
          <a:p>
            <a:pPr marL="342900" indent="-34290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Behavioral Assays:</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Tail Suspension Test (c) </a:t>
            </a:r>
            <a:r>
              <a:rPr lang="en-US" dirty="0" smtClean="0">
                <a:latin typeface="Arial" panose="020B0604020202020204" pitchFamily="34" charset="0"/>
                <a:cs typeface="Arial" panose="020B0604020202020204" pitchFamily="34" charset="0"/>
              </a:rPr>
              <a:t>– Behavioral despair/passivity</a:t>
            </a:r>
          </a:p>
          <a:p>
            <a:pPr marL="1257300" lvl="2" indent="-34290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Time struggling (escape behavior) vs. time immobile</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Open Field Test (d) </a:t>
            </a:r>
            <a:r>
              <a:rPr lang="en-US" dirty="0" smtClean="0">
                <a:latin typeface="Arial" panose="020B0604020202020204" pitchFamily="34" charset="0"/>
                <a:cs typeface="Arial" panose="020B0604020202020204" pitchFamily="34" charset="0"/>
              </a:rPr>
              <a:t>– Rule out gross locomotor effects</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Sucrose Preference Test (e) </a:t>
            </a:r>
            <a:r>
              <a:rPr lang="en-US" dirty="0" smtClean="0">
                <a:latin typeface="Arial" panose="020B0604020202020204" pitchFamily="34" charset="0"/>
                <a:cs typeface="Arial" panose="020B0604020202020204" pitchFamily="34" charset="0"/>
              </a:rPr>
              <a:t>– anhedonia</a:t>
            </a:r>
          </a:p>
          <a:p>
            <a:pPr marL="1257300" lvl="2" indent="-34290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 licks on spout delivering H</a:t>
            </a:r>
            <a:r>
              <a:rPr lang="en-US" baseline="-25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O vs. sucrose (90m)</a:t>
            </a:r>
          </a:p>
          <a:p>
            <a:pPr marL="1257300" lvl="2" indent="-34290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Temporal precision!</a:t>
            </a:r>
          </a:p>
        </p:txBody>
      </p:sp>
      <p:sp>
        <p:nvSpPr>
          <p:cNvPr id="2" name="Rectangle 1"/>
          <p:cNvSpPr/>
          <p:nvPr/>
        </p:nvSpPr>
        <p:spPr>
          <a:xfrm>
            <a:off x="662155" y="5802282"/>
            <a:ext cx="6878474"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Fig 1 Design used in </a:t>
            </a:r>
            <a:r>
              <a:rPr lang="en-US" b="1" dirty="0" smtClean="0">
                <a:solidFill>
                  <a:srgbClr val="002060"/>
                </a:solidFill>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 Tail suspension test, </a:t>
            </a:r>
            <a:r>
              <a:rPr lang="en-US" b="1" dirty="0" smtClean="0">
                <a:solidFill>
                  <a:srgbClr val="002060"/>
                </a:solidFill>
                <a:latin typeface="Arial" panose="020B0604020202020204" pitchFamily="34" charset="0"/>
                <a:cs typeface="Arial" panose="020B0604020202020204" pitchFamily="34" charset="0"/>
              </a:rPr>
              <a:t>(d)</a:t>
            </a:r>
            <a:r>
              <a:rPr lang="en-US" dirty="0" smtClean="0">
                <a:latin typeface="Arial" panose="020B0604020202020204" pitchFamily="34" charset="0"/>
                <a:cs typeface="Arial" panose="020B0604020202020204" pitchFamily="34" charset="0"/>
              </a:rPr>
              <a:t> open field test, &amp; </a:t>
            </a:r>
            <a:r>
              <a:rPr lang="en-US" b="1" dirty="0" smtClean="0">
                <a:solidFill>
                  <a:srgbClr val="002060"/>
                </a:solidFill>
                <a:latin typeface="Arial" panose="020B0604020202020204" pitchFamily="34" charset="0"/>
                <a:cs typeface="Arial" panose="020B0604020202020204" pitchFamily="34" charset="0"/>
              </a:rPr>
              <a:t>(e) </a:t>
            </a:r>
            <a:r>
              <a:rPr lang="en-US" dirty="0" smtClean="0">
                <a:latin typeface="Arial" panose="020B0604020202020204" pitchFamily="34" charset="0"/>
                <a:cs typeface="Arial" panose="020B0604020202020204" pitchFamily="34" charset="0"/>
              </a:rPr>
              <a:t>sucrose preference test. </a:t>
            </a:r>
            <a:endParaRPr lang="en-US" dirty="0">
              <a:latin typeface="Arial" panose="020B0604020202020204" pitchFamily="34" charset="0"/>
              <a:cs typeface="Arial" panose="020B0604020202020204" pitchFamily="34" charset="0"/>
            </a:endParaRPr>
          </a:p>
        </p:txBody>
      </p:sp>
      <p:pic>
        <p:nvPicPr>
          <p:cNvPr id="10" name="Picture 9" descr="nature11740-f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8719" r="33310" b="73776"/>
          <a:stretch/>
        </p:blipFill>
        <p:spPr bwMode="auto">
          <a:xfrm>
            <a:off x="8645628" y="1283876"/>
            <a:ext cx="2104326" cy="14715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ature11740-f1"/>
          <p:cNvPicPr>
            <a:picLocks noChangeAspect="1" noChangeArrowheads="1"/>
          </p:cNvPicPr>
          <p:nvPr/>
        </p:nvPicPr>
        <p:blipFill rotWithShape="1">
          <a:blip r:embed="rId3">
            <a:extLst>
              <a:ext uri="{28A0092B-C50C-407E-A947-70E740481C1C}">
                <a14:useLocalDpi xmlns:a14="http://schemas.microsoft.com/office/drawing/2010/main" val="0"/>
              </a:ext>
            </a:extLst>
          </a:blip>
          <a:srcRect l="69561" b="67526"/>
          <a:stretch/>
        </p:blipFill>
        <p:spPr bwMode="auto">
          <a:xfrm>
            <a:off x="8664053" y="3001599"/>
            <a:ext cx="2067476" cy="16451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ature11740-f1"/>
          <p:cNvPicPr>
            <a:picLocks noChangeAspect="1" noChangeArrowheads="1"/>
          </p:cNvPicPr>
          <p:nvPr/>
        </p:nvPicPr>
        <p:blipFill rotWithShape="1">
          <a:blip r:embed="rId3">
            <a:extLst>
              <a:ext uri="{28A0092B-C50C-407E-A947-70E740481C1C}">
                <a14:useLocalDpi xmlns:a14="http://schemas.microsoft.com/office/drawing/2010/main" val="0"/>
              </a:ext>
            </a:extLst>
          </a:blip>
          <a:srcRect l="72647" t="38724" b="35233"/>
          <a:stretch/>
        </p:blipFill>
        <p:spPr bwMode="auto">
          <a:xfrm>
            <a:off x="8692563" y="4892918"/>
            <a:ext cx="2010456" cy="14276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350803" y="1083530"/>
            <a:ext cx="327334" cy="400110"/>
          </a:xfrm>
          <a:prstGeom prst="rect">
            <a:avLst/>
          </a:prstGeom>
          <a:solidFill>
            <a:schemeClr val="bg1"/>
          </a:solidFill>
        </p:spPr>
        <p:txBody>
          <a:bodyPr wrap="none" rtlCol="0">
            <a:spAutoFit/>
          </a:bodyPr>
          <a:lstStyle/>
          <a:p>
            <a:r>
              <a:rPr lang="en-US" sz="2000" b="1" dirty="0" smtClean="0">
                <a:latin typeface="Arial" panose="020B0604020202020204" pitchFamily="34" charset="0"/>
                <a:cs typeface="Arial" panose="020B0604020202020204" pitchFamily="34" charset="0"/>
              </a:rPr>
              <a:t>c</a:t>
            </a:r>
            <a:endParaRPr lang="en-US" sz="2000" b="1" dirty="0">
              <a:latin typeface="Arial" panose="020B0604020202020204" pitchFamily="34" charset="0"/>
              <a:cs typeface="Arial" panose="020B0604020202020204" pitchFamily="34" charset="0"/>
            </a:endParaRPr>
          </a:p>
        </p:txBody>
      </p:sp>
      <p:sp>
        <p:nvSpPr>
          <p:cNvPr id="14" name="TextBox 13"/>
          <p:cNvSpPr txBox="1"/>
          <p:nvPr/>
        </p:nvSpPr>
        <p:spPr>
          <a:xfrm>
            <a:off x="8336719" y="1083531"/>
            <a:ext cx="327334" cy="400110"/>
          </a:xfrm>
          <a:prstGeom prst="rect">
            <a:avLst/>
          </a:prstGeom>
          <a:solidFill>
            <a:schemeClr val="bg1"/>
          </a:solidFill>
        </p:spPr>
        <p:txBody>
          <a:bodyPr wrap="none" rtlCol="0">
            <a:spAutoFit/>
          </a:bodyPr>
          <a:lstStyle/>
          <a:p>
            <a:r>
              <a:rPr lang="en-US" sz="2000" b="1" dirty="0" smtClean="0">
                <a:latin typeface="Arial" panose="020B0604020202020204" pitchFamily="34" charset="0"/>
                <a:cs typeface="Arial" panose="020B0604020202020204" pitchFamily="34" charset="0"/>
              </a:rPr>
              <a:t>c</a:t>
            </a:r>
            <a:endParaRPr lang="en-US" sz="2000" b="1" dirty="0">
              <a:latin typeface="Arial" panose="020B0604020202020204" pitchFamily="34" charset="0"/>
              <a:cs typeface="Arial" panose="020B0604020202020204" pitchFamily="34" charset="0"/>
            </a:endParaRPr>
          </a:p>
        </p:txBody>
      </p:sp>
      <p:sp>
        <p:nvSpPr>
          <p:cNvPr id="15" name="TextBox 14"/>
          <p:cNvSpPr txBox="1"/>
          <p:nvPr/>
        </p:nvSpPr>
        <p:spPr>
          <a:xfrm>
            <a:off x="8368032" y="3025477"/>
            <a:ext cx="341760" cy="400110"/>
          </a:xfrm>
          <a:prstGeom prst="rect">
            <a:avLst/>
          </a:prstGeom>
          <a:solidFill>
            <a:schemeClr val="bg1"/>
          </a:solidFill>
        </p:spPr>
        <p:txBody>
          <a:bodyPr wrap="none" rtlCol="0">
            <a:spAutoFit/>
          </a:bodyPr>
          <a:lstStyle/>
          <a:p>
            <a:r>
              <a:rPr lang="en-US" sz="2000" b="1" dirty="0" smtClean="0">
                <a:latin typeface="Arial" panose="020B0604020202020204" pitchFamily="34" charset="0"/>
                <a:cs typeface="Arial" panose="020B0604020202020204" pitchFamily="34" charset="0"/>
              </a:rPr>
              <a:t>d</a:t>
            </a:r>
            <a:endParaRPr lang="en-US" sz="2000" b="1" dirty="0">
              <a:latin typeface="Arial" panose="020B0604020202020204" pitchFamily="34" charset="0"/>
              <a:cs typeface="Arial" panose="020B0604020202020204" pitchFamily="34" charset="0"/>
            </a:endParaRPr>
          </a:p>
        </p:txBody>
      </p:sp>
      <p:sp>
        <p:nvSpPr>
          <p:cNvPr id="16" name="TextBox 15"/>
          <p:cNvSpPr txBox="1"/>
          <p:nvPr/>
        </p:nvSpPr>
        <p:spPr>
          <a:xfrm>
            <a:off x="8474748" y="4872709"/>
            <a:ext cx="327334" cy="400110"/>
          </a:xfrm>
          <a:prstGeom prst="rect">
            <a:avLst/>
          </a:prstGeom>
          <a:solidFill>
            <a:schemeClr val="bg1"/>
          </a:solidFill>
        </p:spPr>
        <p:txBody>
          <a:bodyPr wrap="none" rtlCol="0">
            <a:spAutoFit/>
          </a:bodyPr>
          <a:lstStyle/>
          <a:p>
            <a:r>
              <a:rPr lang="en-US" sz="2000" b="1" dirty="0" smtClean="0">
                <a:latin typeface="Arial" panose="020B0604020202020204" pitchFamily="34" charset="0"/>
                <a:cs typeface="Arial" panose="020B0604020202020204" pitchFamily="34" charset="0"/>
              </a:rPr>
              <a:t>e</a:t>
            </a:r>
            <a:endParaRPr lang="en-US" sz="2000" b="1" dirty="0">
              <a:latin typeface="Arial" panose="020B0604020202020204" pitchFamily="34" charset="0"/>
              <a:cs typeface="Arial" panose="020B0604020202020204" pitchFamily="34" charset="0"/>
            </a:endParaRPr>
          </a:p>
        </p:txBody>
      </p:sp>
      <p:sp>
        <p:nvSpPr>
          <p:cNvPr id="17" name="TextBox 16"/>
          <p:cNvSpPr txBox="1"/>
          <p:nvPr/>
        </p:nvSpPr>
        <p:spPr>
          <a:xfrm>
            <a:off x="7988969" y="6448613"/>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3342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849106" y="547333"/>
            <a:ext cx="8493789" cy="414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9pPr>
          </a:lstStyle>
          <a:p>
            <a:pPr algn="ctr" eaLnBrk="1">
              <a:lnSpc>
                <a:spcPct val="93000"/>
              </a:lnSpc>
              <a:buClr>
                <a:srgbClr val="000000"/>
              </a:buClr>
              <a:buSzPct val="45000"/>
              <a:buFont typeface="Wingdings" panose="05000000000000000000" pitchFamily="2" charset="2"/>
              <a:buNone/>
            </a:pPr>
            <a:r>
              <a:rPr lang="en-GB" altLang="en-US" sz="3629" b="1">
                <a:solidFill>
                  <a:srgbClr val="000000"/>
                </a:solidFill>
                <a:latin typeface="Arial" panose="020B0604020202020204" pitchFamily="34" charset="0"/>
                <a:ea typeface="msgothic" charset="0"/>
                <a:cs typeface="msgothic" charset="0"/>
              </a:rPr>
              <a:t>Dopaminergic Signalling in the NAc</a:t>
            </a:r>
          </a:p>
        </p:txBody>
      </p:sp>
      <p:pic>
        <p:nvPicPr>
          <p:cNvPr id="9219" name="Picture 76" descr="nrn3381-f2"/>
          <p:cNvPicPr>
            <a:picLocks noChangeAspect="1" noChangeArrowheads="1"/>
          </p:cNvPicPr>
          <p:nvPr/>
        </p:nvPicPr>
        <p:blipFill>
          <a:blip r:embed="rId3">
            <a:extLst>
              <a:ext uri="{28A0092B-C50C-407E-A947-70E740481C1C}">
                <a14:useLocalDpi xmlns:a14="http://schemas.microsoft.com/office/drawing/2010/main" val="0"/>
              </a:ext>
            </a:extLst>
          </a:blip>
          <a:srcRect b="47408"/>
          <a:stretch>
            <a:fillRect/>
          </a:stretch>
        </p:blipFill>
        <p:spPr bwMode="auto">
          <a:xfrm>
            <a:off x="440958" y="1521958"/>
            <a:ext cx="5299617" cy="380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2"/>
          <p:cNvSpPr txBox="1">
            <a:spLocks noChangeArrowheads="1"/>
          </p:cNvSpPr>
          <p:nvPr/>
        </p:nvSpPr>
        <p:spPr bwMode="auto">
          <a:xfrm>
            <a:off x="704216" y="6276104"/>
            <a:ext cx="4773102" cy="27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45000"/>
              <a:buFont typeface="Wingdings" panose="05000000000000000000" pitchFamily="2" charset="2"/>
              <a:buNone/>
            </a:pPr>
            <a:r>
              <a:rPr lang="en-US" altLang="en-US" sz="1270">
                <a:latin typeface="Arial" panose="020B0604020202020204" pitchFamily="34" charset="0"/>
                <a:cs typeface="Arial" panose="020B0604020202020204" pitchFamily="34" charset="0"/>
              </a:rPr>
              <a:t>Russo &amp; Nestler. (2013). </a:t>
            </a:r>
            <a:r>
              <a:rPr lang="en-US" altLang="en-US" sz="1270" i="1">
                <a:latin typeface="Arial" panose="020B0604020202020204" pitchFamily="34" charset="0"/>
                <a:cs typeface="Arial" panose="020B0604020202020204" pitchFamily="34" charset="0"/>
              </a:rPr>
              <a:t>Nature Reviews Neurosci 14, 609-625</a:t>
            </a:r>
            <a:endParaRPr lang="en-US" altLang="en-US" sz="1270">
              <a:latin typeface="Arial" panose="020B0604020202020204" pitchFamily="34" charset="0"/>
              <a:cs typeface="Arial" panose="020B0604020202020204" pitchFamily="34" charset="0"/>
            </a:endParaRPr>
          </a:p>
        </p:txBody>
      </p:sp>
      <p:sp>
        <p:nvSpPr>
          <p:cNvPr id="12" name="TextBox 11"/>
          <p:cNvSpPr txBox="1"/>
          <p:nvPr/>
        </p:nvSpPr>
        <p:spPr>
          <a:xfrm>
            <a:off x="6625389" y="1778631"/>
            <a:ext cx="5017860" cy="3780522"/>
          </a:xfrm>
          <a:prstGeom prst="rect">
            <a:avLst/>
          </a:prstGeom>
          <a:noFill/>
        </p:spPr>
        <p:txBody>
          <a:bodyPr wrap="square">
            <a:spAutoFit/>
          </a:bodyPr>
          <a:lstStyle/>
          <a:p>
            <a:pPr>
              <a:spcBef>
                <a:spcPts val="544"/>
              </a:spcBef>
              <a:buClr>
                <a:srgbClr val="000000"/>
              </a:buClr>
              <a:buSzPct val="45000"/>
              <a:defRPr/>
            </a:pPr>
            <a:r>
              <a:rPr lang="en-US" b="1" u="sng" dirty="0" err="1">
                <a:latin typeface="Arial" panose="020B0604020202020204" pitchFamily="34" charset="0"/>
                <a:cs typeface="Arial" panose="020B0604020202020204" pitchFamily="34" charset="0"/>
              </a:rPr>
              <a:t>NAcC</a:t>
            </a:r>
            <a:r>
              <a:rPr lang="en-US" b="1" u="sng" dirty="0">
                <a:latin typeface="Arial" panose="020B0604020202020204" pitchFamily="34" charset="0"/>
                <a:cs typeface="Arial" panose="020B0604020202020204" pitchFamily="34" charset="0"/>
              </a:rPr>
              <a:t>: 95% </a:t>
            </a:r>
            <a:r>
              <a:rPr lang="en-US" b="1" u="sng" dirty="0">
                <a:solidFill>
                  <a:srgbClr val="FF0000"/>
                </a:solidFill>
                <a:latin typeface="Arial" panose="020B0604020202020204" pitchFamily="34" charset="0"/>
                <a:cs typeface="Arial" panose="020B0604020202020204" pitchFamily="34" charset="0"/>
              </a:rPr>
              <a:t>GABA</a:t>
            </a:r>
            <a:r>
              <a:rPr lang="en-US" b="1" u="sng" dirty="0">
                <a:latin typeface="Arial" panose="020B0604020202020204" pitchFamily="34" charset="0"/>
                <a:cs typeface="Arial" panose="020B0604020202020204" pitchFamily="34" charset="0"/>
              </a:rPr>
              <a:t>ergic MSNs</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Project to GP, </a:t>
            </a:r>
            <a:r>
              <a:rPr lang="en-US" dirty="0" err="1">
                <a:latin typeface="Arial" panose="020B0604020202020204" pitchFamily="34" charset="0"/>
                <a:cs typeface="Arial" panose="020B0604020202020204" pitchFamily="34" charset="0"/>
              </a:rPr>
              <a:t>ScN</a:t>
            </a:r>
            <a:endParaRPr lang="en-US" dirty="0">
              <a:latin typeface="Arial" panose="020B0604020202020204" pitchFamily="34" charset="0"/>
              <a:cs typeface="Arial" panose="020B0604020202020204" pitchFamily="34" charset="0"/>
            </a:endParaRPr>
          </a:p>
          <a:p>
            <a:pPr>
              <a:spcBef>
                <a:spcPts val="544"/>
              </a:spcBef>
              <a:buClr>
                <a:srgbClr val="000000"/>
              </a:buClr>
              <a:buSzPct val="45000"/>
              <a:defRPr/>
            </a:pPr>
            <a:endParaRPr lang="en-US" dirty="0">
              <a:latin typeface="Arial" panose="020B0604020202020204" pitchFamily="34" charset="0"/>
              <a:cs typeface="Arial" panose="020B0604020202020204" pitchFamily="34" charset="0"/>
            </a:endParaRPr>
          </a:p>
          <a:p>
            <a:pPr>
              <a:spcBef>
                <a:spcPts val="544"/>
              </a:spcBef>
              <a:buClr>
                <a:srgbClr val="000000"/>
              </a:buClr>
              <a:buSzPct val="45000"/>
              <a:defRPr/>
            </a:pPr>
            <a:r>
              <a:rPr lang="en-US" b="1" u="sng" dirty="0">
                <a:latin typeface="Arial" panose="020B0604020202020204" pitchFamily="34" charset="0"/>
                <a:cs typeface="Arial" panose="020B0604020202020204" pitchFamily="34" charset="0"/>
              </a:rPr>
              <a:t>D1R</a:t>
            </a:r>
            <a:r>
              <a:rPr lang="en-US" dirty="0">
                <a:latin typeface="Arial" panose="020B0604020202020204" pitchFamily="34" charset="0"/>
                <a:cs typeface="Arial" panose="020B0604020202020204" pitchFamily="34" charset="0"/>
              </a:rPr>
              <a:t> </a:t>
            </a:r>
            <a:r>
              <a:rPr lang="en-US" b="1" dirty="0">
                <a:solidFill>
                  <a:srgbClr val="00B050"/>
                </a:solidFill>
                <a:latin typeface="Arial" panose="020B0604020202020204" pitchFamily="34" charset="0"/>
                <a:cs typeface="Arial" panose="020B0604020202020204" pitchFamily="34" charset="0"/>
              </a:rPr>
              <a:t>(</a:t>
            </a:r>
            <a:r>
              <a:rPr lang="en-US" b="1" dirty="0" err="1">
                <a:solidFill>
                  <a:srgbClr val="00B050"/>
                </a:solidFill>
                <a:latin typeface="Arial" panose="020B0604020202020204" pitchFamily="34" charset="0"/>
                <a:cs typeface="Arial" panose="020B0604020202020204" pitchFamily="34" charset="0"/>
              </a:rPr>
              <a:t>Gs</a:t>
            </a:r>
            <a:r>
              <a:rPr lang="en-US" b="1" dirty="0">
                <a:solidFill>
                  <a:srgbClr val="00B05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 reward</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Direct Pathway</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Excite targets, promote behaviors</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 cocaine reward-context associations</a:t>
            </a:r>
          </a:p>
          <a:p>
            <a:pPr marL="311079" indent="-311079">
              <a:spcBef>
                <a:spcPts val="544"/>
              </a:spcBef>
              <a:buClr>
                <a:srgbClr val="000000"/>
              </a:buClr>
              <a:buSzPct val="4500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a:spcBef>
                <a:spcPts val="544"/>
              </a:spcBef>
              <a:buClr>
                <a:srgbClr val="000000"/>
              </a:buClr>
              <a:buSzPct val="45000"/>
              <a:defRPr/>
            </a:pPr>
            <a:r>
              <a:rPr lang="en-US" b="1" u="sng" dirty="0">
                <a:latin typeface="Arial" panose="020B0604020202020204" pitchFamily="34" charset="0"/>
                <a:cs typeface="Arial" panose="020B0604020202020204" pitchFamily="34" charset="0"/>
              </a:rPr>
              <a:t>D2R </a:t>
            </a:r>
            <a:r>
              <a:rPr lang="en-US" b="1" dirty="0">
                <a:solidFill>
                  <a:srgbClr val="FF0000"/>
                </a:solidFill>
                <a:latin typeface="Arial" panose="020B0604020202020204" pitchFamily="34" charset="0"/>
                <a:cs typeface="Arial" panose="020B0604020202020204" pitchFamily="34" charset="0"/>
              </a:rPr>
              <a:t>(</a:t>
            </a:r>
            <a:r>
              <a:rPr lang="en-US" b="1" dirty="0" err="1">
                <a:solidFill>
                  <a:srgbClr val="FF0000"/>
                </a:solidFill>
                <a:latin typeface="Arial" panose="020B0604020202020204" pitchFamily="34" charset="0"/>
                <a:cs typeface="Arial" panose="020B0604020202020204" pitchFamily="34" charset="0"/>
              </a:rPr>
              <a:t>Gi</a:t>
            </a:r>
            <a:r>
              <a:rPr lang="en-US" b="1"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aversion, ↓ cocaine reward</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Indirect Pathway</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Inhibit targets &amp; associated behaviors</a:t>
            </a:r>
          </a:p>
        </p:txBody>
      </p:sp>
    </p:spTree>
    <p:extLst>
      <p:ext uri="{BB962C8B-B14F-4D97-AF65-F5344CB8AC3E}">
        <p14:creationId xmlns:p14="http://schemas.microsoft.com/office/powerpoint/2010/main" val="4143522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673"/>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Fig 1: Inhibition of VTA DA Neurons Induce Depressive Behaviors</a:t>
            </a:r>
          </a:p>
        </p:txBody>
      </p:sp>
      <p:pic>
        <p:nvPicPr>
          <p:cNvPr id="7" name="Picture 6" descr="nature11740-f1"/>
          <p:cNvPicPr>
            <a:picLocks noChangeAspect="1" noChangeArrowheads="1"/>
          </p:cNvPicPr>
          <p:nvPr/>
        </p:nvPicPr>
        <p:blipFill rotWithShape="1">
          <a:blip r:embed="rId3">
            <a:extLst>
              <a:ext uri="{28A0092B-C50C-407E-A947-70E740481C1C}">
                <a14:useLocalDpi xmlns:a14="http://schemas.microsoft.com/office/drawing/2010/main" val="0"/>
              </a:ext>
            </a:extLst>
          </a:blip>
          <a:srcRect l="34834"/>
          <a:stretch/>
        </p:blipFill>
        <p:spPr bwMode="auto">
          <a:xfrm>
            <a:off x="818149" y="1366925"/>
            <a:ext cx="4036445" cy="4619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3" name="TextBox 2"/>
          <p:cNvSpPr txBox="1"/>
          <p:nvPr/>
        </p:nvSpPr>
        <p:spPr>
          <a:xfrm>
            <a:off x="5422231" y="1398157"/>
            <a:ext cx="6513095" cy="4668970"/>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 VTA DA inhibition </a:t>
            </a:r>
            <a:r>
              <a:rPr lang="en-US" b="1" dirty="0">
                <a:solidFill>
                  <a:srgbClr val="002060"/>
                </a:solidFill>
                <a:latin typeface="Arial" panose="020B0604020202020204" pitchFamily="34" charset="0"/>
                <a:cs typeface="Arial" panose="020B0604020202020204" pitchFamily="34" charset="0"/>
              </a:rPr>
              <a:t>acutely reduces </a:t>
            </a:r>
            <a:r>
              <a:rPr lang="en-US" b="1" dirty="0" smtClean="0">
                <a:solidFill>
                  <a:srgbClr val="002060"/>
                </a:solidFill>
                <a:latin typeface="Arial" panose="020B0604020202020204" pitchFamily="34" charset="0"/>
                <a:cs typeface="Arial" panose="020B0604020202020204" pitchFamily="34" charset="0"/>
              </a:rPr>
              <a:t>escape behavior </a:t>
            </a:r>
          </a:p>
          <a:p>
            <a:pPr marL="742950" lvl="1" indent="-28575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VTA DA cells implicated in behavioral motivation</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Two-way ANOVA: interaction: experimental-group &amp; light-condition (</a:t>
            </a:r>
            <a:r>
              <a:rPr lang="en-US" i="1" dirty="0" smtClean="0">
                <a:latin typeface="Arial" panose="020B0604020202020204" pitchFamily="34" charset="0"/>
                <a:cs typeface="Arial" panose="020B0604020202020204" pitchFamily="34" charset="0"/>
              </a:rPr>
              <a:t>F</a:t>
            </a:r>
            <a:r>
              <a:rPr lang="en-US" baseline="-25000" dirty="0" smtClean="0">
                <a:latin typeface="Arial" panose="020B0604020202020204" pitchFamily="34" charset="0"/>
                <a:cs typeface="Arial" panose="020B0604020202020204" pitchFamily="34" charset="0"/>
              </a:rPr>
              <a:t>4,38</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3.95,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 0.00089; Bonferroni </a:t>
            </a:r>
            <a:r>
              <a:rPr lang="en-US" dirty="0" smtClean="0">
                <a:latin typeface="Arial" panose="020B0604020202020204" pitchFamily="34" charset="0"/>
                <a:cs typeface="Arial" panose="020B0604020202020204" pitchFamily="34" charset="0"/>
              </a:rPr>
              <a:t>post-hoc: reduced </a:t>
            </a:r>
            <a:r>
              <a:rPr lang="en-US" dirty="0">
                <a:latin typeface="Arial" panose="020B0604020202020204" pitchFamily="34" charset="0"/>
                <a:cs typeface="Arial" panose="020B0604020202020204" pitchFamily="34" charset="0"/>
              </a:rPr>
              <a:t>struggling in </a:t>
            </a:r>
            <a:r>
              <a:rPr lang="en-US" dirty="0" smtClean="0">
                <a:latin typeface="Arial" panose="020B0604020202020204" pitchFamily="34" charset="0"/>
                <a:cs typeface="Arial" panose="020B0604020202020204" pitchFamily="34" charset="0"/>
              </a:rPr>
              <a:t>eNpHR3.0 mice)</a:t>
            </a:r>
          </a:p>
          <a:p>
            <a:pPr>
              <a:lnSpc>
                <a:spcPct val="110000"/>
              </a:lnSpc>
              <a:spcBef>
                <a:spcPts val="600"/>
              </a:spcBef>
            </a:pPr>
            <a:r>
              <a:rPr lang="en-US" b="1" dirty="0">
                <a:solidFill>
                  <a:srgbClr val="002060"/>
                </a:solidFill>
                <a:latin typeface="Arial" panose="020B0604020202020204" pitchFamily="34" charset="0"/>
                <a:cs typeface="Arial" panose="020B0604020202020204" pitchFamily="34" charset="0"/>
              </a:rPr>
              <a:t>(</a:t>
            </a:r>
            <a:r>
              <a:rPr lang="en-US" b="1" dirty="0" smtClean="0">
                <a:solidFill>
                  <a:srgbClr val="002060"/>
                </a:solidFill>
                <a:latin typeface="Arial" panose="020B0604020202020204" pitchFamily="34" charset="0"/>
                <a:cs typeface="Arial" panose="020B0604020202020204" pitchFamily="34" charset="0"/>
              </a:rPr>
              <a:t>d)</a:t>
            </a:r>
            <a:r>
              <a:rPr lang="en-US" dirty="0" smtClean="0">
                <a:solidFill>
                  <a:srgbClr val="00206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VTA DA inhibition </a:t>
            </a:r>
            <a:r>
              <a:rPr lang="en-US" dirty="0">
                <a:latin typeface="Arial" panose="020B0604020202020204" pitchFamily="34" charset="0"/>
                <a:cs typeface="Arial" panose="020B0604020202020204" pitchFamily="34" charset="0"/>
              </a:rPr>
              <a:t>does not </a:t>
            </a:r>
            <a:r>
              <a:rPr lang="en-US" dirty="0" smtClean="0">
                <a:latin typeface="Arial" panose="020B0604020202020204" pitchFamily="34" charset="0"/>
                <a:cs typeface="Arial" panose="020B0604020202020204" pitchFamily="34" charset="0"/>
              </a:rPr>
              <a:t>alter </a:t>
            </a:r>
            <a:r>
              <a:rPr lang="en-US" dirty="0">
                <a:latin typeface="Arial" panose="020B0604020202020204" pitchFamily="34" charset="0"/>
                <a:cs typeface="Arial" panose="020B0604020202020204" pitchFamily="34" charset="0"/>
              </a:rPr>
              <a:t>open-field </a:t>
            </a:r>
            <a:r>
              <a:rPr lang="en-US" dirty="0" smtClean="0">
                <a:latin typeface="Arial" panose="020B0604020202020204" pitchFamily="34" charset="0"/>
                <a:cs typeface="Arial" panose="020B0604020202020204" pitchFamily="34" charset="0"/>
              </a:rPr>
              <a:t>locomotion </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F</a:t>
            </a:r>
            <a:r>
              <a:rPr lang="en-US" baseline="-25000" dirty="0" smtClean="0">
                <a:latin typeface="Arial" panose="020B0604020202020204" pitchFamily="34" charset="0"/>
                <a:cs typeface="Arial" panose="020B0604020202020204" pitchFamily="34" charset="0"/>
              </a:rPr>
              <a:t>3,48</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1.76,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0.17)</a:t>
            </a:r>
          </a:p>
          <a:p>
            <a:pPr>
              <a:lnSpc>
                <a:spcPct val="110000"/>
              </a:lnSpc>
              <a:spcBef>
                <a:spcPts val="600"/>
              </a:spcBef>
            </a:pPr>
            <a:r>
              <a:rPr lang="en-US" b="1" dirty="0">
                <a:solidFill>
                  <a:srgbClr val="002060"/>
                </a:solidFill>
                <a:latin typeface="Arial" panose="020B0604020202020204" pitchFamily="34" charset="0"/>
                <a:cs typeface="Arial" panose="020B0604020202020204" pitchFamily="34" charset="0"/>
              </a:rPr>
              <a:t>(</a:t>
            </a:r>
            <a:r>
              <a:rPr lang="en-US" b="1" dirty="0" smtClean="0">
                <a:solidFill>
                  <a:srgbClr val="002060"/>
                </a:solidFill>
                <a:latin typeface="Arial" panose="020B0604020202020204" pitchFamily="34" charset="0"/>
                <a:cs typeface="Arial" panose="020B0604020202020204" pitchFamily="34" charset="0"/>
              </a:rPr>
              <a:t>e)</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VTA DA inhibition </a:t>
            </a:r>
            <a:r>
              <a:rPr lang="en-US" b="1" dirty="0">
                <a:solidFill>
                  <a:srgbClr val="002060"/>
                </a:solidFill>
                <a:latin typeface="Arial" panose="020B0604020202020204" pitchFamily="34" charset="0"/>
                <a:cs typeface="Arial" panose="020B0604020202020204" pitchFamily="34" charset="0"/>
              </a:rPr>
              <a:t>acutely reduces sucrose </a:t>
            </a:r>
            <a:r>
              <a:rPr lang="en-US" b="1" dirty="0" smtClean="0">
                <a:solidFill>
                  <a:srgbClr val="002060"/>
                </a:solidFill>
                <a:latin typeface="Arial" panose="020B0604020202020204" pitchFamily="34" charset="0"/>
                <a:cs typeface="Arial" panose="020B0604020202020204" pitchFamily="34" charset="0"/>
              </a:rPr>
              <a:t>preference </a:t>
            </a:r>
          </a:p>
          <a:p>
            <a:pPr marL="742950" lvl="1" indent="-28575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VTA DA neurons implicated in reward </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Main effect of eNpHR3.0 (</a:t>
            </a:r>
            <a:r>
              <a:rPr lang="en-US" i="1" dirty="0" smtClean="0">
                <a:latin typeface="Arial" panose="020B0604020202020204" pitchFamily="34" charset="0"/>
                <a:cs typeface="Arial" panose="020B0604020202020204" pitchFamily="34" charset="0"/>
              </a:rPr>
              <a:t>F</a:t>
            </a:r>
            <a:r>
              <a:rPr lang="en-US" baseline="-25000" dirty="0" smtClean="0">
                <a:latin typeface="Arial" panose="020B0604020202020204" pitchFamily="34" charset="0"/>
                <a:cs typeface="Arial" panose="020B0604020202020204" pitchFamily="34" charset="0"/>
              </a:rPr>
              <a:t>1,42</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6.31, </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 0.016; Bonferroni </a:t>
            </a:r>
            <a:r>
              <a:rPr lang="en-US" dirty="0" smtClean="0">
                <a:latin typeface="Arial" panose="020B0604020202020204" pitchFamily="34" charset="0"/>
                <a:cs typeface="Arial" panose="020B0604020202020204" pitchFamily="34" charset="0"/>
              </a:rPr>
              <a:t>post-hoc: sig. diff. </a:t>
            </a:r>
            <a:r>
              <a:rPr lang="en-US" dirty="0">
                <a:latin typeface="Arial" panose="020B0604020202020204" pitchFamily="34" charset="0"/>
                <a:cs typeface="Arial" panose="020B0604020202020204" pitchFamily="34" charset="0"/>
              </a:rPr>
              <a:t>between groups only in the light-on </a:t>
            </a:r>
            <a:r>
              <a:rPr lang="en-US" dirty="0" smtClean="0">
                <a:latin typeface="Arial" panose="020B0604020202020204" pitchFamily="34" charset="0"/>
                <a:cs typeface="Arial" panose="020B0604020202020204" pitchFamily="34" charset="0"/>
              </a:rPr>
              <a:t>epoch </a:t>
            </a:r>
          </a:p>
          <a:p>
            <a:pPr algn="ctr">
              <a:lnSpc>
                <a:spcPct val="110000"/>
              </a:lnSpc>
              <a:spcBef>
                <a:spcPts val="600"/>
              </a:spcBef>
            </a:pPr>
            <a:r>
              <a:rPr lang="en-US" dirty="0" smtClean="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0.05. Error bars, </a:t>
            </a:r>
            <a:r>
              <a:rPr lang="en-US" dirty="0" smtClean="0">
                <a:latin typeface="Arial" panose="020B0604020202020204" pitchFamily="34" charset="0"/>
                <a:cs typeface="Arial" panose="020B0604020202020204" pitchFamily="34" charset="0"/>
              </a:rPr>
              <a:t>SEM. </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5422231" y="1405773"/>
            <a:ext cx="6288505" cy="4581144"/>
          </a:xfrm>
          <a:prstGeom prst="rect">
            <a:avLst/>
          </a:prstGeom>
          <a:solidFill>
            <a:schemeClr val="bg1"/>
          </a:solidFill>
        </p:spPr>
        <p:txBody>
          <a:bodyPr wrap="square" rtlCol="0" anchor="ctr">
            <a:spAutoFit/>
          </a:bodyPr>
          <a:lstStyle/>
          <a:p>
            <a:pPr lvl="1">
              <a:lnSpc>
                <a:spcPct val="120000"/>
              </a:lnSpc>
              <a:spcBef>
                <a:spcPts val="600"/>
              </a:spcBef>
              <a:spcAft>
                <a:spcPts val="600"/>
              </a:spcAft>
            </a:pPr>
            <a:r>
              <a:rPr lang="en-US" sz="2400" dirty="0" smtClean="0">
                <a:solidFill>
                  <a:srgbClr val="002060"/>
                </a:solidFill>
                <a:latin typeface="Arial" panose="020B0604020202020204" pitchFamily="34" charset="0"/>
                <a:cs typeface="Arial" panose="020B0604020202020204" pitchFamily="34" charset="0"/>
              </a:rPr>
              <a:t>“</a:t>
            </a:r>
            <a:r>
              <a:rPr lang="en-US" sz="2400" dirty="0" err="1" smtClean="0">
                <a:solidFill>
                  <a:srgbClr val="002060"/>
                </a:solidFill>
                <a:latin typeface="Arial" panose="020B0604020202020204" pitchFamily="34" charset="0"/>
                <a:cs typeface="Arial" panose="020B0604020202020204" pitchFamily="34" charset="0"/>
              </a:rPr>
              <a:t>Optogenetic</a:t>
            </a:r>
            <a:r>
              <a:rPr lang="en-US" sz="2400" dirty="0" smtClean="0">
                <a:solidFill>
                  <a:srgbClr val="002060"/>
                </a:solidFill>
                <a:latin typeface="Arial" panose="020B0604020202020204" pitchFamily="34" charset="0"/>
                <a:cs typeface="Arial" panose="020B0604020202020204" pitchFamily="34" charset="0"/>
              </a:rPr>
              <a:t> inhibition of VTA DA neurons defined a phenotype that could be </a:t>
            </a:r>
            <a:r>
              <a:rPr lang="en-US" sz="2400" b="1" i="1" u="sng" dirty="0" smtClean="0">
                <a:solidFill>
                  <a:srgbClr val="002060"/>
                </a:solidFill>
                <a:latin typeface="Arial" panose="020B0604020202020204" pitchFamily="34" charset="0"/>
                <a:cs typeface="Arial" panose="020B0604020202020204" pitchFamily="34" charset="0"/>
              </a:rPr>
              <a:t>immediately</a:t>
            </a:r>
            <a:r>
              <a:rPr lang="en-US" sz="2400" u="sng" dirty="0" smtClean="0">
                <a:solidFill>
                  <a:srgbClr val="002060"/>
                </a:solidFill>
                <a:latin typeface="Arial" panose="020B0604020202020204" pitchFamily="34" charset="0"/>
                <a:cs typeface="Arial" panose="020B0604020202020204" pitchFamily="34" charset="0"/>
              </a:rPr>
              <a:t> induced and reversed</a:t>
            </a:r>
            <a:r>
              <a:rPr lang="en-US" sz="2400" dirty="0" smtClean="0">
                <a:solidFill>
                  <a:srgbClr val="002060"/>
                </a:solidFill>
                <a:latin typeface="Arial" panose="020B0604020202020204" pitchFamily="34" charset="0"/>
                <a:cs typeface="Arial" panose="020B0604020202020204" pitchFamily="34" charset="0"/>
              </a:rPr>
              <a:t>, and that was consistent with the multiple depression-symptom categories of behavioral despair and anhedonia.”</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0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Exp2: Can Activating VTA DA Neurons Correct Stress-Induced Depression?</a:t>
            </a:r>
          </a:p>
        </p:txBody>
      </p:sp>
      <p:sp>
        <p:nvSpPr>
          <p:cNvPr id="9" name="TextBox 8"/>
          <p:cNvSpPr txBox="1"/>
          <p:nvPr/>
        </p:nvSpPr>
        <p:spPr>
          <a:xfrm>
            <a:off x="518615" y="1287361"/>
            <a:ext cx="7261805" cy="4442755"/>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TH::IRES-</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mice (8-16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ChR2</a:t>
            </a:r>
            <a:r>
              <a:rPr lang="en-US" b="1" dirty="0" smtClean="0">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p>
          <a:p>
            <a:pPr marL="800100" lvl="1" indent="-342900">
              <a:lnSpc>
                <a:spcPct val="110000"/>
              </a:lnSpc>
              <a:spcBef>
                <a:spcPts val="600"/>
              </a:spcBef>
              <a:buFont typeface="Arial" panose="020B0604020202020204" pitchFamily="34" charset="0"/>
              <a:buChar char="•"/>
            </a:pPr>
            <a:r>
              <a:rPr lang="en-US" b="1" u="sng" dirty="0" smtClean="0">
                <a:solidFill>
                  <a:srgbClr val="00B050"/>
                </a:solidFill>
                <a:latin typeface="Arial" panose="020B0604020202020204" pitchFamily="34" charset="0"/>
                <a:cs typeface="Arial" panose="020B0604020202020204" pitchFamily="34" charset="0"/>
              </a:rPr>
              <a:t>ChR2</a:t>
            </a:r>
            <a:r>
              <a:rPr lang="en-US" dirty="0" smtClean="0">
                <a:latin typeface="Arial" panose="020B0604020202020204" pitchFamily="34" charset="0"/>
                <a:cs typeface="Arial" panose="020B0604020202020204" pitchFamily="34" charset="0"/>
              </a:rPr>
              <a:t>: Channelrhodopsin-2 </a:t>
            </a:r>
          </a:p>
          <a:p>
            <a:pPr marL="1257300" lvl="2" indent="-34290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Temporally precise excitation </a:t>
            </a:r>
          </a:p>
          <a:p>
            <a:pPr marL="800100" lvl="1" indent="-342900">
              <a:lnSpc>
                <a:spcPct val="110000"/>
              </a:lnSpc>
              <a:spcBef>
                <a:spcPts val="600"/>
              </a:spcBef>
              <a:buFont typeface="Arial" panose="020B0604020202020204" pitchFamily="34" charset="0"/>
              <a:buChar char="•"/>
            </a:pPr>
            <a:r>
              <a:rPr lang="en-US" b="1" dirty="0" smtClean="0">
                <a:solidFill>
                  <a:srgbClr val="00B050"/>
                </a:solidFill>
                <a:latin typeface="Arial" panose="020B0604020202020204" pitchFamily="34" charset="0"/>
                <a:cs typeface="Arial" panose="020B0604020202020204" pitchFamily="34" charset="0"/>
              </a:rPr>
              <a:t>eYFP</a:t>
            </a:r>
            <a:r>
              <a:rPr lang="en-US" dirty="0" smtClean="0">
                <a:latin typeface="Arial" panose="020B0604020202020204" pitchFamily="34" charset="0"/>
                <a:cs typeface="Arial" panose="020B0604020202020204" pitchFamily="34" charset="0"/>
              </a:rPr>
              <a:t>: Control</a:t>
            </a:r>
          </a:p>
          <a:p>
            <a:pPr lvl="1">
              <a:lnSpc>
                <a:spcPct val="110000"/>
              </a:lnSpc>
              <a:spcBef>
                <a:spcPts val="600"/>
              </a:spcBef>
            </a:pP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VTA Fiber Optic Implantation</a:t>
            </a:r>
          </a:p>
          <a:p>
            <a:pPr marL="800100" lvl="1" indent="-342900">
              <a:lnSpc>
                <a:spcPct val="11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Blue light stimulation (473-nm)</a:t>
            </a:r>
          </a:p>
          <a:p>
            <a:pPr marL="800100" lvl="1" indent="-342900">
              <a:lnSpc>
                <a:spcPct val="11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Sparse bursting illumination pattern </a:t>
            </a:r>
            <a:endParaRPr lang="en-US" dirty="0" smtClean="0">
              <a:latin typeface="Arial" panose="020B0604020202020204" pitchFamily="34" charset="0"/>
              <a:cs typeface="Arial" panose="020B0604020202020204" pitchFamily="34" charset="0"/>
            </a:endParaRPr>
          </a:p>
          <a:p>
            <a:pPr marL="1257300" lvl="2" indent="-34290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8 pulses at 30Hz, </a:t>
            </a:r>
            <a:r>
              <a:rPr lang="en-US" dirty="0">
                <a:latin typeface="Arial" panose="020B0604020202020204" pitchFamily="34" charset="0"/>
                <a:cs typeface="Arial" panose="020B0604020202020204" pitchFamily="34" charset="0"/>
              </a:rPr>
              <a:t>5-ms pulse width, every </a:t>
            </a:r>
            <a:r>
              <a:rPr lang="en-US" dirty="0" smtClean="0">
                <a:latin typeface="Arial" panose="020B0604020202020204" pitchFamily="34" charset="0"/>
                <a:cs typeface="Arial" panose="020B0604020202020204" pitchFamily="34" charset="0"/>
              </a:rPr>
              <a:t>5 sec</a:t>
            </a:r>
            <a:endParaRPr lang="en-US" dirty="0">
              <a:latin typeface="Arial" panose="020B0604020202020204" pitchFamily="34" charset="0"/>
              <a:cs typeface="Arial" panose="020B0604020202020204" pitchFamily="34" charset="0"/>
            </a:endParaRPr>
          </a:p>
          <a:p>
            <a:pPr marL="1257300" lvl="2" indent="-342900">
              <a:lnSpc>
                <a:spcPct val="11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Elicits phasic spiking of DA </a:t>
            </a:r>
            <a:r>
              <a:rPr lang="en-US" dirty="0" smtClean="0">
                <a:latin typeface="Arial" panose="020B0604020202020204" pitchFamily="34" charset="0"/>
                <a:cs typeface="Arial" panose="020B0604020202020204" pitchFamily="34" charset="0"/>
              </a:rPr>
              <a:t>transients</a:t>
            </a:r>
            <a:endParaRPr lang="en-US" dirty="0">
              <a:latin typeface="Arial" panose="020B0604020202020204" pitchFamily="34" charset="0"/>
              <a:cs typeface="Arial" panose="020B0604020202020204" pitchFamily="34" charset="0"/>
            </a:endParaRPr>
          </a:p>
        </p:txBody>
      </p:sp>
      <p:grpSp>
        <p:nvGrpSpPr>
          <p:cNvPr id="3" name="Group 2"/>
          <p:cNvGrpSpPr/>
          <p:nvPr/>
        </p:nvGrpSpPr>
        <p:grpSpPr>
          <a:xfrm>
            <a:off x="5837763" y="2609235"/>
            <a:ext cx="6001311" cy="1799005"/>
            <a:chOff x="5821720" y="2504948"/>
            <a:chExt cx="6001311" cy="1799005"/>
          </a:xfrm>
        </p:grpSpPr>
        <p:pic>
          <p:nvPicPr>
            <p:cNvPr id="6" name="Picture 5"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t="13753" b="69512"/>
            <a:stretch/>
          </p:blipFill>
          <p:spPr bwMode="auto">
            <a:xfrm>
              <a:off x="5821720" y="2504948"/>
              <a:ext cx="6001311" cy="128744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21720" y="3719178"/>
              <a:ext cx="6001311" cy="584775"/>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Fig 2b: </a:t>
              </a:r>
              <a:r>
                <a:rPr lang="en-US" sz="1600" dirty="0" smtClean="0">
                  <a:latin typeface="Arial" panose="020B0604020202020204" pitchFamily="34" charset="0"/>
                  <a:cs typeface="Arial" panose="020B0604020202020204" pitchFamily="34" charset="0"/>
                </a:rPr>
                <a:t>473-nm </a:t>
              </a:r>
              <a:r>
                <a:rPr lang="en-US" sz="1600" dirty="0">
                  <a:latin typeface="Arial" panose="020B0604020202020204" pitchFamily="34" charset="0"/>
                  <a:cs typeface="Arial" panose="020B0604020202020204" pitchFamily="34" charset="0"/>
                </a:rPr>
                <a:t>light used to elicit phasic bursts of activity in ChR2-expressing VTA </a:t>
              </a:r>
              <a:r>
                <a:rPr lang="en-US" sz="1600" dirty="0" smtClean="0">
                  <a:latin typeface="Arial" panose="020B0604020202020204" pitchFamily="34" charset="0"/>
                  <a:cs typeface="Arial" panose="020B0604020202020204" pitchFamily="34" charset="0"/>
                </a:rPr>
                <a:t>DA </a:t>
              </a:r>
              <a:r>
                <a:rPr lang="en-US" sz="1600" dirty="0">
                  <a:latin typeface="Arial" panose="020B0604020202020204" pitchFamily="34" charset="0"/>
                  <a:cs typeface="Arial" panose="020B0604020202020204" pitchFamily="34" charset="0"/>
                </a:rPr>
                <a:t>neurons.</a:t>
              </a:r>
            </a:p>
          </p:txBody>
        </p:sp>
      </p:grpSp>
    </p:spTree>
    <p:extLst>
      <p:ext uri="{BB962C8B-B14F-4D97-AF65-F5344CB8AC3E}">
        <p14:creationId xmlns:p14="http://schemas.microsoft.com/office/powerpoint/2010/main" val="38191557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2203" y="6364560"/>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Exp2: Can Activating VTA DA Neurons Correct Stress-Induced Depression?</a:t>
            </a:r>
          </a:p>
        </p:txBody>
      </p:sp>
      <p:sp>
        <p:nvSpPr>
          <p:cNvPr id="9" name="TextBox 8"/>
          <p:cNvSpPr txBox="1"/>
          <p:nvPr/>
        </p:nvSpPr>
        <p:spPr>
          <a:xfrm>
            <a:off x="330505" y="1328313"/>
            <a:ext cx="6391137" cy="5278368"/>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mice (8-16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p>
          <a:p>
            <a:pPr>
              <a:lnSpc>
                <a:spcPct val="110000"/>
              </a:lnSpc>
              <a:spcBef>
                <a:spcPts val="600"/>
              </a:spcBef>
            </a:pPr>
            <a:endParaRPr lang="en-US" sz="600"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ChR2</a:t>
            </a:r>
            <a:r>
              <a:rPr lang="en-US" b="1" dirty="0" smtClean="0">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p>
          <a:p>
            <a:pPr>
              <a:lnSpc>
                <a:spcPct val="110000"/>
              </a:lnSpc>
              <a:spcBef>
                <a:spcPts val="600"/>
              </a:spcBef>
            </a:pPr>
            <a:endParaRPr lang="en-US" sz="6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Chronic Mild Stress (CMS) Exposure (8-12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Unpredictable stressor: 1 by day, another by night</a:t>
            </a:r>
          </a:p>
          <a:p>
            <a:pPr marL="800100" lvl="1" indent="-342900">
              <a:lnSpc>
                <a:spcPct val="110000"/>
              </a:lnSpc>
              <a:spcBef>
                <a:spcPts val="600"/>
              </a:spcBef>
              <a:buFont typeface="Arial" panose="020B0604020202020204" pitchFamily="34" charset="0"/>
              <a:buChar char="•"/>
            </a:pPr>
            <a:r>
              <a:rPr lang="en-US" sz="1600" dirty="0" smtClean="0">
                <a:latin typeface="Arial" panose="020B0604020202020204" pitchFamily="34" charset="0"/>
                <a:cs typeface="Arial" panose="020B0604020202020204" pitchFamily="34" charset="0"/>
              </a:rPr>
              <a:t>Decreases motivation (TST, FST), Induces anhedonia</a:t>
            </a:r>
          </a:p>
          <a:p>
            <a:pPr marL="1257300" lvl="2"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45° Cage Tilt (1-16h), Food/water deprivation (12-16h), </a:t>
            </a:r>
          </a:p>
          <a:p>
            <a:pPr marL="1257300" lvl="2"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White noise (1-16h), </a:t>
            </a:r>
            <a:r>
              <a:rPr lang="en-US" sz="1600" dirty="0">
                <a:latin typeface="Arial" panose="020B0604020202020204" pitchFamily="34" charset="0"/>
                <a:cs typeface="Arial" panose="020B0604020202020204" pitchFamily="34" charset="0"/>
              </a:rPr>
              <a:t>Strobe light illumination (1-16h), </a:t>
            </a:r>
            <a:endParaRPr lang="en-US" sz="1600" dirty="0" smtClean="0">
              <a:latin typeface="Arial" panose="020B0604020202020204" pitchFamily="34" charset="0"/>
              <a:cs typeface="Arial" panose="020B0604020202020204" pitchFamily="34" charset="0"/>
            </a:endParaRPr>
          </a:p>
          <a:p>
            <a:pPr marL="1257300" lvl="2"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Crowded housing (1-3h), Individual housing (1-16h), </a:t>
            </a:r>
          </a:p>
          <a:p>
            <a:pPr marL="1257300" lvl="2"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Continual light/dark cycle (24-36h), wet bedding (16h)</a:t>
            </a:r>
          </a:p>
          <a:p>
            <a:pPr marL="800100" lvl="1" indent="-342900">
              <a:buFont typeface="Arial" panose="020B0604020202020204" pitchFamily="34" charset="0"/>
              <a:buChar char="•"/>
            </a:pPr>
            <a:endParaRPr lang="en-US" sz="6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Behavioral Testing:</a:t>
            </a:r>
          </a:p>
          <a:p>
            <a:pPr marL="800100" lvl="1"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Tail suspension test</a:t>
            </a:r>
          </a:p>
          <a:p>
            <a:pPr marL="800100" lvl="1"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Open field</a:t>
            </a:r>
          </a:p>
          <a:p>
            <a:pPr marL="800100" lvl="1" indent="-342900">
              <a:buFont typeface="Arial" panose="020B0604020202020204" pitchFamily="34" charset="0"/>
              <a:buChar char="•"/>
            </a:pPr>
            <a:r>
              <a:rPr lang="en-US" dirty="0" smtClean="0">
                <a:latin typeface="Arial" panose="020B0604020202020204" pitchFamily="34" charset="0"/>
                <a:cs typeface="Arial" panose="020B0604020202020204" pitchFamily="34" charset="0"/>
              </a:rPr>
              <a:t>Sucrose preference</a:t>
            </a:r>
          </a:p>
          <a:p>
            <a:pPr marL="800100" lvl="1" indent="-342900">
              <a:lnSpc>
                <a:spcPct val="110000"/>
              </a:lnSpc>
              <a:spcBef>
                <a:spcPts val="600"/>
              </a:spcBef>
              <a:buFont typeface="Arial" panose="020B0604020202020204" pitchFamily="34" charset="0"/>
              <a:buChar char="•"/>
            </a:pPr>
            <a:endParaRPr lang="en-US" sz="600"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VTA Activation during Testing</a:t>
            </a:r>
          </a:p>
        </p:txBody>
      </p:sp>
      <p:pic>
        <p:nvPicPr>
          <p:cNvPr id="5" name="Picture 4"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8425" b="86842"/>
          <a:stretch/>
        </p:blipFill>
        <p:spPr bwMode="auto">
          <a:xfrm>
            <a:off x="6914147" y="1618247"/>
            <a:ext cx="5149516" cy="948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ature11740-f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647" t="38724" b="35233"/>
          <a:stretch/>
        </p:blipFill>
        <p:spPr bwMode="auto">
          <a:xfrm>
            <a:off x="10016371" y="3294235"/>
            <a:ext cx="1579819" cy="11218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nature11740-f1"/>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8719" r="33310" b="73776"/>
          <a:stretch/>
        </p:blipFill>
        <p:spPr bwMode="auto">
          <a:xfrm>
            <a:off x="7851363" y="3294235"/>
            <a:ext cx="1605773" cy="112291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400806" y="4969292"/>
            <a:ext cx="4464956" cy="1241937"/>
            <a:chOff x="5821720" y="2504948"/>
            <a:chExt cx="6001311" cy="1669278"/>
          </a:xfrm>
        </p:grpSpPr>
        <p:pic>
          <p:nvPicPr>
            <p:cNvPr id="14" name="Picture 13" descr="nature11740-f2"/>
            <p:cNvPicPr>
              <a:picLocks noChangeAspect="1" noChangeArrowheads="1"/>
            </p:cNvPicPr>
            <p:nvPr/>
          </p:nvPicPr>
          <p:blipFill rotWithShape="1">
            <a:blip r:embed="rId7">
              <a:extLst>
                <a:ext uri="{28A0092B-C50C-407E-A947-70E740481C1C}">
                  <a14:useLocalDpi xmlns:a14="http://schemas.microsoft.com/office/drawing/2010/main" val="0"/>
                </a:ext>
              </a:extLst>
            </a:blip>
            <a:srcRect t="13753" b="69512"/>
            <a:stretch/>
          </p:blipFill>
          <p:spPr bwMode="auto">
            <a:xfrm>
              <a:off x="5821720" y="2504948"/>
              <a:ext cx="6001311" cy="12874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21720" y="3719178"/>
              <a:ext cx="6001311" cy="455048"/>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Fig 2b: </a:t>
              </a:r>
              <a:r>
                <a:rPr lang="en-US" sz="1600" dirty="0" smtClean="0">
                  <a:latin typeface="Arial" panose="020B0604020202020204" pitchFamily="34" charset="0"/>
                  <a:cs typeface="Arial" panose="020B0604020202020204" pitchFamily="34" charset="0"/>
                </a:rPr>
                <a:t>Phasic VTA Activation Protocol.</a:t>
              </a:r>
              <a:endParaRPr lang="en-US" sz="1600" dirty="0">
                <a:latin typeface="Arial" panose="020B0604020202020204" pitchFamily="34" charset="0"/>
                <a:cs typeface="Arial" panose="020B0604020202020204" pitchFamily="34" charset="0"/>
              </a:endParaRPr>
            </a:p>
          </p:txBody>
        </p:sp>
      </p:grpSp>
      <p:sp>
        <p:nvSpPr>
          <p:cNvPr id="16" name="Rectangle 15"/>
          <p:cNvSpPr/>
          <p:nvPr/>
        </p:nvSpPr>
        <p:spPr>
          <a:xfrm>
            <a:off x="7400806" y="2613232"/>
            <a:ext cx="4464956" cy="338554"/>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Fig 2a: </a:t>
            </a:r>
            <a:r>
              <a:rPr lang="en-US" sz="1600" dirty="0" smtClean="0">
                <a:latin typeface="Arial" panose="020B0604020202020204" pitchFamily="34" charset="0"/>
                <a:cs typeface="Arial" panose="020B0604020202020204" pitchFamily="34" charset="0"/>
              </a:rPr>
              <a:t>Experimental Groups.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65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673"/>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Fig 2: Phasic VTA DA Excitation Corrects Stress-Induced Depression</a:t>
            </a:r>
          </a:p>
        </p:txBody>
      </p:sp>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12" name="Picture 11"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3337" t="94653" r="49755" b="-234"/>
          <a:stretch/>
        </p:blipFill>
        <p:spPr bwMode="auto">
          <a:xfrm>
            <a:off x="502249" y="5378257"/>
            <a:ext cx="4732411" cy="7218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380477" y="1189299"/>
            <a:ext cx="6710264" cy="2322174"/>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 Phasic VTA firing rescues struggling in CMS-ChR2 mice </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CMS ↓ escape behavior by 50% vs non-CMS controls</a:t>
            </a:r>
          </a:p>
          <a:p>
            <a:pPr marL="742950" lvl="1" indent="-285750">
              <a:lnSpc>
                <a:spcPct val="110000"/>
              </a:lnSpc>
              <a:spcBef>
                <a:spcPts val="600"/>
              </a:spcBef>
              <a:buFont typeface="Arial" panose="020B0604020202020204" pitchFamily="34" charset="0"/>
              <a:buChar char="•"/>
            </a:pPr>
            <a:r>
              <a:rPr lang="en-US" sz="1600" dirty="0" smtClean="0">
                <a:latin typeface="Arial" panose="020B0604020202020204" pitchFamily="34" charset="0"/>
                <a:cs typeface="Arial" panose="020B0604020202020204" pitchFamily="34" charset="0"/>
              </a:rPr>
              <a:t>VTA activation ↑ escape behavior in ChR2 vs eYFP (p&lt;0.001)</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 </a:t>
            </a:r>
            <a:r>
              <a:rPr lang="en-US" b="1" dirty="0" smtClean="0">
                <a:solidFill>
                  <a:srgbClr val="7030A0"/>
                </a:solidFill>
                <a:latin typeface="Arial" panose="020B0604020202020204" pitchFamily="34" charset="0"/>
                <a:cs typeface="Arial" panose="020B0604020202020204" pitchFamily="34" charset="0"/>
              </a:rPr>
              <a:t>Phasic VTA firing reversed CMS-induced depression phenotype </a:t>
            </a:r>
            <a:r>
              <a:rPr lang="en-US" b="1" i="1" dirty="0" smtClean="0">
                <a:solidFill>
                  <a:srgbClr val="7030A0"/>
                </a:solidFill>
                <a:latin typeface="Arial" panose="020B0604020202020204" pitchFamily="34" charset="0"/>
                <a:cs typeface="Arial" panose="020B0604020202020204" pitchFamily="34" charset="0"/>
              </a:rPr>
              <a:t>with timing on the order of seconds</a:t>
            </a:r>
          </a:p>
          <a:p>
            <a:pPr lvl="1">
              <a:lnSpc>
                <a:spcPct val="110000"/>
              </a:lnSpc>
              <a:spcBef>
                <a:spcPts val="600"/>
              </a:spcBef>
            </a:pPr>
            <a:endParaRPr lang="en-US" sz="300" dirty="0">
              <a:latin typeface="Arial" panose="020B0604020202020204" pitchFamily="34" charset="0"/>
              <a:cs typeface="Arial" panose="020B0604020202020204" pitchFamily="34" charset="0"/>
            </a:endParaRPr>
          </a:p>
          <a:p>
            <a:pPr algn="ctr">
              <a:lnSpc>
                <a:spcPct val="110000"/>
              </a:lnSpc>
              <a:spcBef>
                <a:spcPts val="600"/>
              </a:spcBef>
            </a:pPr>
            <a:r>
              <a:rPr lang="en-US" dirty="0" smtClean="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a:t>
            </a:r>
            <a:r>
              <a:rPr lang="en-US" dirty="0" smtClean="0">
                <a:latin typeface="Arial" panose="020B0604020202020204" pitchFamily="34" charset="0"/>
                <a:cs typeface="Arial" panose="020B0604020202020204" pitchFamily="34" charset="0"/>
              </a:rPr>
              <a:t>0.05, </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0.01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Error bars, </a:t>
            </a:r>
            <a:r>
              <a:rPr lang="en-US" dirty="0" smtClean="0">
                <a:latin typeface="Arial" panose="020B0604020202020204" pitchFamily="34" charset="0"/>
                <a:cs typeface="Arial" panose="020B0604020202020204" pitchFamily="34" charset="0"/>
              </a:rPr>
              <a:t>SEM. </a:t>
            </a:r>
            <a:endParaRPr lang="en-US" dirty="0">
              <a:latin typeface="Arial" panose="020B0604020202020204" pitchFamily="34" charset="0"/>
              <a:cs typeface="Arial" panose="020B0604020202020204" pitchFamily="34" charset="0"/>
            </a:endParaRPr>
          </a:p>
        </p:txBody>
      </p:sp>
      <p:pic>
        <p:nvPicPr>
          <p:cNvPr id="14" name="Picture 13"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3254" t="30205" r="50639" b="31708"/>
          <a:stretch/>
        </p:blipFill>
        <p:spPr bwMode="auto">
          <a:xfrm>
            <a:off x="934293" y="1201934"/>
            <a:ext cx="3743159" cy="396362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6795459" y="3886653"/>
            <a:ext cx="3880300" cy="2557809"/>
            <a:chOff x="622840" y="1964392"/>
            <a:chExt cx="3880300" cy="2557809"/>
          </a:xfrm>
        </p:grpSpPr>
        <p:pic>
          <p:nvPicPr>
            <p:cNvPr id="8" name="Picture 7"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2628" t="68522" r="50639" b="4865"/>
            <a:stretch/>
          </p:blipFill>
          <p:spPr bwMode="auto">
            <a:xfrm>
              <a:off x="1053727" y="2004212"/>
              <a:ext cx="3449413" cy="2517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2840" y="1964392"/>
              <a:ext cx="430887" cy="2343334"/>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Time spent struggling (s)</a:t>
              </a:r>
              <a:endParaRPr lang="en-US" sz="1600" dirty="0">
                <a:latin typeface="Arial" panose="020B0604020202020204" pitchFamily="34" charset="0"/>
                <a:cs typeface="Arial" panose="020B0604020202020204" pitchFamily="34" charset="0"/>
              </a:endParaRPr>
            </a:p>
          </p:txBody>
        </p:sp>
      </p:grpSp>
      <p:sp>
        <p:nvSpPr>
          <p:cNvPr id="16" name="TextBox 15"/>
          <p:cNvSpPr txBox="1"/>
          <p:nvPr/>
        </p:nvSpPr>
        <p:spPr>
          <a:xfrm>
            <a:off x="470165" y="2116702"/>
            <a:ext cx="430887" cy="2343334"/>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Time spent struggling (s)</a:t>
            </a:r>
            <a:endParaRPr lang="en-US" sz="1600" dirty="0">
              <a:latin typeface="Arial" panose="020B0604020202020204" pitchFamily="34" charset="0"/>
              <a:cs typeface="Arial" panose="020B0604020202020204" pitchFamily="34" charset="0"/>
            </a:endParaRPr>
          </a:p>
        </p:txBody>
      </p:sp>
      <p:sp>
        <p:nvSpPr>
          <p:cNvPr id="17" name="Rectangle 16"/>
          <p:cNvSpPr/>
          <p:nvPr/>
        </p:nvSpPr>
        <p:spPr>
          <a:xfrm>
            <a:off x="589355" y="5739205"/>
            <a:ext cx="2011680" cy="2926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806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673"/>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Fig 2: Phasic VTA DA Excitation Corrects Stress-Induced Depression</a:t>
            </a:r>
          </a:p>
        </p:txBody>
      </p:sp>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4" name="Rectangle 3"/>
          <p:cNvSpPr/>
          <p:nvPr/>
        </p:nvSpPr>
        <p:spPr>
          <a:xfrm>
            <a:off x="797442" y="5935983"/>
            <a:ext cx="908528" cy="1447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3337" t="94653" r="49755" b="-234"/>
          <a:stretch/>
        </p:blipFill>
        <p:spPr bwMode="auto">
          <a:xfrm>
            <a:off x="470165" y="5602845"/>
            <a:ext cx="4732411" cy="721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48654" t="30205" b="41527"/>
          <a:stretch/>
        </p:blipFill>
        <p:spPr bwMode="auto">
          <a:xfrm>
            <a:off x="470165" y="1703386"/>
            <a:ext cx="4587567" cy="32375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80477" y="1189299"/>
            <a:ext cx="6710264" cy="2916183"/>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 Phasic VTA firing rescues struggling in CMS-ChR2 mice </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CMS ↓ escape behavior by 50% vs non-CMS controls</a:t>
            </a:r>
          </a:p>
          <a:p>
            <a:pPr marL="742950" lvl="1" indent="-285750">
              <a:lnSpc>
                <a:spcPct val="110000"/>
              </a:lnSpc>
              <a:spcBef>
                <a:spcPts val="600"/>
              </a:spcBef>
              <a:buFont typeface="Arial" panose="020B0604020202020204" pitchFamily="34" charset="0"/>
              <a:buChar char="•"/>
            </a:pPr>
            <a:r>
              <a:rPr lang="en-US" sz="1600" dirty="0" smtClean="0">
                <a:latin typeface="Arial" panose="020B0604020202020204" pitchFamily="34" charset="0"/>
                <a:cs typeface="Arial" panose="020B0604020202020204" pitchFamily="34" charset="0"/>
              </a:rPr>
              <a:t>VTA activation ↑ escape behavior in ChR2 vs eYFP (p&lt;0.001)</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 </a:t>
            </a:r>
            <a:r>
              <a:rPr lang="en-US" b="1" dirty="0" smtClean="0">
                <a:solidFill>
                  <a:srgbClr val="7030A0"/>
                </a:solidFill>
                <a:latin typeface="Arial" panose="020B0604020202020204" pitchFamily="34" charset="0"/>
                <a:cs typeface="Arial" panose="020B0604020202020204" pitchFamily="34" charset="0"/>
              </a:rPr>
              <a:t>Phasic VTA firing reversed CMS-induced depression phenotype </a:t>
            </a:r>
            <a:r>
              <a:rPr lang="en-US" b="1" i="1" dirty="0" smtClean="0">
                <a:solidFill>
                  <a:srgbClr val="7030A0"/>
                </a:solidFill>
                <a:latin typeface="Arial" panose="020B0604020202020204" pitchFamily="34" charset="0"/>
                <a:cs typeface="Arial" panose="020B0604020202020204" pitchFamily="34" charset="0"/>
              </a:rPr>
              <a:t>with timing on the order of seconds</a:t>
            </a:r>
          </a:p>
          <a:p>
            <a:pPr marL="742950" lvl="1" indent="-285750">
              <a:lnSpc>
                <a:spcPct val="110000"/>
              </a:lnSpc>
              <a:spcBef>
                <a:spcPts val="600"/>
              </a:spcBef>
              <a:buFont typeface="Arial" panose="020B0604020202020204" pitchFamily="34" charset="0"/>
              <a:buChar char="•"/>
            </a:pPr>
            <a:endParaRPr lang="en-US" sz="800" b="1" i="1" dirty="0" smtClean="0">
              <a:solidFill>
                <a:srgbClr val="7030A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(d)</a:t>
            </a:r>
            <a:r>
              <a:rPr lang="en-US" dirty="0" smtClean="0">
                <a:solidFill>
                  <a:srgbClr val="00206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Phasic VTA DA firing </a:t>
            </a:r>
            <a:r>
              <a:rPr lang="en-US" dirty="0">
                <a:latin typeface="Arial" panose="020B0604020202020204" pitchFamily="34" charset="0"/>
                <a:cs typeface="Arial" panose="020B0604020202020204" pitchFamily="34" charset="0"/>
              </a:rPr>
              <a:t>does not </a:t>
            </a:r>
            <a:r>
              <a:rPr lang="en-US" dirty="0" smtClean="0">
                <a:latin typeface="Arial" panose="020B0604020202020204" pitchFamily="34" charset="0"/>
                <a:cs typeface="Arial" panose="020B0604020202020204" pitchFamily="34" charset="0"/>
              </a:rPr>
              <a:t>alter </a:t>
            </a:r>
            <a:r>
              <a:rPr lang="en-US" dirty="0">
                <a:latin typeface="Arial" panose="020B0604020202020204" pitchFamily="34" charset="0"/>
                <a:cs typeface="Arial" panose="020B0604020202020204" pitchFamily="34" charset="0"/>
              </a:rPr>
              <a:t>open-field </a:t>
            </a:r>
            <a:r>
              <a:rPr lang="en-US" dirty="0" smtClean="0">
                <a:latin typeface="Arial" panose="020B0604020202020204" pitchFamily="34" charset="0"/>
                <a:cs typeface="Arial" panose="020B0604020202020204" pitchFamily="34" charset="0"/>
              </a:rPr>
              <a:t>locomotion </a:t>
            </a:r>
          </a:p>
          <a:p>
            <a:pPr>
              <a:lnSpc>
                <a:spcPct val="110000"/>
              </a:lnSpc>
              <a:spcBef>
                <a:spcPts val="600"/>
              </a:spcBef>
            </a:pPr>
            <a:endParaRPr lang="en-US" sz="300" dirty="0">
              <a:latin typeface="Arial" panose="020B0604020202020204" pitchFamily="34" charset="0"/>
              <a:cs typeface="Arial" panose="020B0604020202020204" pitchFamily="34" charset="0"/>
            </a:endParaRPr>
          </a:p>
          <a:p>
            <a:pPr algn="ctr">
              <a:lnSpc>
                <a:spcPct val="110000"/>
              </a:lnSpc>
              <a:spcBef>
                <a:spcPts val="600"/>
              </a:spcBef>
            </a:pPr>
            <a:r>
              <a:rPr lang="en-US" dirty="0" smtClean="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a:t>
            </a:r>
            <a:r>
              <a:rPr lang="en-US" dirty="0" smtClean="0">
                <a:latin typeface="Arial" panose="020B0604020202020204" pitchFamily="34" charset="0"/>
                <a:cs typeface="Arial" panose="020B0604020202020204" pitchFamily="34" charset="0"/>
              </a:rPr>
              <a:t>0.05, </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0.01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Error bars, </a:t>
            </a:r>
            <a:r>
              <a:rPr lang="en-US" dirty="0" smtClean="0">
                <a:latin typeface="Arial" panose="020B0604020202020204" pitchFamily="34" charset="0"/>
                <a:cs typeface="Arial" panose="020B0604020202020204" pitchFamily="34" charset="0"/>
              </a:rPr>
              <a:t>SEM.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4939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673"/>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Fig 2: Phasic VTA DA Excitation Corrects Stress-Induced Depression</a:t>
            </a:r>
          </a:p>
        </p:txBody>
      </p:sp>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3" name="TextBox 2"/>
          <p:cNvSpPr txBox="1"/>
          <p:nvPr/>
        </p:nvSpPr>
        <p:spPr>
          <a:xfrm>
            <a:off x="5380477" y="1189299"/>
            <a:ext cx="6710264" cy="5264518"/>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 Phasic VTA firing rescues struggling in CMS-ChR2 mice </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CMS ↓ escape behavior by 50% vs non-CMS controls</a:t>
            </a:r>
          </a:p>
          <a:p>
            <a:pPr marL="742950" lvl="1" indent="-285750">
              <a:lnSpc>
                <a:spcPct val="110000"/>
              </a:lnSpc>
              <a:spcBef>
                <a:spcPts val="600"/>
              </a:spcBef>
              <a:buFont typeface="Arial" panose="020B0604020202020204" pitchFamily="34" charset="0"/>
              <a:buChar char="•"/>
            </a:pPr>
            <a:r>
              <a:rPr lang="en-US" sz="1600" dirty="0" smtClean="0">
                <a:latin typeface="Arial" panose="020B0604020202020204" pitchFamily="34" charset="0"/>
                <a:cs typeface="Arial" panose="020B0604020202020204" pitchFamily="34" charset="0"/>
              </a:rPr>
              <a:t>VTA activation ↑ escape behavior in ChR2 vs eYFP (p&lt;0.001)</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 </a:t>
            </a:r>
            <a:r>
              <a:rPr lang="en-US" b="1" dirty="0" smtClean="0">
                <a:solidFill>
                  <a:srgbClr val="7030A0"/>
                </a:solidFill>
                <a:latin typeface="Arial" panose="020B0604020202020204" pitchFamily="34" charset="0"/>
                <a:cs typeface="Arial" panose="020B0604020202020204" pitchFamily="34" charset="0"/>
              </a:rPr>
              <a:t>Phasic VTA firing reversed CMS-induced depression phenotype </a:t>
            </a:r>
            <a:r>
              <a:rPr lang="en-US" b="1" i="1" dirty="0" smtClean="0">
                <a:solidFill>
                  <a:srgbClr val="7030A0"/>
                </a:solidFill>
                <a:latin typeface="Arial" panose="020B0604020202020204" pitchFamily="34" charset="0"/>
                <a:cs typeface="Arial" panose="020B0604020202020204" pitchFamily="34" charset="0"/>
              </a:rPr>
              <a:t>with timing on the order of seconds</a:t>
            </a:r>
          </a:p>
          <a:p>
            <a:pPr marL="742950" lvl="1" indent="-285750">
              <a:lnSpc>
                <a:spcPct val="110000"/>
              </a:lnSpc>
              <a:spcBef>
                <a:spcPts val="600"/>
              </a:spcBef>
              <a:buFont typeface="Arial" panose="020B0604020202020204" pitchFamily="34" charset="0"/>
              <a:buChar char="•"/>
            </a:pPr>
            <a:endParaRPr lang="en-US" sz="800" b="1" i="1" dirty="0" smtClean="0">
              <a:solidFill>
                <a:srgbClr val="7030A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(d)</a:t>
            </a:r>
            <a:r>
              <a:rPr lang="en-US" dirty="0" smtClean="0">
                <a:solidFill>
                  <a:srgbClr val="00206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Phasic VTA DA firing </a:t>
            </a:r>
            <a:r>
              <a:rPr lang="en-US" dirty="0">
                <a:latin typeface="Arial" panose="020B0604020202020204" pitchFamily="34" charset="0"/>
                <a:cs typeface="Arial" panose="020B0604020202020204" pitchFamily="34" charset="0"/>
              </a:rPr>
              <a:t>does not </a:t>
            </a:r>
            <a:r>
              <a:rPr lang="en-US" dirty="0" smtClean="0">
                <a:latin typeface="Arial" panose="020B0604020202020204" pitchFamily="34" charset="0"/>
                <a:cs typeface="Arial" panose="020B0604020202020204" pitchFamily="34" charset="0"/>
              </a:rPr>
              <a:t>alter </a:t>
            </a:r>
            <a:r>
              <a:rPr lang="en-US" dirty="0">
                <a:latin typeface="Arial" panose="020B0604020202020204" pitchFamily="34" charset="0"/>
                <a:cs typeface="Arial" panose="020B0604020202020204" pitchFamily="34" charset="0"/>
              </a:rPr>
              <a:t>open-field </a:t>
            </a:r>
            <a:r>
              <a:rPr lang="en-US" dirty="0" smtClean="0">
                <a:latin typeface="Arial" panose="020B0604020202020204" pitchFamily="34" charset="0"/>
                <a:cs typeface="Arial" panose="020B0604020202020204" pitchFamily="34" charset="0"/>
              </a:rPr>
              <a:t>locomotion </a:t>
            </a:r>
          </a:p>
          <a:p>
            <a:pPr>
              <a:lnSpc>
                <a:spcPct val="110000"/>
              </a:lnSpc>
              <a:spcBef>
                <a:spcPts val="600"/>
              </a:spcBef>
            </a:pPr>
            <a:endParaRPr lang="en-US" sz="800" dirty="0" smtClean="0">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(e)</a:t>
            </a:r>
            <a:r>
              <a:rPr lang="en-US" b="1" dirty="0">
                <a:solidFill>
                  <a:srgbClr val="002060"/>
                </a:solidFill>
                <a:latin typeface="Arial" panose="020B0604020202020204" pitchFamily="34" charset="0"/>
                <a:cs typeface="Arial" panose="020B0604020202020204" pitchFamily="34" charset="0"/>
              </a:rPr>
              <a:t> </a:t>
            </a:r>
            <a:r>
              <a:rPr lang="en-US" b="1" dirty="0" smtClean="0">
                <a:solidFill>
                  <a:srgbClr val="002060"/>
                </a:solidFill>
                <a:latin typeface="Arial" panose="020B0604020202020204" pitchFamily="34" charset="0"/>
                <a:cs typeface="Arial" panose="020B0604020202020204" pitchFamily="34" charset="0"/>
              </a:rPr>
              <a:t>Phasic VTA Firing recovers sucrose preference </a:t>
            </a:r>
          </a:p>
          <a:p>
            <a:pPr marL="742950" lvl="1"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CMS ↓ reduced sucrose preference in ChR2 &amp; eYFP mice before illumination (P &lt; 0.05 &amp; 0.01 respectively)</a:t>
            </a:r>
          </a:p>
          <a:p>
            <a:pPr marL="742950" lvl="1" indent="-28575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Phasic VTA activation acutely reversed CMS-induced </a:t>
            </a:r>
            <a:r>
              <a:rPr lang="en-US" b="1" dirty="0" err="1" smtClean="0">
                <a:solidFill>
                  <a:srgbClr val="7030A0"/>
                </a:solidFill>
                <a:latin typeface="Arial" panose="020B0604020202020204" pitchFamily="34" charset="0"/>
                <a:cs typeface="Arial" panose="020B0604020202020204" pitchFamily="34" charset="0"/>
              </a:rPr>
              <a:t>anhedonic</a:t>
            </a:r>
            <a:r>
              <a:rPr lang="en-US" b="1" dirty="0" smtClean="0">
                <a:solidFill>
                  <a:srgbClr val="7030A0"/>
                </a:solidFill>
                <a:latin typeface="Arial" panose="020B0604020202020204" pitchFamily="34" charset="0"/>
                <a:cs typeface="Arial" panose="020B0604020202020204" pitchFamily="34" charset="0"/>
              </a:rPr>
              <a:t> effect in ChR2 (but not eYFP) CMS mice</a:t>
            </a:r>
          </a:p>
          <a:p>
            <a:pPr marL="742950" lvl="1" indent="-285750">
              <a:lnSpc>
                <a:spcPct val="11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Total # of licks across groups not altered (S5b</a:t>
            </a:r>
            <a:r>
              <a:rPr lang="en-US" dirty="0" smtClean="0">
                <a:latin typeface="Arial" panose="020B0604020202020204" pitchFamily="34" charset="0"/>
                <a:cs typeface="Arial" panose="020B0604020202020204" pitchFamily="34" charset="0"/>
              </a:rPr>
              <a:t>)</a:t>
            </a:r>
            <a:endParaRPr lang="en-US" b="1" dirty="0" smtClean="0">
              <a:solidFill>
                <a:srgbClr val="7030A0"/>
              </a:solidFill>
              <a:latin typeface="Arial" panose="020B0604020202020204" pitchFamily="34" charset="0"/>
              <a:cs typeface="Arial" panose="020B0604020202020204" pitchFamily="34" charset="0"/>
            </a:endParaRPr>
          </a:p>
          <a:p>
            <a:pPr lvl="1">
              <a:lnSpc>
                <a:spcPct val="110000"/>
              </a:lnSpc>
              <a:spcBef>
                <a:spcPts val="600"/>
              </a:spcBef>
            </a:pPr>
            <a:endParaRPr lang="en-US" sz="300" dirty="0">
              <a:latin typeface="Arial" panose="020B0604020202020204" pitchFamily="34" charset="0"/>
              <a:cs typeface="Arial" panose="020B0604020202020204" pitchFamily="34" charset="0"/>
            </a:endParaRPr>
          </a:p>
          <a:p>
            <a:pPr algn="ctr">
              <a:lnSpc>
                <a:spcPct val="110000"/>
              </a:lnSpc>
              <a:spcBef>
                <a:spcPts val="600"/>
              </a:spcBef>
            </a:pPr>
            <a:r>
              <a:rPr lang="en-US" dirty="0" smtClean="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a:t>
            </a:r>
            <a:r>
              <a:rPr lang="en-US" dirty="0" smtClean="0">
                <a:latin typeface="Arial" panose="020B0604020202020204" pitchFamily="34" charset="0"/>
                <a:cs typeface="Arial" panose="020B0604020202020204" pitchFamily="34" charset="0"/>
              </a:rPr>
              <a:t>0.05, </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0.01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Error bars, </a:t>
            </a:r>
            <a:r>
              <a:rPr lang="en-US" dirty="0" smtClean="0">
                <a:latin typeface="Arial" panose="020B0604020202020204" pitchFamily="34" charset="0"/>
                <a:cs typeface="Arial" panose="020B0604020202020204" pitchFamily="34" charset="0"/>
              </a:rPr>
              <a:t>SEM. </a:t>
            </a:r>
            <a:endParaRPr lang="en-US" dirty="0">
              <a:latin typeface="Arial" panose="020B0604020202020204" pitchFamily="34" charset="0"/>
              <a:cs typeface="Arial" panose="020B0604020202020204" pitchFamily="34" charset="0"/>
            </a:endParaRPr>
          </a:p>
        </p:txBody>
      </p:sp>
      <p:pic>
        <p:nvPicPr>
          <p:cNvPr id="9" name="Picture 8"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49751" t="58749" b="4861"/>
          <a:stretch/>
        </p:blipFill>
        <p:spPr bwMode="auto">
          <a:xfrm>
            <a:off x="797442" y="1691051"/>
            <a:ext cx="3504925" cy="32537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54138" t="94786" b="-1"/>
          <a:stretch/>
        </p:blipFill>
        <p:spPr bwMode="auto">
          <a:xfrm>
            <a:off x="480105" y="5393769"/>
            <a:ext cx="4712531" cy="6870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12189" y="5723163"/>
            <a:ext cx="2120930" cy="3415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0182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673"/>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Figs 1-2: VTA DA Neurons Rapidly Regulate Depression Behaviors</a:t>
            </a:r>
          </a:p>
        </p:txBody>
      </p:sp>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8" name="Picture 7"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t="30205" b="-1"/>
          <a:stretch/>
        </p:blipFill>
        <p:spPr bwMode="auto">
          <a:xfrm>
            <a:off x="598497" y="2028555"/>
            <a:ext cx="4539915" cy="40618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7442" y="5935983"/>
            <a:ext cx="908528" cy="1447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78892" y="5935983"/>
            <a:ext cx="926725" cy="1447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ature11740-f2"/>
          <p:cNvPicPr>
            <a:picLocks noChangeAspect="1" noChangeArrowheads="1"/>
          </p:cNvPicPr>
          <p:nvPr/>
        </p:nvPicPr>
        <p:blipFill rotWithShape="1">
          <a:blip r:embed="rId3">
            <a:extLst>
              <a:ext uri="{28A0092B-C50C-407E-A947-70E740481C1C}">
                <a14:useLocalDpi xmlns:a14="http://schemas.microsoft.com/office/drawing/2010/main" val="0"/>
              </a:ext>
            </a:extLst>
          </a:blip>
          <a:srcRect l="3337" t="94653" r="49755" b="-234"/>
          <a:stretch/>
        </p:blipFill>
        <p:spPr bwMode="auto">
          <a:xfrm>
            <a:off x="502248" y="1169588"/>
            <a:ext cx="4732411" cy="7218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22231" y="2763782"/>
            <a:ext cx="6288505" cy="1865126"/>
          </a:xfrm>
          <a:prstGeom prst="rect">
            <a:avLst/>
          </a:prstGeom>
          <a:solidFill>
            <a:schemeClr val="bg1"/>
          </a:solidFill>
        </p:spPr>
        <p:txBody>
          <a:bodyPr wrap="square" rtlCol="0" anchor="ctr">
            <a:spAutoFit/>
          </a:bodyPr>
          <a:lstStyle/>
          <a:p>
            <a:pPr lvl="1">
              <a:lnSpc>
                <a:spcPct val="120000"/>
              </a:lnSpc>
              <a:spcBef>
                <a:spcPts val="600"/>
              </a:spcBef>
              <a:spcAft>
                <a:spcPts val="600"/>
              </a:spcAft>
            </a:pPr>
            <a:r>
              <a:rPr lang="en-US" sz="2400" dirty="0" smtClean="0">
                <a:solidFill>
                  <a:srgbClr val="002060"/>
                </a:solidFill>
                <a:latin typeface="Arial" panose="020B0604020202020204" pitchFamily="34" charset="0"/>
                <a:cs typeface="Arial" panose="020B0604020202020204" pitchFamily="34" charset="0"/>
              </a:rPr>
              <a:t>“Bidirectional effects of </a:t>
            </a:r>
            <a:r>
              <a:rPr lang="en-US" sz="2400" b="1" i="1" u="sng" dirty="0" smtClean="0">
                <a:solidFill>
                  <a:srgbClr val="002060"/>
                </a:solidFill>
                <a:latin typeface="Arial" panose="020B0604020202020204" pitchFamily="34" charset="0"/>
                <a:cs typeface="Arial" panose="020B0604020202020204" pitchFamily="34" charset="0"/>
              </a:rPr>
              <a:t>VTA DA neuron activity</a:t>
            </a:r>
            <a:r>
              <a:rPr lang="en-US" sz="2400" dirty="0" smtClean="0">
                <a:solidFill>
                  <a:srgbClr val="002060"/>
                </a:solidFill>
                <a:latin typeface="Arial" panose="020B0604020202020204" pitchFamily="34" charset="0"/>
                <a:cs typeface="Arial" panose="020B0604020202020204" pitchFamily="34" charset="0"/>
              </a:rPr>
              <a:t> on rapidly inducing and ameliorating diverse depression-related behaviors.”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1082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673"/>
            <a:ext cx="12192000" cy="523220"/>
          </a:xfrm>
          <a:prstGeom prst="rect">
            <a:avLst/>
          </a:prstGeom>
        </p:spPr>
        <p:txBody>
          <a:bodyPr wrap="square">
            <a:spAutoFit/>
          </a:bodyPr>
          <a:lstStyle/>
          <a:p>
            <a:pPr algn="ctr"/>
            <a:r>
              <a:rPr lang="en-US" sz="2800" dirty="0" err="1" smtClean="0">
                <a:solidFill>
                  <a:schemeClr val="accent5">
                    <a:lumMod val="50000"/>
                  </a:schemeClr>
                </a:solidFill>
                <a:latin typeface="Arial" panose="020B0604020202020204" pitchFamily="34" charset="0"/>
                <a:cs typeface="Arial" panose="020B0604020202020204" pitchFamily="34" charset="0"/>
              </a:rPr>
              <a:t>Exp</a:t>
            </a:r>
            <a:r>
              <a:rPr lang="en-US" sz="2800" dirty="0" smtClean="0">
                <a:solidFill>
                  <a:schemeClr val="accent5">
                    <a:lumMod val="50000"/>
                  </a:schemeClr>
                </a:solidFill>
                <a:latin typeface="Arial" panose="020B0604020202020204" pitchFamily="34" charset="0"/>
                <a:cs typeface="Arial" panose="020B0604020202020204" pitchFamily="34" charset="0"/>
              </a:rPr>
              <a:t> S9: Does CMS (alone) alter VTA Neuronal Activity?</a:t>
            </a:r>
          </a:p>
        </p:txBody>
      </p:sp>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3"/>
          <a:srcRect b="60658"/>
          <a:stretch/>
        </p:blipFill>
        <p:spPr>
          <a:xfrm>
            <a:off x="533182" y="1251283"/>
            <a:ext cx="3353091" cy="3182784"/>
          </a:xfrm>
          <a:prstGeom prst="rect">
            <a:avLst/>
          </a:prstGeom>
        </p:spPr>
      </p:pic>
      <p:pic>
        <p:nvPicPr>
          <p:cNvPr id="20" name="Picture 19"/>
          <p:cNvPicPr>
            <a:picLocks noChangeAspect="1"/>
          </p:cNvPicPr>
          <p:nvPr/>
        </p:nvPicPr>
        <p:blipFill rotWithShape="1">
          <a:blip r:embed="rId3"/>
          <a:srcRect t="40730" b="20404"/>
          <a:stretch/>
        </p:blipFill>
        <p:spPr>
          <a:xfrm>
            <a:off x="4419455" y="1251283"/>
            <a:ext cx="3353091" cy="3144252"/>
          </a:xfrm>
          <a:prstGeom prst="rect">
            <a:avLst/>
          </a:prstGeom>
        </p:spPr>
      </p:pic>
      <p:pic>
        <p:nvPicPr>
          <p:cNvPr id="21" name="Picture 20"/>
          <p:cNvPicPr>
            <a:picLocks noChangeAspect="1"/>
          </p:cNvPicPr>
          <p:nvPr/>
        </p:nvPicPr>
        <p:blipFill rotWithShape="1">
          <a:blip r:embed="rId3"/>
          <a:srcRect t="81380"/>
          <a:stretch/>
        </p:blipFill>
        <p:spPr>
          <a:xfrm>
            <a:off x="8305728" y="1251283"/>
            <a:ext cx="3353091" cy="1506383"/>
          </a:xfrm>
          <a:prstGeom prst="rect">
            <a:avLst/>
          </a:prstGeom>
        </p:spPr>
      </p:pic>
      <p:sp>
        <p:nvSpPr>
          <p:cNvPr id="22" name="TextBox 21"/>
          <p:cNvSpPr txBox="1"/>
          <p:nvPr/>
        </p:nvSpPr>
        <p:spPr>
          <a:xfrm>
            <a:off x="460199" y="4442088"/>
            <a:ext cx="11198620" cy="1957459"/>
          </a:xfrm>
          <a:prstGeom prst="rect">
            <a:avLst/>
          </a:prstGeom>
          <a:solidFill>
            <a:schemeClr val="bg1"/>
          </a:solidFill>
        </p:spPr>
        <p:txBody>
          <a:bodyPr wrap="square" rtlCol="0" anchor="t">
            <a:spAutoFit/>
          </a:bodyPr>
          <a:lstStyle/>
          <a:p>
            <a:pPr algn="ctr">
              <a:lnSpc>
                <a:spcPct val="110000"/>
              </a:lnSpc>
              <a:spcBef>
                <a:spcPts val="600"/>
              </a:spcBef>
            </a:pPr>
            <a:r>
              <a:rPr lang="en-US" sz="2000" i="1" dirty="0" smtClean="0">
                <a:solidFill>
                  <a:srgbClr val="002060"/>
                </a:solidFill>
                <a:latin typeface="Arial" panose="020B0604020202020204" pitchFamily="34" charset="0"/>
                <a:cs typeface="Arial" panose="020B0604020202020204" pitchFamily="34" charset="0"/>
              </a:rPr>
              <a:t>In vivo </a:t>
            </a:r>
            <a:r>
              <a:rPr lang="en-US" sz="2000" dirty="0">
                <a:solidFill>
                  <a:srgbClr val="002060"/>
                </a:solidFill>
                <a:latin typeface="Arial" panose="020B0604020202020204" pitchFamily="34" charset="0"/>
                <a:cs typeface="Arial" panose="020B0604020202020204" pitchFamily="34" charset="0"/>
              </a:rPr>
              <a:t>r</a:t>
            </a:r>
            <a:r>
              <a:rPr lang="en-US" sz="2000" dirty="0" smtClean="0">
                <a:solidFill>
                  <a:srgbClr val="002060"/>
                </a:solidFill>
                <a:latin typeface="Arial" panose="020B0604020202020204" pitchFamily="34" charset="0"/>
                <a:cs typeface="Arial" panose="020B0604020202020204" pitchFamily="34" charset="0"/>
              </a:rPr>
              <a:t>ecording from VTA of +/- CMS (4-6wks) rats:</a:t>
            </a:r>
          </a:p>
          <a:p>
            <a:pPr marL="1714500" lvl="3"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VTA neurons in non-CMS rats:</a:t>
            </a:r>
          </a:p>
          <a:p>
            <a:pPr marL="2171700" lvl="4"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 proportion of spikes within bursts</a:t>
            </a:r>
          </a:p>
          <a:p>
            <a:pPr marL="2171700" lvl="4"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Longer duration bursts</a:t>
            </a:r>
          </a:p>
          <a:p>
            <a:pPr marL="2171700" lvl="4"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More spikes per burst</a:t>
            </a:r>
          </a:p>
        </p:txBody>
      </p:sp>
      <p:sp>
        <p:nvSpPr>
          <p:cNvPr id="24" name="Rectangle 23"/>
          <p:cNvSpPr/>
          <p:nvPr/>
        </p:nvSpPr>
        <p:spPr>
          <a:xfrm>
            <a:off x="6549258" y="4843171"/>
            <a:ext cx="4519791" cy="373436"/>
          </a:xfrm>
          <a:prstGeom prst="rect">
            <a:avLst/>
          </a:prstGeom>
        </p:spPr>
        <p:txBody>
          <a:bodyPr wrap="square">
            <a:spAutoFit/>
          </a:bodyPr>
          <a:lstStyle/>
          <a:p>
            <a:pPr marL="800100" lvl="1" indent="-342900">
              <a:lnSpc>
                <a:spcPct val="110000"/>
              </a:lnSpc>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CMS did not alter mean spike rate</a:t>
            </a:r>
          </a:p>
        </p:txBody>
      </p:sp>
      <p:sp>
        <p:nvSpPr>
          <p:cNvPr id="25" name="Rectangle 24"/>
          <p:cNvSpPr/>
          <p:nvPr/>
        </p:nvSpPr>
        <p:spPr>
          <a:xfrm>
            <a:off x="2679032" y="5216607"/>
            <a:ext cx="3625515" cy="414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33182" y="2842675"/>
            <a:ext cx="3353091" cy="1599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679032" y="5627329"/>
            <a:ext cx="3625515" cy="414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19454" y="1200758"/>
            <a:ext cx="3353091" cy="1599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679032" y="5985375"/>
            <a:ext cx="3625515" cy="414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419454" y="2842675"/>
            <a:ext cx="3353091" cy="1599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960379" y="4855111"/>
            <a:ext cx="4108670" cy="4141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33181" y="1219985"/>
            <a:ext cx="3353091" cy="15994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27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673"/>
            <a:ext cx="12192000" cy="523220"/>
          </a:xfrm>
          <a:prstGeom prst="rect">
            <a:avLst/>
          </a:prstGeom>
        </p:spPr>
        <p:txBody>
          <a:bodyPr wrap="square">
            <a:spAutoFit/>
          </a:bodyPr>
          <a:lstStyle/>
          <a:p>
            <a:pPr algn="ctr"/>
            <a:r>
              <a:rPr lang="en-US" sz="2800" dirty="0" err="1" smtClean="0">
                <a:solidFill>
                  <a:schemeClr val="accent5">
                    <a:lumMod val="50000"/>
                  </a:schemeClr>
                </a:solidFill>
                <a:latin typeface="Arial" panose="020B0604020202020204" pitchFamily="34" charset="0"/>
                <a:cs typeface="Arial" panose="020B0604020202020204" pitchFamily="34" charset="0"/>
              </a:rPr>
              <a:t>Exp</a:t>
            </a:r>
            <a:r>
              <a:rPr lang="en-US" sz="2800" dirty="0" smtClean="0">
                <a:solidFill>
                  <a:schemeClr val="accent5">
                    <a:lumMod val="50000"/>
                  </a:schemeClr>
                </a:solidFill>
                <a:latin typeface="Arial" panose="020B0604020202020204" pitchFamily="34" charset="0"/>
                <a:cs typeface="Arial" panose="020B0604020202020204" pitchFamily="34" charset="0"/>
              </a:rPr>
              <a:t> S9: Does CMS (alone) alter VTA Neuronal Activity?</a:t>
            </a:r>
          </a:p>
        </p:txBody>
      </p:sp>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3"/>
          <a:srcRect b="60658"/>
          <a:stretch/>
        </p:blipFill>
        <p:spPr>
          <a:xfrm>
            <a:off x="533182" y="1251283"/>
            <a:ext cx="3353091" cy="3182784"/>
          </a:xfrm>
          <a:prstGeom prst="rect">
            <a:avLst/>
          </a:prstGeom>
        </p:spPr>
      </p:pic>
      <p:pic>
        <p:nvPicPr>
          <p:cNvPr id="20" name="Picture 19"/>
          <p:cNvPicPr>
            <a:picLocks noChangeAspect="1"/>
          </p:cNvPicPr>
          <p:nvPr/>
        </p:nvPicPr>
        <p:blipFill rotWithShape="1">
          <a:blip r:embed="rId3"/>
          <a:srcRect t="40730" b="20404"/>
          <a:stretch/>
        </p:blipFill>
        <p:spPr>
          <a:xfrm>
            <a:off x="4419455" y="1251283"/>
            <a:ext cx="3353091" cy="3144252"/>
          </a:xfrm>
          <a:prstGeom prst="rect">
            <a:avLst/>
          </a:prstGeom>
        </p:spPr>
      </p:pic>
      <p:pic>
        <p:nvPicPr>
          <p:cNvPr id="21" name="Picture 20"/>
          <p:cNvPicPr>
            <a:picLocks noChangeAspect="1"/>
          </p:cNvPicPr>
          <p:nvPr/>
        </p:nvPicPr>
        <p:blipFill rotWithShape="1">
          <a:blip r:embed="rId3"/>
          <a:srcRect t="81380"/>
          <a:stretch/>
        </p:blipFill>
        <p:spPr>
          <a:xfrm>
            <a:off x="8305728" y="1251283"/>
            <a:ext cx="3353091" cy="1506383"/>
          </a:xfrm>
          <a:prstGeom prst="rect">
            <a:avLst/>
          </a:prstGeom>
        </p:spPr>
      </p:pic>
      <p:sp>
        <p:nvSpPr>
          <p:cNvPr id="22" name="TextBox 21"/>
          <p:cNvSpPr txBox="1"/>
          <p:nvPr/>
        </p:nvSpPr>
        <p:spPr>
          <a:xfrm>
            <a:off x="460199" y="4672925"/>
            <a:ext cx="11198620" cy="1160318"/>
          </a:xfrm>
          <a:prstGeom prst="rect">
            <a:avLst/>
          </a:prstGeom>
          <a:solidFill>
            <a:schemeClr val="bg1"/>
          </a:solidFill>
        </p:spPr>
        <p:txBody>
          <a:bodyPr wrap="square" rtlCol="0" anchor="t">
            <a:spAutoFit/>
          </a:bodyPr>
          <a:lstStyle/>
          <a:p>
            <a:pPr algn="ctr">
              <a:lnSpc>
                <a:spcPct val="110000"/>
              </a:lnSpc>
              <a:spcBef>
                <a:spcPts val="600"/>
              </a:spcBef>
            </a:pPr>
            <a:r>
              <a:rPr lang="en-US" sz="2000" i="1" dirty="0" smtClean="0">
                <a:solidFill>
                  <a:srgbClr val="002060"/>
                </a:solidFill>
                <a:latin typeface="Arial" panose="020B0604020202020204" pitchFamily="34" charset="0"/>
                <a:cs typeface="Arial" panose="020B0604020202020204" pitchFamily="34" charset="0"/>
              </a:rPr>
              <a:t>In vivo </a:t>
            </a:r>
            <a:r>
              <a:rPr lang="en-US" sz="2000" dirty="0">
                <a:solidFill>
                  <a:srgbClr val="002060"/>
                </a:solidFill>
                <a:latin typeface="Arial" panose="020B0604020202020204" pitchFamily="34" charset="0"/>
                <a:cs typeface="Arial" panose="020B0604020202020204" pitchFamily="34" charset="0"/>
              </a:rPr>
              <a:t>r</a:t>
            </a:r>
            <a:r>
              <a:rPr lang="en-US" sz="2000" dirty="0" smtClean="0">
                <a:solidFill>
                  <a:srgbClr val="002060"/>
                </a:solidFill>
                <a:latin typeface="Arial" panose="020B0604020202020204" pitchFamily="34" charset="0"/>
                <a:cs typeface="Arial" panose="020B0604020202020204" pitchFamily="34" charset="0"/>
              </a:rPr>
              <a:t>ecording from VTA of +/- CMS rats:</a:t>
            </a:r>
          </a:p>
          <a:p>
            <a:pPr algn="ctr">
              <a:lnSpc>
                <a:spcPct val="110000"/>
              </a:lnSpc>
              <a:spcBef>
                <a:spcPts val="600"/>
              </a:spcBef>
            </a:pPr>
            <a:endParaRPr lang="en-US" sz="200" dirty="0">
              <a:solidFill>
                <a:srgbClr val="002060"/>
              </a:solidFill>
              <a:latin typeface="Arial" panose="020B0604020202020204" pitchFamily="34" charset="0"/>
              <a:cs typeface="Arial" panose="020B0604020202020204" pitchFamily="34" charset="0"/>
            </a:endParaRPr>
          </a:p>
          <a:p>
            <a:pPr algn="ctr">
              <a:lnSpc>
                <a:spcPct val="110000"/>
              </a:lnSpc>
              <a:spcBef>
                <a:spcPts val="600"/>
              </a:spcBef>
            </a:pPr>
            <a:r>
              <a:rPr lang="en-US" sz="3200" b="1" dirty="0" smtClean="0">
                <a:solidFill>
                  <a:srgbClr val="002060"/>
                </a:solidFill>
                <a:latin typeface="Arial" panose="020B0604020202020204" pitchFamily="34" charset="0"/>
                <a:cs typeface="Arial" panose="020B0604020202020204" pitchFamily="34" charset="0"/>
              </a:rPr>
              <a:t>CMS alters normal bursting activity</a:t>
            </a:r>
          </a:p>
        </p:txBody>
      </p:sp>
    </p:spTree>
    <p:extLst>
      <p:ext uri="{BB962C8B-B14F-4D97-AF65-F5344CB8AC3E}">
        <p14:creationId xmlns:p14="http://schemas.microsoft.com/office/powerpoint/2010/main" val="28863289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ExpS11: Does NAc DA Mediate </a:t>
            </a:r>
            <a:r>
              <a:rPr lang="en-US" sz="2800" dirty="0" err="1" smtClean="0">
                <a:solidFill>
                  <a:schemeClr val="accent5">
                    <a:lumMod val="50000"/>
                  </a:schemeClr>
                </a:solidFill>
                <a:latin typeface="Arial" panose="020B0604020202020204" pitchFamily="34" charset="0"/>
                <a:cs typeface="Arial" panose="020B0604020202020204" pitchFamily="34" charset="0"/>
              </a:rPr>
              <a:t>Optogenetic</a:t>
            </a:r>
            <a:r>
              <a:rPr lang="en-US" sz="2800" dirty="0" smtClean="0">
                <a:solidFill>
                  <a:schemeClr val="accent5">
                    <a:lumMod val="50000"/>
                  </a:schemeClr>
                </a:solidFill>
                <a:latin typeface="Arial" panose="020B0604020202020204" pitchFamily="34" charset="0"/>
                <a:cs typeface="Arial" panose="020B0604020202020204" pitchFamily="34" charset="0"/>
              </a:rPr>
              <a:t> Rescue of Depressed </a:t>
            </a:r>
            <a:r>
              <a:rPr lang="en-US" sz="2800" dirty="0" err="1" smtClean="0">
                <a:solidFill>
                  <a:schemeClr val="accent5">
                    <a:lumMod val="50000"/>
                  </a:schemeClr>
                </a:solidFill>
                <a:latin typeface="Arial" panose="020B0604020202020204" pitchFamily="34" charset="0"/>
                <a:cs typeface="Arial" panose="020B0604020202020204" pitchFamily="34" charset="0"/>
              </a:rPr>
              <a:t>Behvior</a:t>
            </a:r>
            <a:r>
              <a:rPr lang="en-US" sz="2800" dirty="0" smtClean="0">
                <a:solidFill>
                  <a:schemeClr val="accent5">
                    <a:lumMod val="50000"/>
                  </a:schemeClr>
                </a:solidFill>
                <a:latin typeface="Arial" panose="020B0604020202020204" pitchFamily="34" charset="0"/>
                <a:cs typeface="Arial" panose="020B0604020202020204" pitchFamily="34" charset="0"/>
              </a:rPr>
              <a:t>?</a:t>
            </a:r>
          </a:p>
        </p:txBody>
      </p:sp>
      <p:sp>
        <p:nvSpPr>
          <p:cNvPr id="9" name="TextBox 8"/>
          <p:cNvSpPr txBox="1"/>
          <p:nvPr/>
        </p:nvSpPr>
        <p:spPr>
          <a:xfrm>
            <a:off x="518615" y="1287361"/>
            <a:ext cx="7261805" cy="3891835"/>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TH::IRES-</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mice</a:t>
            </a:r>
          </a:p>
          <a:p>
            <a:pPr marL="342900" indent="-342900">
              <a:lnSpc>
                <a:spcPct val="110000"/>
              </a:lnSpc>
              <a:spcBef>
                <a:spcPts val="600"/>
              </a:spcBef>
              <a:buFont typeface="Arial" panose="020B0604020202020204" pitchFamily="34" charset="0"/>
              <a:buChar char="•"/>
            </a:pP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ChR2</a:t>
            </a:r>
            <a:r>
              <a:rPr lang="en-US" b="1" dirty="0">
                <a:latin typeface="Arial" panose="020B0604020202020204" pitchFamily="34" charset="0"/>
                <a:cs typeface="Arial" panose="020B0604020202020204" pitchFamily="34" charset="0"/>
              </a:rPr>
              <a:t>/</a:t>
            </a:r>
            <a:r>
              <a:rPr lang="en-US" b="1" dirty="0" err="1"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endParaRPr lang="en-US" b="1" baseline="-25000" dirty="0">
              <a:solidFill>
                <a:srgbClr val="7030A0"/>
              </a:solidFill>
              <a:latin typeface="Arial" panose="020B0604020202020204" pitchFamily="34" charset="0"/>
              <a:cs typeface="Arial" panose="020B0604020202020204" pitchFamily="34" charset="0"/>
            </a:endParaRPr>
          </a:p>
          <a:p>
            <a:pPr>
              <a:lnSpc>
                <a:spcPct val="110000"/>
              </a:lnSpc>
              <a:spcBef>
                <a:spcPts val="600"/>
              </a:spcBef>
            </a:pP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VTA Optic Fiber Implantation; </a:t>
            </a:r>
            <a:r>
              <a:rPr lang="en-US" b="1" dirty="0" smtClean="0">
                <a:solidFill>
                  <a:srgbClr val="002060"/>
                </a:solidFill>
                <a:latin typeface="Arial" panose="020B0604020202020204" pitchFamily="34" charset="0"/>
                <a:cs typeface="Arial" panose="020B0604020202020204" pitchFamily="34" charset="0"/>
              </a:rPr>
              <a:t>BL NAc Cannula Implantation</a:t>
            </a: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Chronic Mild Stress (CMS) Exposure</a:t>
            </a:r>
          </a:p>
          <a:p>
            <a:pPr marL="342900" indent="-342900">
              <a:buFont typeface="Arial" panose="020B0604020202020204" pitchFamily="34" charset="0"/>
              <a:buChar char="•"/>
            </a:pPr>
            <a:endParaRPr lang="en-US" sz="9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DA Antagonist Infusion </a:t>
            </a:r>
          </a:p>
          <a:p>
            <a:pPr marL="800100" lvl="1"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SCH23390 (D1-like Receptor Antagonist)</a:t>
            </a:r>
          </a:p>
          <a:p>
            <a:pPr marL="800100" lvl="1" indent="-342900">
              <a:buFont typeface="Arial" panose="020B0604020202020204" pitchFamily="34" charset="0"/>
              <a:buChar char="•"/>
            </a:pPr>
            <a:r>
              <a:rPr lang="en-US" dirty="0" err="1" smtClean="0">
                <a:solidFill>
                  <a:srgbClr val="002060"/>
                </a:solidFill>
                <a:latin typeface="Arial" panose="020B0604020202020204" pitchFamily="34" charset="0"/>
                <a:cs typeface="Arial" panose="020B0604020202020204" pitchFamily="34" charset="0"/>
              </a:rPr>
              <a:t>Raclopride</a:t>
            </a:r>
            <a:r>
              <a:rPr lang="en-US" dirty="0" smtClean="0">
                <a:solidFill>
                  <a:srgbClr val="002060"/>
                </a:solidFill>
                <a:latin typeface="Arial" panose="020B0604020202020204" pitchFamily="34" charset="0"/>
                <a:cs typeface="Arial" panose="020B0604020202020204" pitchFamily="34" charset="0"/>
              </a:rPr>
              <a:t> (D2-like Receptor Antagonist)</a:t>
            </a:r>
          </a:p>
          <a:p>
            <a:pPr marL="342900" indent="-342900">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Tail Suspension Test</a:t>
            </a:r>
            <a:r>
              <a:rPr lang="en-US" dirty="0" smtClean="0">
                <a:solidFill>
                  <a:srgbClr val="002060"/>
                </a:solidFill>
                <a:latin typeface="Arial" panose="020B0604020202020204" pitchFamily="34" charset="0"/>
                <a:cs typeface="Arial" panose="020B0604020202020204" pitchFamily="34" charset="0"/>
              </a:rPr>
              <a:t> (10m post-infusion) </a:t>
            </a:r>
          </a:p>
          <a:p>
            <a:pPr marL="800100" lvl="1"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 Phasic (Sparse Bursting) VTA Activation</a:t>
            </a:r>
            <a:endParaRPr lang="en-US"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8879" b="78369"/>
          <a:stretch/>
        </p:blipFill>
        <p:spPr>
          <a:xfrm>
            <a:off x="7748337" y="1169072"/>
            <a:ext cx="3128210" cy="2479487"/>
          </a:xfrm>
          <a:prstGeom prst="rect">
            <a:avLst/>
          </a:prstGeom>
        </p:spPr>
      </p:pic>
      <p:grpSp>
        <p:nvGrpSpPr>
          <p:cNvPr id="13" name="Group 12"/>
          <p:cNvGrpSpPr/>
          <p:nvPr/>
        </p:nvGrpSpPr>
        <p:grpSpPr>
          <a:xfrm>
            <a:off x="7259602" y="3962756"/>
            <a:ext cx="3800876" cy="2432880"/>
            <a:chOff x="7235051" y="3711246"/>
            <a:chExt cx="4074571" cy="2608068"/>
          </a:xfrm>
        </p:grpSpPr>
        <p:grpSp>
          <p:nvGrpSpPr>
            <p:cNvPr id="11" name="Group 10"/>
            <p:cNvGrpSpPr/>
            <p:nvPr/>
          </p:nvGrpSpPr>
          <p:grpSpPr>
            <a:xfrm>
              <a:off x="7235051" y="3711246"/>
              <a:ext cx="3681601" cy="2608068"/>
              <a:chOff x="7235051" y="3711246"/>
              <a:chExt cx="3681601" cy="2608068"/>
            </a:xfrm>
          </p:grpSpPr>
          <p:pic>
            <p:nvPicPr>
              <p:cNvPr id="6" name="Picture 5"/>
              <p:cNvPicPr>
                <a:picLocks noChangeAspect="1"/>
              </p:cNvPicPr>
              <p:nvPr/>
            </p:nvPicPr>
            <p:blipFill rotWithShape="1">
              <a:blip r:embed="rId3"/>
              <a:srcRect l="9760" t="61793" b="18439"/>
              <a:stretch/>
            </p:blipFill>
            <p:spPr>
              <a:xfrm>
                <a:off x="7628020" y="3913901"/>
                <a:ext cx="3288632" cy="2405413"/>
              </a:xfrm>
              <a:prstGeom prst="rect">
                <a:avLst/>
              </a:prstGeom>
            </p:spPr>
          </p:pic>
          <p:sp>
            <p:nvSpPr>
              <p:cNvPr id="10" name="TextBox 9"/>
              <p:cNvSpPr txBox="1"/>
              <p:nvPr/>
            </p:nvSpPr>
            <p:spPr>
              <a:xfrm rot="16200000">
                <a:off x="6176908" y="4769389"/>
                <a:ext cx="2485617" cy="369332"/>
              </a:xfrm>
              <a:prstGeom prst="rect">
                <a:avLst/>
              </a:prstGeom>
              <a:noFill/>
            </p:spPr>
            <p:txBody>
              <a:bodyPr wrap="none" rtlCol="0">
                <a:spAutoFit/>
              </a:bodyPr>
              <a:lstStyle/>
              <a:p>
                <a:r>
                  <a:rPr lang="en-US" dirty="0" smtClean="0"/>
                  <a:t>Time spent struggling (s)</a:t>
                </a:r>
                <a:endParaRPr lang="en-US" dirty="0"/>
              </a:p>
            </p:txBody>
          </p:sp>
        </p:grpSp>
        <p:pic>
          <p:nvPicPr>
            <p:cNvPr id="12" name="Picture 11"/>
            <p:cNvPicPr>
              <a:picLocks noChangeAspect="1"/>
            </p:cNvPicPr>
            <p:nvPr/>
          </p:nvPicPr>
          <p:blipFill rotWithShape="1">
            <a:blip r:embed="rId4"/>
            <a:srcRect l="58223" t="82442" r="6355" b="14338"/>
            <a:stretch/>
          </p:blipFill>
          <p:spPr>
            <a:xfrm>
              <a:off x="9701223" y="4244160"/>
              <a:ext cx="1608399" cy="488262"/>
            </a:xfrm>
            <a:prstGeom prst="rect">
              <a:avLst/>
            </a:prstGeom>
          </p:spPr>
        </p:pic>
      </p:grpSp>
      <p:sp>
        <p:nvSpPr>
          <p:cNvPr id="14" name="TextBox 13"/>
          <p:cNvSpPr txBox="1"/>
          <p:nvPr/>
        </p:nvSpPr>
        <p:spPr>
          <a:xfrm>
            <a:off x="6991065" y="1340592"/>
            <a:ext cx="765146"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S11a</a:t>
            </a:r>
            <a:endParaRPr lang="en-US" sz="2000" dirty="0">
              <a:latin typeface="Arial" panose="020B0604020202020204" pitchFamily="34" charset="0"/>
              <a:cs typeface="Arial" panose="020B0604020202020204" pitchFamily="34" charset="0"/>
            </a:endParaRPr>
          </a:p>
        </p:txBody>
      </p:sp>
      <p:sp>
        <p:nvSpPr>
          <p:cNvPr id="15" name="TextBox 14"/>
          <p:cNvSpPr txBox="1"/>
          <p:nvPr/>
        </p:nvSpPr>
        <p:spPr>
          <a:xfrm>
            <a:off x="7905123" y="3751688"/>
            <a:ext cx="765146"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S11c</a:t>
            </a:r>
            <a:endParaRPr lang="en-US" sz="2000" dirty="0">
              <a:latin typeface="Arial" panose="020B0604020202020204" pitchFamily="34" charset="0"/>
              <a:cs typeface="Arial" panose="020B0604020202020204" pitchFamily="34" charset="0"/>
            </a:endParaRPr>
          </a:p>
        </p:txBody>
      </p:sp>
      <p:sp>
        <p:nvSpPr>
          <p:cNvPr id="16" name="TextBox 15"/>
          <p:cNvSpPr txBox="1"/>
          <p:nvPr/>
        </p:nvSpPr>
        <p:spPr>
          <a:xfrm>
            <a:off x="518615" y="5380865"/>
            <a:ext cx="6564691" cy="830997"/>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 </a:t>
            </a:r>
            <a:r>
              <a:rPr lang="en-US" sz="1600" dirty="0" smtClean="0">
                <a:latin typeface="Arial" panose="020B0604020202020204" pitchFamily="34" charset="0"/>
                <a:cs typeface="Arial" panose="020B0604020202020204" pitchFamily="34" charset="0"/>
              </a:rPr>
              <a:t>Schematic of BL NAc pharmacologic manipulation with VTA-DA neuron illumination in CMS+ &amp; - rats. </a:t>
            </a:r>
            <a:r>
              <a:rPr lang="en-US" sz="1600" b="1" dirty="0" smtClean="0">
                <a:latin typeface="Arial" panose="020B0604020202020204" pitchFamily="34" charset="0"/>
                <a:cs typeface="Arial" panose="020B0604020202020204" pitchFamily="34" charset="0"/>
              </a:rPr>
              <a:t>(c)</a:t>
            </a:r>
            <a:r>
              <a:rPr lang="en-US" sz="1600" dirty="0" smtClean="0">
                <a:latin typeface="Arial" panose="020B0604020202020204" pitchFamily="34" charset="0"/>
                <a:cs typeface="Arial" panose="020B0604020202020204" pitchFamily="34" charset="0"/>
              </a:rPr>
              <a:t> NAc DA blockade blunts escape-related behavior in Tail Suspension Test.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498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1849106" y="547333"/>
            <a:ext cx="8493789" cy="414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defRPr>
            </a:lvl9pPr>
          </a:lstStyle>
          <a:p>
            <a:pPr algn="ctr" eaLnBrk="1">
              <a:lnSpc>
                <a:spcPct val="93000"/>
              </a:lnSpc>
              <a:buClr>
                <a:srgbClr val="000000"/>
              </a:buClr>
              <a:buSzPct val="45000"/>
              <a:buFont typeface="Wingdings" panose="05000000000000000000" pitchFamily="2" charset="2"/>
              <a:buNone/>
            </a:pPr>
            <a:r>
              <a:rPr lang="en-GB" altLang="en-US" sz="3629" b="1">
                <a:solidFill>
                  <a:srgbClr val="000000"/>
                </a:solidFill>
                <a:latin typeface="Arial" panose="020B0604020202020204" pitchFamily="34" charset="0"/>
                <a:ea typeface="msgothic" charset="0"/>
                <a:cs typeface="msgothic" charset="0"/>
              </a:rPr>
              <a:t>Dopaminergic Signalling in the NAc</a:t>
            </a:r>
          </a:p>
        </p:txBody>
      </p:sp>
      <p:sp>
        <p:nvSpPr>
          <p:cNvPr id="11268" name="TextBox 2"/>
          <p:cNvSpPr txBox="1">
            <a:spLocks noChangeArrowheads="1"/>
          </p:cNvSpPr>
          <p:nvPr/>
        </p:nvSpPr>
        <p:spPr bwMode="auto">
          <a:xfrm>
            <a:off x="361469" y="6348110"/>
            <a:ext cx="11578106" cy="27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45000"/>
              <a:buFont typeface="Wingdings" panose="05000000000000000000" pitchFamily="2" charset="2"/>
              <a:buNone/>
            </a:pPr>
            <a:r>
              <a:rPr lang="en-US" altLang="en-US" sz="1270">
                <a:latin typeface="Arial" panose="020B0604020202020204" pitchFamily="34" charset="0"/>
                <a:cs typeface="Arial" panose="020B0604020202020204" pitchFamily="34" charset="0"/>
              </a:rPr>
              <a:t>Whitten, L. (2009). </a:t>
            </a:r>
            <a:r>
              <a:rPr lang="en-US" altLang="en-US" sz="1270" i="1">
                <a:latin typeface="Arial" panose="020B0604020202020204" pitchFamily="34" charset="0"/>
                <a:cs typeface="Arial" panose="020B0604020202020204" pitchFamily="34" charset="0"/>
              </a:rPr>
              <a:t>NIDANotes</a:t>
            </a:r>
            <a:r>
              <a:rPr lang="en-US" altLang="en-US" sz="1270">
                <a:latin typeface="Arial" panose="020B0604020202020204" pitchFamily="34" charset="0"/>
                <a:cs typeface="Arial" panose="020B0604020202020204" pitchFamily="34" charset="0"/>
              </a:rPr>
              <a:t>; https://www.drugabuse.gov/news-events/nida-notes/2009/10/receptor-complexes-link-dopamine-to-long-term-neuronal-effects</a:t>
            </a:r>
            <a:endParaRPr lang="en-US" altLang="en-US" sz="1270" i="1">
              <a:latin typeface="Arial" panose="020B0604020202020204" pitchFamily="34" charset="0"/>
              <a:cs typeface="Arial" panose="020B0604020202020204" pitchFamily="34" charset="0"/>
            </a:endParaRPr>
          </a:p>
        </p:txBody>
      </p:sp>
      <p:pic>
        <p:nvPicPr>
          <p:cNvPr id="11269" name="Picture 2" descr="http://www.drugabuse.gov/sites/default/files/imagecache/content_image_landscape/images/colorbox/dopamine.gif"/>
          <p:cNvPicPr>
            <a:picLocks noChangeAspect="1" noChangeArrowheads="1"/>
          </p:cNvPicPr>
          <p:nvPr/>
        </p:nvPicPr>
        <p:blipFill>
          <a:blip r:embed="rId3">
            <a:extLst>
              <a:ext uri="{28A0092B-C50C-407E-A947-70E740481C1C}">
                <a14:useLocalDpi xmlns:a14="http://schemas.microsoft.com/office/drawing/2010/main" val="0"/>
              </a:ext>
            </a:extLst>
          </a:blip>
          <a:srcRect l="2373" r="31676"/>
          <a:stretch>
            <a:fillRect/>
          </a:stretch>
        </p:blipFill>
        <p:spPr bwMode="auto">
          <a:xfrm>
            <a:off x="1367403" y="1387390"/>
            <a:ext cx="4295459" cy="469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625389" y="1778631"/>
            <a:ext cx="5017860" cy="3780522"/>
          </a:xfrm>
          <a:prstGeom prst="rect">
            <a:avLst/>
          </a:prstGeom>
          <a:noFill/>
        </p:spPr>
        <p:txBody>
          <a:bodyPr wrap="square">
            <a:spAutoFit/>
          </a:bodyPr>
          <a:lstStyle/>
          <a:p>
            <a:pPr>
              <a:spcBef>
                <a:spcPts val="544"/>
              </a:spcBef>
              <a:buClr>
                <a:srgbClr val="000000"/>
              </a:buClr>
              <a:buSzPct val="45000"/>
              <a:defRPr/>
            </a:pPr>
            <a:r>
              <a:rPr lang="en-US" b="1" u="sng" dirty="0" err="1">
                <a:latin typeface="Arial" panose="020B0604020202020204" pitchFamily="34" charset="0"/>
                <a:cs typeface="Arial" panose="020B0604020202020204" pitchFamily="34" charset="0"/>
              </a:rPr>
              <a:t>NAcC</a:t>
            </a:r>
            <a:r>
              <a:rPr lang="en-US" b="1" u="sng" dirty="0">
                <a:latin typeface="Arial" panose="020B0604020202020204" pitchFamily="34" charset="0"/>
                <a:cs typeface="Arial" panose="020B0604020202020204" pitchFamily="34" charset="0"/>
              </a:rPr>
              <a:t>: 95% </a:t>
            </a:r>
            <a:r>
              <a:rPr lang="en-US" b="1" u="sng" dirty="0">
                <a:solidFill>
                  <a:srgbClr val="FF0000"/>
                </a:solidFill>
                <a:latin typeface="Arial" panose="020B0604020202020204" pitchFamily="34" charset="0"/>
                <a:cs typeface="Arial" panose="020B0604020202020204" pitchFamily="34" charset="0"/>
              </a:rPr>
              <a:t>GABA</a:t>
            </a:r>
            <a:r>
              <a:rPr lang="en-US" b="1" u="sng" dirty="0">
                <a:latin typeface="Arial" panose="020B0604020202020204" pitchFamily="34" charset="0"/>
                <a:cs typeface="Arial" panose="020B0604020202020204" pitchFamily="34" charset="0"/>
              </a:rPr>
              <a:t>ergic MSNs</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Project to GP, </a:t>
            </a:r>
            <a:r>
              <a:rPr lang="en-US" dirty="0" err="1">
                <a:latin typeface="Arial" panose="020B0604020202020204" pitchFamily="34" charset="0"/>
                <a:cs typeface="Arial" panose="020B0604020202020204" pitchFamily="34" charset="0"/>
              </a:rPr>
              <a:t>ScN</a:t>
            </a:r>
            <a:endParaRPr lang="en-US" dirty="0">
              <a:latin typeface="Arial" panose="020B0604020202020204" pitchFamily="34" charset="0"/>
              <a:cs typeface="Arial" panose="020B0604020202020204" pitchFamily="34" charset="0"/>
            </a:endParaRPr>
          </a:p>
          <a:p>
            <a:pPr>
              <a:spcBef>
                <a:spcPts val="544"/>
              </a:spcBef>
              <a:buClr>
                <a:srgbClr val="000000"/>
              </a:buClr>
              <a:buSzPct val="45000"/>
              <a:defRPr/>
            </a:pPr>
            <a:endParaRPr lang="en-US" dirty="0">
              <a:latin typeface="Arial" panose="020B0604020202020204" pitchFamily="34" charset="0"/>
              <a:cs typeface="Arial" panose="020B0604020202020204" pitchFamily="34" charset="0"/>
            </a:endParaRPr>
          </a:p>
          <a:p>
            <a:pPr>
              <a:spcBef>
                <a:spcPts val="544"/>
              </a:spcBef>
              <a:buClr>
                <a:srgbClr val="000000"/>
              </a:buClr>
              <a:buSzPct val="45000"/>
              <a:defRPr/>
            </a:pPr>
            <a:r>
              <a:rPr lang="en-US" b="1" u="sng" dirty="0">
                <a:latin typeface="Arial" panose="020B0604020202020204" pitchFamily="34" charset="0"/>
                <a:cs typeface="Arial" panose="020B0604020202020204" pitchFamily="34" charset="0"/>
              </a:rPr>
              <a:t>D1R</a:t>
            </a:r>
            <a:r>
              <a:rPr lang="en-US" dirty="0">
                <a:latin typeface="Arial" panose="020B0604020202020204" pitchFamily="34" charset="0"/>
                <a:cs typeface="Arial" panose="020B0604020202020204" pitchFamily="34" charset="0"/>
              </a:rPr>
              <a:t> </a:t>
            </a:r>
            <a:r>
              <a:rPr lang="en-US" b="1" dirty="0">
                <a:solidFill>
                  <a:srgbClr val="00B050"/>
                </a:solidFill>
                <a:latin typeface="Arial" panose="020B0604020202020204" pitchFamily="34" charset="0"/>
                <a:cs typeface="Arial" panose="020B0604020202020204" pitchFamily="34" charset="0"/>
              </a:rPr>
              <a:t>(</a:t>
            </a:r>
            <a:r>
              <a:rPr lang="en-US" b="1" dirty="0" err="1">
                <a:solidFill>
                  <a:srgbClr val="00B050"/>
                </a:solidFill>
                <a:latin typeface="Arial" panose="020B0604020202020204" pitchFamily="34" charset="0"/>
                <a:cs typeface="Arial" panose="020B0604020202020204" pitchFamily="34" charset="0"/>
              </a:rPr>
              <a:t>Gs</a:t>
            </a:r>
            <a:r>
              <a:rPr lang="en-US" b="1" dirty="0">
                <a:solidFill>
                  <a:srgbClr val="00B05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 reward</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Direct Pathway</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Excite targets, promote behaviors</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 cocaine reward-context associations</a:t>
            </a:r>
          </a:p>
          <a:p>
            <a:pPr marL="311079" indent="-311079">
              <a:spcBef>
                <a:spcPts val="544"/>
              </a:spcBef>
              <a:buClr>
                <a:srgbClr val="000000"/>
              </a:buClr>
              <a:buSzPct val="45000"/>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a:spcBef>
                <a:spcPts val="544"/>
              </a:spcBef>
              <a:buClr>
                <a:srgbClr val="000000"/>
              </a:buClr>
              <a:buSzPct val="45000"/>
              <a:defRPr/>
            </a:pPr>
            <a:r>
              <a:rPr lang="en-US" b="1" u="sng" dirty="0">
                <a:latin typeface="Arial" panose="020B0604020202020204" pitchFamily="34" charset="0"/>
                <a:cs typeface="Arial" panose="020B0604020202020204" pitchFamily="34" charset="0"/>
              </a:rPr>
              <a:t>D2R </a:t>
            </a:r>
            <a:r>
              <a:rPr lang="en-US" b="1" dirty="0">
                <a:solidFill>
                  <a:srgbClr val="FF0000"/>
                </a:solidFill>
                <a:latin typeface="Arial" panose="020B0604020202020204" pitchFamily="34" charset="0"/>
                <a:cs typeface="Arial" panose="020B0604020202020204" pitchFamily="34" charset="0"/>
              </a:rPr>
              <a:t>(</a:t>
            </a:r>
            <a:r>
              <a:rPr lang="en-US" b="1" dirty="0" err="1">
                <a:solidFill>
                  <a:srgbClr val="FF0000"/>
                </a:solidFill>
                <a:latin typeface="Arial" panose="020B0604020202020204" pitchFamily="34" charset="0"/>
                <a:cs typeface="Arial" panose="020B0604020202020204" pitchFamily="34" charset="0"/>
              </a:rPr>
              <a:t>Gi</a:t>
            </a:r>
            <a:r>
              <a:rPr lang="en-US" b="1"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aversion, ↓ cocaine reward</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Indirect Pathway</a:t>
            </a:r>
          </a:p>
          <a:p>
            <a:pPr marL="311079" indent="-311079">
              <a:spcBef>
                <a:spcPts val="544"/>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Inhibit targets &amp; associated behaviors</a:t>
            </a:r>
          </a:p>
        </p:txBody>
      </p:sp>
    </p:spTree>
    <p:extLst>
      <p:ext uri="{BB962C8B-B14F-4D97-AF65-F5344CB8AC3E}">
        <p14:creationId xmlns:p14="http://schemas.microsoft.com/office/powerpoint/2010/main" val="701683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ExpS11: NAc DA Mediates </a:t>
            </a:r>
            <a:r>
              <a:rPr lang="en-US" sz="2800" dirty="0" err="1" smtClean="0">
                <a:solidFill>
                  <a:schemeClr val="accent5">
                    <a:lumMod val="50000"/>
                  </a:schemeClr>
                </a:solidFill>
                <a:latin typeface="Arial" panose="020B0604020202020204" pitchFamily="34" charset="0"/>
                <a:cs typeface="Arial" panose="020B0604020202020204" pitchFamily="34" charset="0"/>
              </a:rPr>
              <a:t>Optogenetic</a:t>
            </a:r>
            <a:r>
              <a:rPr lang="en-US" sz="2800" dirty="0" smtClean="0">
                <a:solidFill>
                  <a:schemeClr val="accent5">
                    <a:lumMod val="50000"/>
                  </a:schemeClr>
                </a:solidFill>
                <a:latin typeface="Arial" panose="020B0604020202020204" pitchFamily="34" charset="0"/>
                <a:cs typeface="Arial" panose="020B0604020202020204" pitchFamily="34" charset="0"/>
              </a:rPr>
              <a:t> Rescue of Depressed Behavior</a:t>
            </a:r>
          </a:p>
        </p:txBody>
      </p:sp>
      <p:sp>
        <p:nvSpPr>
          <p:cNvPr id="16" name="TextBox 15"/>
          <p:cNvSpPr txBox="1"/>
          <p:nvPr/>
        </p:nvSpPr>
        <p:spPr>
          <a:xfrm>
            <a:off x="518615" y="5380865"/>
            <a:ext cx="6564691" cy="830997"/>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(c)</a:t>
            </a:r>
            <a:r>
              <a:rPr lang="en-US" sz="1600" dirty="0" smtClean="0">
                <a:latin typeface="Arial" panose="020B0604020202020204" pitchFamily="34" charset="0"/>
                <a:cs typeface="Arial" panose="020B0604020202020204" pitchFamily="34" charset="0"/>
              </a:rPr>
              <a:t> NAc DA blockade blunts escape-related behavior in Tail Suspension Test. </a:t>
            </a:r>
            <a:r>
              <a:rPr lang="en-US" sz="1600" b="1" dirty="0" smtClean="0">
                <a:latin typeface="Arial" panose="020B0604020202020204" pitchFamily="34" charset="0"/>
                <a:cs typeface="Arial" panose="020B0604020202020204" pitchFamily="34" charset="0"/>
              </a:rPr>
              <a:t>(b)</a:t>
            </a:r>
            <a:r>
              <a:rPr lang="en-US" sz="1600" dirty="0" smtClean="0">
                <a:latin typeface="Arial" panose="020B0604020202020204" pitchFamily="34" charset="0"/>
                <a:cs typeface="Arial" panose="020B0604020202020204" pitchFamily="34" charset="0"/>
              </a:rPr>
              <a:t> NAc glutamate blockade enhances escape behavior.</a:t>
            </a:r>
            <a:endParaRPr lang="en-US"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75853" y="1184747"/>
            <a:ext cx="3268988" cy="4093945"/>
          </a:xfrm>
          <a:prstGeom prst="rect">
            <a:avLst/>
          </a:prstGeom>
        </p:spPr>
      </p:pic>
      <p:pic>
        <p:nvPicPr>
          <p:cNvPr id="17" name="Picture 16"/>
          <p:cNvPicPr>
            <a:picLocks noChangeAspect="1"/>
          </p:cNvPicPr>
          <p:nvPr/>
        </p:nvPicPr>
        <p:blipFill>
          <a:blip r:embed="rId4"/>
          <a:stretch>
            <a:fillRect/>
          </a:stretch>
        </p:blipFill>
        <p:spPr>
          <a:xfrm>
            <a:off x="3895494" y="1235275"/>
            <a:ext cx="2816854" cy="3992891"/>
          </a:xfrm>
          <a:prstGeom prst="rect">
            <a:avLst/>
          </a:prstGeom>
        </p:spPr>
      </p:pic>
      <p:sp>
        <p:nvSpPr>
          <p:cNvPr id="18" name="TextBox 17"/>
          <p:cNvSpPr txBox="1"/>
          <p:nvPr/>
        </p:nvSpPr>
        <p:spPr>
          <a:xfrm>
            <a:off x="7083306" y="1189299"/>
            <a:ext cx="5007435" cy="5186035"/>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 NAc DA Receptor blockade:</a:t>
            </a:r>
          </a:p>
          <a:p>
            <a:pPr marL="285750"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 reduced baseline struggling </a:t>
            </a:r>
          </a:p>
          <a:p>
            <a:pPr marL="285750"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Blocked </a:t>
            </a:r>
            <a:r>
              <a:rPr lang="en-US" dirty="0" err="1" smtClean="0">
                <a:solidFill>
                  <a:srgbClr val="002060"/>
                </a:solidFill>
                <a:latin typeface="Arial" panose="020B0604020202020204" pitchFamily="34" charset="0"/>
                <a:cs typeface="Arial" panose="020B0604020202020204" pitchFamily="34" charset="0"/>
              </a:rPr>
              <a:t>optogenetic</a:t>
            </a:r>
            <a:r>
              <a:rPr lang="en-US" dirty="0" smtClean="0">
                <a:solidFill>
                  <a:srgbClr val="002060"/>
                </a:solidFill>
                <a:latin typeface="Arial" panose="020B0604020202020204" pitchFamily="34" charset="0"/>
                <a:cs typeface="Arial" panose="020B0604020202020204" pitchFamily="34" charset="0"/>
              </a:rPr>
              <a:t> reversal of CMS-induced passivity</a:t>
            </a:r>
          </a:p>
          <a:p>
            <a:pPr marL="285750" indent="-285750">
              <a:lnSpc>
                <a:spcPct val="110000"/>
              </a:lnSpc>
              <a:spcBef>
                <a:spcPts val="600"/>
              </a:spcBef>
              <a:buFont typeface="Arial" panose="020B0604020202020204" pitchFamily="34" charset="0"/>
              <a:buChar char="•"/>
            </a:pPr>
            <a:r>
              <a:rPr lang="en-US" b="1" dirty="0" err="1" smtClean="0">
                <a:solidFill>
                  <a:srgbClr val="7030A0"/>
                </a:solidFill>
                <a:latin typeface="Arial" panose="020B0604020202020204" pitchFamily="34" charset="0"/>
                <a:cs typeface="Arial" panose="020B0604020202020204" pitchFamily="34" charset="0"/>
              </a:rPr>
              <a:t>VTA→NAc</a:t>
            </a:r>
            <a:r>
              <a:rPr lang="en-US" b="1" dirty="0" smtClean="0">
                <a:solidFill>
                  <a:srgbClr val="7030A0"/>
                </a:solidFill>
                <a:latin typeface="Arial" panose="020B0604020202020204" pitchFamily="34" charset="0"/>
                <a:cs typeface="Arial" panose="020B0604020202020204" pitchFamily="34" charset="0"/>
              </a:rPr>
              <a:t> DA innervation: important for maintaining baseline levels of motivated escape behavior (&amp; behavioral changes induced by phasic VTA DA activity)</a:t>
            </a:r>
            <a:endParaRPr lang="en-US" b="1" i="1" dirty="0" smtClean="0">
              <a:solidFill>
                <a:srgbClr val="7030A0"/>
              </a:solidFill>
              <a:latin typeface="Arial" panose="020B0604020202020204" pitchFamily="34" charset="0"/>
              <a:cs typeface="Arial" panose="020B0604020202020204" pitchFamily="34" charset="0"/>
            </a:endParaRPr>
          </a:p>
          <a:p>
            <a:pPr marL="742950" lvl="1" indent="-285750">
              <a:lnSpc>
                <a:spcPct val="110000"/>
              </a:lnSpc>
              <a:spcBef>
                <a:spcPts val="600"/>
              </a:spcBef>
              <a:buFont typeface="Arial" panose="020B0604020202020204" pitchFamily="34" charset="0"/>
              <a:buChar char="•"/>
            </a:pPr>
            <a:endParaRPr lang="en-US" sz="800" b="1" i="1" dirty="0" smtClean="0">
              <a:solidFill>
                <a:srgbClr val="7030A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(d) NAc Glutamate Receptor blockade:</a:t>
            </a:r>
          </a:p>
          <a:p>
            <a:pPr marL="285750"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 overall struggling</a:t>
            </a:r>
          </a:p>
          <a:p>
            <a:pPr marL="285750"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Net effect of glutamatergic limbic inputs may suppress struggling in the TST</a:t>
            </a:r>
          </a:p>
          <a:p>
            <a:pPr marL="285750" indent="-285750">
              <a:lnSpc>
                <a:spcPct val="110000"/>
              </a:lnSpc>
              <a:spcBef>
                <a:spcPts val="600"/>
              </a:spcBef>
              <a:buFont typeface="Arial" panose="020B0604020202020204" pitchFamily="34" charset="0"/>
              <a:buChar char="•"/>
            </a:pPr>
            <a:endParaRPr lang="en-US"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a:t>
            </a:r>
            <a:r>
              <a:rPr lang="en-US" dirty="0" smtClean="0">
                <a:latin typeface="Arial" panose="020B0604020202020204" pitchFamily="34" charset="0"/>
                <a:cs typeface="Arial" panose="020B0604020202020204" pitchFamily="34" charset="0"/>
              </a:rPr>
              <a:t>0.05, </a:t>
            </a: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 &lt; 0.01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Error bars, </a:t>
            </a:r>
            <a:r>
              <a:rPr lang="en-US" dirty="0" smtClean="0">
                <a:latin typeface="Arial" panose="020B0604020202020204" pitchFamily="34" charset="0"/>
                <a:cs typeface="Arial" panose="020B0604020202020204" pitchFamily="34" charset="0"/>
              </a:rPr>
              <a:t>SEM. </a:t>
            </a:r>
            <a:endParaRPr lang="en-US" dirty="0">
              <a:latin typeface="Arial" panose="020B0604020202020204" pitchFamily="34" charset="0"/>
              <a:cs typeface="Arial" panose="020B0604020202020204" pitchFamily="34" charset="0"/>
            </a:endParaRPr>
          </a:p>
        </p:txBody>
      </p:sp>
      <p:sp>
        <p:nvSpPr>
          <p:cNvPr id="19" name="TextBox 18"/>
          <p:cNvSpPr txBox="1"/>
          <p:nvPr/>
        </p:nvSpPr>
        <p:spPr>
          <a:xfrm>
            <a:off x="7083306" y="1189299"/>
            <a:ext cx="5007435" cy="5029200"/>
          </a:xfrm>
          <a:prstGeom prst="rect">
            <a:avLst/>
          </a:prstGeom>
          <a:solidFill>
            <a:schemeClr val="bg1"/>
          </a:solidFill>
        </p:spPr>
        <p:txBody>
          <a:bodyPr wrap="square" rtlCol="0">
            <a:spAutoFit/>
          </a:bodyPr>
          <a:lstStyle/>
          <a:p>
            <a:pPr marL="285750" indent="-285750">
              <a:lnSpc>
                <a:spcPct val="120000"/>
              </a:lnSpc>
              <a:spcBef>
                <a:spcPts val="600"/>
              </a:spcBef>
              <a:spcAft>
                <a:spcPts val="600"/>
              </a:spcAft>
              <a:buFont typeface="Arial" panose="020B0604020202020204" pitchFamily="34" charset="0"/>
              <a:buChar char="•"/>
            </a:pPr>
            <a:endParaRPr lang="en-US" sz="2000" dirty="0" smtClean="0">
              <a:solidFill>
                <a:srgbClr val="002060"/>
              </a:solidFill>
              <a:latin typeface="Arial" panose="020B0604020202020204" pitchFamily="34" charset="0"/>
              <a:cs typeface="Arial" panose="020B0604020202020204" pitchFamily="34" charset="0"/>
            </a:endParaRPr>
          </a:p>
          <a:p>
            <a:pPr marL="285750" indent="-285750">
              <a:lnSpc>
                <a:spcPct val="12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Selective inhibition of VTA DA neurons acutely produces depression-related behavior in measures of motivation and anhedonia</a:t>
            </a:r>
          </a:p>
          <a:p>
            <a:pPr marL="285750" indent="-285750">
              <a:lnSpc>
                <a:spcPct val="12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Phasic activation of VTA DA neurons acutely rescues a CMS-induced depression-like phenotype</a:t>
            </a:r>
          </a:p>
          <a:p>
            <a:pPr marL="742950" lvl="1" indent="-285750">
              <a:lnSpc>
                <a:spcPct val="12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Requires NAc DA receptor activation</a:t>
            </a:r>
          </a:p>
          <a:p>
            <a:pPr marL="742950" lvl="1" indent="-285750">
              <a:lnSpc>
                <a:spcPct val="120000"/>
              </a:lnSpc>
              <a:spcBef>
                <a:spcPts val="600"/>
              </a:spcBef>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74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Does NAc DA Mediate </a:t>
            </a:r>
            <a:r>
              <a:rPr lang="en-US" sz="2800" dirty="0" err="1" smtClean="0">
                <a:solidFill>
                  <a:schemeClr val="accent5">
                    <a:lumMod val="50000"/>
                  </a:schemeClr>
                </a:solidFill>
                <a:latin typeface="Arial" panose="020B0604020202020204" pitchFamily="34" charset="0"/>
                <a:cs typeface="Arial" panose="020B0604020202020204" pitchFamily="34" charset="0"/>
              </a:rPr>
              <a:t>Optogenetic</a:t>
            </a:r>
            <a:r>
              <a:rPr lang="en-US" sz="2800" dirty="0" smtClean="0">
                <a:solidFill>
                  <a:schemeClr val="accent5">
                    <a:lumMod val="50000"/>
                  </a:schemeClr>
                </a:solidFill>
                <a:latin typeface="Arial" panose="020B0604020202020204" pitchFamily="34" charset="0"/>
                <a:cs typeface="Arial" panose="020B0604020202020204" pitchFamily="34" charset="0"/>
              </a:rPr>
              <a:t> Rescue of Depressed </a:t>
            </a:r>
            <a:r>
              <a:rPr lang="en-US" sz="2800" dirty="0" err="1" smtClean="0">
                <a:solidFill>
                  <a:schemeClr val="accent5">
                    <a:lumMod val="50000"/>
                  </a:schemeClr>
                </a:solidFill>
                <a:latin typeface="Arial" panose="020B0604020202020204" pitchFamily="34" charset="0"/>
                <a:cs typeface="Arial" panose="020B0604020202020204" pitchFamily="34" charset="0"/>
              </a:rPr>
              <a:t>Behvior</a:t>
            </a:r>
            <a:r>
              <a:rPr lang="en-US" sz="2800" dirty="0" smtClean="0">
                <a:solidFill>
                  <a:schemeClr val="accent5">
                    <a:lumMod val="50000"/>
                  </a:schemeClr>
                </a:solidFill>
                <a:latin typeface="Arial" panose="020B0604020202020204" pitchFamily="34" charset="0"/>
                <a:cs typeface="Arial" panose="020B0604020202020204" pitchFamily="34" charset="0"/>
              </a:rPr>
              <a:t>?</a:t>
            </a:r>
          </a:p>
        </p:txBody>
      </p:sp>
      <p:sp>
        <p:nvSpPr>
          <p:cNvPr id="9" name="TextBox 8"/>
          <p:cNvSpPr txBox="1"/>
          <p:nvPr/>
        </p:nvSpPr>
        <p:spPr>
          <a:xfrm>
            <a:off x="518616" y="1287361"/>
            <a:ext cx="6058648" cy="3834896"/>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rats (5-7 months)</a:t>
            </a:r>
          </a:p>
          <a:p>
            <a:pPr marL="342900" indent="-342900">
              <a:lnSpc>
                <a:spcPct val="110000"/>
              </a:lnSpc>
              <a:spcBef>
                <a:spcPts val="600"/>
              </a:spcBef>
              <a:buFont typeface="Arial" panose="020B0604020202020204" pitchFamily="34" charset="0"/>
              <a:buChar char="•"/>
            </a:pP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ChR2</a:t>
            </a:r>
            <a:r>
              <a:rPr lang="en-US" b="1" dirty="0">
                <a:latin typeface="Arial" panose="020B0604020202020204" pitchFamily="34" charset="0"/>
                <a:cs typeface="Arial" panose="020B0604020202020204" pitchFamily="34" charset="0"/>
              </a:rPr>
              <a:t>/</a:t>
            </a:r>
            <a:r>
              <a:rPr lang="en-US" b="1" dirty="0" err="1"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endParaRPr lang="en-US" b="1" baseline="-25000" dirty="0">
              <a:solidFill>
                <a:srgbClr val="7030A0"/>
              </a:solidFill>
              <a:latin typeface="Arial" panose="020B0604020202020204" pitchFamily="34" charset="0"/>
              <a:cs typeface="Arial" panose="020B0604020202020204" pitchFamily="34" charset="0"/>
            </a:endParaRPr>
          </a:p>
          <a:p>
            <a:pPr>
              <a:lnSpc>
                <a:spcPct val="110000"/>
              </a:lnSpc>
              <a:spcBef>
                <a:spcPts val="600"/>
              </a:spcBef>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Chronic Mild Stress (CMS) Exposure (5-7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US" sz="900" b="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Forced Swim Test</a:t>
            </a:r>
            <a:endParaRPr lang="en-US" dirty="0" smtClean="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Small magnet on hind-paw measures kicks/min </a:t>
            </a:r>
          </a:p>
          <a:p>
            <a:pPr marL="1257300" lvl="2"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ms-temporal-resolution</a:t>
            </a:r>
          </a:p>
          <a:p>
            <a:pPr marL="800100" lvl="1"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15m pre-test (d1), min 6-51 used for analysis (d2)</a:t>
            </a: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VTA Activation</a:t>
            </a:r>
            <a:r>
              <a:rPr lang="en-US" dirty="0" smtClean="0">
                <a:solidFill>
                  <a:srgbClr val="002060"/>
                </a:solidFill>
                <a:latin typeface="Arial" panose="020B0604020202020204" pitchFamily="34" charset="0"/>
                <a:cs typeface="Arial" panose="020B0604020202020204" pitchFamily="34" charset="0"/>
              </a:rPr>
              <a:t> (3m intervals)</a:t>
            </a:r>
          </a:p>
          <a:p>
            <a:pPr marL="342900" indent="-342900">
              <a:buFont typeface="Arial" panose="020B0604020202020204" pitchFamily="34" charset="0"/>
              <a:buChar char="•"/>
            </a:pPr>
            <a:endParaRPr lang="en-US" b="1" i="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i="1" dirty="0" smtClean="0">
                <a:solidFill>
                  <a:srgbClr val="7030A0"/>
                </a:solidFill>
                <a:latin typeface="Arial" panose="020B0604020202020204" pitchFamily="34" charset="0"/>
                <a:cs typeface="Arial" panose="020B0604020202020204" pitchFamily="34" charset="0"/>
              </a:rPr>
              <a:t>In vivo </a:t>
            </a:r>
            <a:r>
              <a:rPr lang="en-US" b="1" dirty="0" smtClean="0">
                <a:solidFill>
                  <a:srgbClr val="7030A0"/>
                </a:solidFill>
                <a:latin typeface="Arial" panose="020B0604020202020204" pitchFamily="34" charset="0"/>
                <a:cs typeface="Arial" panose="020B0604020202020204" pitchFamily="34" charset="0"/>
              </a:rPr>
              <a:t>NAc electrophysiology</a:t>
            </a:r>
          </a:p>
        </p:txBody>
      </p:sp>
      <p:pic>
        <p:nvPicPr>
          <p:cNvPr id="4" name="Picture 3"/>
          <p:cNvPicPr>
            <a:picLocks noChangeAspect="1"/>
          </p:cNvPicPr>
          <p:nvPr/>
        </p:nvPicPr>
        <p:blipFill>
          <a:blip r:embed="rId3"/>
          <a:stretch>
            <a:fillRect/>
          </a:stretch>
        </p:blipFill>
        <p:spPr>
          <a:xfrm>
            <a:off x="6817895" y="1499290"/>
            <a:ext cx="3854113" cy="3453182"/>
          </a:xfrm>
          <a:prstGeom prst="rect">
            <a:avLst/>
          </a:prstGeom>
        </p:spPr>
      </p:pic>
      <p:grpSp>
        <p:nvGrpSpPr>
          <p:cNvPr id="21" name="Group 20"/>
          <p:cNvGrpSpPr/>
          <p:nvPr/>
        </p:nvGrpSpPr>
        <p:grpSpPr>
          <a:xfrm>
            <a:off x="995290" y="5260248"/>
            <a:ext cx="9464843" cy="1104314"/>
            <a:chOff x="995290" y="5260248"/>
            <a:chExt cx="9464843" cy="1104314"/>
          </a:xfrm>
        </p:grpSpPr>
        <p:pic>
          <p:nvPicPr>
            <p:cNvPr id="7" name="Picture 6"/>
            <p:cNvPicPr>
              <a:picLocks noChangeAspect="1"/>
            </p:cNvPicPr>
            <p:nvPr/>
          </p:nvPicPr>
          <p:blipFill rotWithShape="1">
            <a:blip r:embed="rId4"/>
            <a:srcRect t="4511" r="9114" b="1270"/>
            <a:stretch/>
          </p:blipFill>
          <p:spPr>
            <a:xfrm rot="5400000">
              <a:off x="5175555" y="1079983"/>
              <a:ext cx="1104313" cy="9464843"/>
            </a:xfrm>
            <a:prstGeom prst="rect">
              <a:avLst/>
            </a:prstGeom>
          </p:spPr>
        </p:pic>
        <p:pic>
          <p:nvPicPr>
            <p:cNvPr id="18" name="Picture 17"/>
            <p:cNvPicPr>
              <a:picLocks noChangeAspect="1"/>
            </p:cNvPicPr>
            <p:nvPr/>
          </p:nvPicPr>
          <p:blipFill rotWithShape="1">
            <a:blip r:embed="rId4"/>
            <a:srcRect l="26533" t="16016" r="9115" b="70410"/>
            <a:stretch/>
          </p:blipFill>
          <p:spPr>
            <a:xfrm rot="5400000">
              <a:off x="2508392" y="5291819"/>
              <a:ext cx="781906" cy="1363580"/>
            </a:xfrm>
            <a:prstGeom prst="rect">
              <a:avLst/>
            </a:prstGeom>
          </p:spPr>
        </p:pic>
        <p:pic>
          <p:nvPicPr>
            <p:cNvPr id="19" name="Picture 18"/>
            <p:cNvPicPr>
              <a:picLocks noChangeAspect="1"/>
            </p:cNvPicPr>
            <p:nvPr/>
          </p:nvPicPr>
          <p:blipFill rotWithShape="1">
            <a:blip r:embed="rId5"/>
            <a:srcRect l="87615"/>
            <a:stretch/>
          </p:blipFill>
          <p:spPr>
            <a:xfrm>
              <a:off x="1036161" y="5261090"/>
              <a:ext cx="1172607" cy="1103472"/>
            </a:xfrm>
            <a:prstGeom prst="rect">
              <a:avLst/>
            </a:prstGeom>
          </p:spPr>
        </p:pic>
        <p:pic>
          <p:nvPicPr>
            <p:cNvPr id="20" name="Picture 19"/>
            <p:cNvPicPr>
              <a:picLocks noChangeAspect="1"/>
            </p:cNvPicPr>
            <p:nvPr/>
          </p:nvPicPr>
          <p:blipFill rotWithShape="1">
            <a:blip r:embed="rId5"/>
            <a:srcRect t="33503" r="27000"/>
            <a:stretch/>
          </p:blipFill>
          <p:spPr>
            <a:xfrm>
              <a:off x="3547940" y="5630781"/>
              <a:ext cx="6911513" cy="733781"/>
            </a:xfrm>
            <a:prstGeom prst="rect">
              <a:avLst/>
            </a:prstGeom>
          </p:spPr>
        </p:pic>
      </p:grpSp>
    </p:spTree>
    <p:extLst>
      <p:ext uri="{BB962C8B-B14F-4D97-AF65-F5344CB8AC3E}">
        <p14:creationId xmlns:p14="http://schemas.microsoft.com/office/powerpoint/2010/main" val="2789895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Does NAc DA Mediate </a:t>
            </a:r>
            <a:r>
              <a:rPr lang="en-US" sz="2800" dirty="0" err="1" smtClean="0">
                <a:solidFill>
                  <a:schemeClr val="accent5">
                    <a:lumMod val="50000"/>
                  </a:schemeClr>
                </a:solidFill>
                <a:latin typeface="Arial" panose="020B0604020202020204" pitchFamily="34" charset="0"/>
                <a:cs typeface="Arial" panose="020B0604020202020204" pitchFamily="34" charset="0"/>
              </a:rPr>
              <a:t>Optogenetic</a:t>
            </a:r>
            <a:r>
              <a:rPr lang="en-US" sz="2800" dirty="0" smtClean="0">
                <a:solidFill>
                  <a:schemeClr val="accent5">
                    <a:lumMod val="50000"/>
                  </a:schemeClr>
                </a:solidFill>
                <a:latin typeface="Arial" panose="020B0604020202020204" pitchFamily="34" charset="0"/>
                <a:cs typeface="Arial" panose="020B0604020202020204" pitchFamily="34" charset="0"/>
              </a:rPr>
              <a:t> Rescue of Depressed </a:t>
            </a:r>
            <a:r>
              <a:rPr lang="en-US" sz="2800" dirty="0" err="1" smtClean="0">
                <a:solidFill>
                  <a:schemeClr val="accent5">
                    <a:lumMod val="50000"/>
                  </a:schemeClr>
                </a:solidFill>
                <a:latin typeface="Arial" panose="020B0604020202020204" pitchFamily="34" charset="0"/>
                <a:cs typeface="Arial" panose="020B0604020202020204" pitchFamily="34" charset="0"/>
              </a:rPr>
              <a:t>Behvior</a:t>
            </a:r>
            <a:r>
              <a:rPr lang="en-US" sz="2800" dirty="0" smtClean="0">
                <a:solidFill>
                  <a:schemeClr val="accent5">
                    <a:lumMod val="50000"/>
                  </a:schemeClr>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rotWithShape="1">
          <a:blip r:embed="rId3"/>
          <a:srcRect l="18262" b="27474"/>
          <a:stretch/>
        </p:blipFill>
        <p:spPr>
          <a:xfrm>
            <a:off x="1126633" y="1022020"/>
            <a:ext cx="3814335" cy="5102236"/>
          </a:xfrm>
          <a:prstGeom prst="rect">
            <a:avLst/>
          </a:prstGeom>
        </p:spPr>
      </p:pic>
      <p:sp>
        <p:nvSpPr>
          <p:cNvPr id="12" name="TextBox 11"/>
          <p:cNvSpPr txBox="1"/>
          <p:nvPr/>
        </p:nvSpPr>
        <p:spPr>
          <a:xfrm>
            <a:off x="5924806" y="1431740"/>
            <a:ext cx="6058648" cy="2534540"/>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Phasic VTA Activation: </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 Increased kick frequency </a:t>
            </a:r>
            <a:r>
              <a:rPr lang="en-US" dirty="0" smtClean="0">
                <a:solidFill>
                  <a:srgbClr val="002060"/>
                </a:solidFill>
                <a:latin typeface="Arial" panose="020B0604020202020204" pitchFamily="34" charset="0"/>
                <a:cs typeface="Arial" panose="020B0604020202020204" pitchFamily="34" charset="0"/>
              </a:rPr>
              <a:t>(vs light off)</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Thick line: mean kick; dotted line = SEM.</a:t>
            </a:r>
          </a:p>
          <a:p>
            <a:pPr>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(d) Increased kick rate in FST, but not ambulation in OFT</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**P=0.0088 by paired t-test</a:t>
            </a:r>
          </a:p>
          <a:p>
            <a:pPr>
              <a:lnSpc>
                <a:spcPct val="110000"/>
              </a:lnSpc>
              <a:spcBef>
                <a:spcPts val="600"/>
              </a:spcBef>
            </a:pPr>
            <a:endParaRPr lang="en-US"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7248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Does NAc DA Mediate </a:t>
            </a:r>
            <a:r>
              <a:rPr lang="en-US" sz="2800" dirty="0" err="1" smtClean="0">
                <a:solidFill>
                  <a:schemeClr val="accent5">
                    <a:lumMod val="50000"/>
                  </a:schemeClr>
                </a:solidFill>
                <a:latin typeface="Arial" panose="020B0604020202020204" pitchFamily="34" charset="0"/>
                <a:cs typeface="Arial" panose="020B0604020202020204" pitchFamily="34" charset="0"/>
              </a:rPr>
              <a:t>Optogenetic</a:t>
            </a:r>
            <a:r>
              <a:rPr lang="en-US" sz="2800" dirty="0" smtClean="0">
                <a:solidFill>
                  <a:schemeClr val="accent5">
                    <a:lumMod val="50000"/>
                  </a:schemeClr>
                </a:solidFill>
                <a:latin typeface="Arial" panose="020B0604020202020204" pitchFamily="34" charset="0"/>
                <a:cs typeface="Arial" panose="020B0604020202020204" pitchFamily="34" charset="0"/>
              </a:rPr>
              <a:t> Rescue of Depressed </a:t>
            </a:r>
            <a:r>
              <a:rPr lang="en-US" sz="2800" dirty="0" err="1" smtClean="0">
                <a:solidFill>
                  <a:schemeClr val="accent5">
                    <a:lumMod val="50000"/>
                  </a:schemeClr>
                </a:solidFill>
                <a:latin typeface="Arial" panose="020B0604020202020204" pitchFamily="34" charset="0"/>
                <a:cs typeface="Arial" panose="020B0604020202020204" pitchFamily="34" charset="0"/>
              </a:rPr>
              <a:t>Behvior</a:t>
            </a:r>
            <a:r>
              <a:rPr lang="en-US" sz="2800" dirty="0" smtClean="0">
                <a:solidFill>
                  <a:schemeClr val="accent5">
                    <a:lumMod val="50000"/>
                  </a:schemeClr>
                </a:solidFill>
                <a:latin typeface="Arial" panose="020B0604020202020204" pitchFamily="34" charset="0"/>
                <a:cs typeface="Arial" panose="020B0604020202020204" pitchFamily="34" charset="0"/>
              </a:rPr>
              <a:t>?</a:t>
            </a:r>
          </a:p>
        </p:txBody>
      </p:sp>
      <p:sp>
        <p:nvSpPr>
          <p:cNvPr id="9" name="TextBox 8"/>
          <p:cNvSpPr txBox="1"/>
          <p:nvPr/>
        </p:nvSpPr>
        <p:spPr>
          <a:xfrm>
            <a:off x="5924806" y="1431740"/>
            <a:ext cx="6058648" cy="5272213"/>
          </a:xfrm>
          <a:prstGeom prst="rect">
            <a:avLst/>
          </a:prstGeom>
          <a:no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Phasic VTA Activation: </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(c) Increased kick frequency </a:t>
            </a:r>
            <a:r>
              <a:rPr lang="en-US" dirty="0" smtClean="0">
                <a:solidFill>
                  <a:srgbClr val="002060"/>
                </a:solidFill>
                <a:latin typeface="Arial" panose="020B0604020202020204" pitchFamily="34" charset="0"/>
                <a:cs typeface="Arial" panose="020B0604020202020204" pitchFamily="34" charset="0"/>
              </a:rPr>
              <a:t>(vs light off)</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Thick line: mean kick; dotted line = SEM.</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(d) Increased kick rate in FST</a:t>
            </a:r>
            <a:r>
              <a:rPr lang="en-US" dirty="0" smtClean="0">
                <a:solidFill>
                  <a:srgbClr val="002060"/>
                </a:solidFill>
                <a:latin typeface="Arial" panose="020B0604020202020204" pitchFamily="34" charset="0"/>
                <a:cs typeface="Arial" panose="020B0604020202020204" pitchFamily="34" charset="0"/>
              </a:rPr>
              <a:t>, but not OFT ambulation</a:t>
            </a:r>
          </a:p>
          <a:p>
            <a:pPr lvl="1">
              <a:lnSpc>
                <a:spcPct val="110000"/>
              </a:lnSpc>
              <a:spcBef>
                <a:spcPts val="600"/>
              </a:spcBef>
            </a:pPr>
            <a:r>
              <a:rPr lang="en-US" dirty="0" smtClean="0">
                <a:solidFill>
                  <a:srgbClr val="002060"/>
                </a:solidFill>
                <a:latin typeface="Arial" panose="020B0604020202020204" pitchFamily="34" charset="0"/>
                <a:cs typeface="Arial" panose="020B0604020202020204" pitchFamily="34" charset="0"/>
              </a:rPr>
              <a:t>**P=0.0088 by paired t-test</a:t>
            </a:r>
          </a:p>
          <a:p>
            <a:pPr>
              <a:lnSpc>
                <a:spcPct val="110000"/>
              </a:lnSpc>
              <a:spcBef>
                <a:spcPts val="600"/>
              </a:spcBef>
            </a:pPr>
            <a:endParaRPr lang="en-US" sz="400" b="1"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Kick events were not time-locked to light pulses:</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(e) </a:t>
            </a:r>
            <a:r>
              <a:rPr lang="en-US" dirty="0" smtClean="0">
                <a:solidFill>
                  <a:srgbClr val="002060"/>
                </a:solidFill>
                <a:latin typeface="Arial" panose="020B0604020202020204" pitchFamily="34" charset="0"/>
                <a:cs typeface="Arial" panose="020B0604020202020204" pitchFamily="34" charset="0"/>
              </a:rPr>
              <a:t>Peri-event raster histogram: kick events referenced to train of 8 light pulses of 30 Hz every 5s (blue)</a:t>
            </a: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(f) </a:t>
            </a:r>
            <a:r>
              <a:rPr lang="en-US" dirty="0" smtClean="0">
                <a:solidFill>
                  <a:srgbClr val="002060"/>
                </a:solidFill>
                <a:latin typeface="Arial" panose="020B0604020202020204" pitchFamily="34" charset="0"/>
                <a:cs typeface="Arial" panose="020B0604020202020204" pitchFamily="34" charset="0"/>
              </a:rPr>
              <a:t>Scatter-plot showing correlation between:</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Degree to which individual rat behavior was modulated by light-driven VTA DA activation</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Proportion of all NAc light-responsive units recorded from same subject</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R = 0.9195</a:t>
            </a:r>
          </a:p>
        </p:txBody>
      </p:sp>
      <p:pic>
        <p:nvPicPr>
          <p:cNvPr id="4" name="Picture 3"/>
          <p:cNvPicPr>
            <a:picLocks noChangeAspect="1"/>
          </p:cNvPicPr>
          <p:nvPr/>
        </p:nvPicPr>
        <p:blipFill rotWithShape="1">
          <a:blip r:embed="rId3"/>
          <a:srcRect b="-3522"/>
          <a:stretch/>
        </p:blipFill>
        <p:spPr>
          <a:xfrm>
            <a:off x="1284165" y="1022019"/>
            <a:ext cx="3816427" cy="5282528"/>
          </a:xfrm>
          <a:prstGeom prst="rect">
            <a:avLst/>
          </a:prstGeom>
        </p:spPr>
      </p:pic>
      <p:sp>
        <p:nvSpPr>
          <p:cNvPr id="5" name="TextBox 4"/>
          <p:cNvSpPr txBox="1"/>
          <p:nvPr/>
        </p:nvSpPr>
        <p:spPr>
          <a:xfrm>
            <a:off x="1967270" y="5995229"/>
            <a:ext cx="930448"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Time (s)</a:t>
            </a:r>
            <a:endParaRPr lang="en-US" sz="1600" dirty="0">
              <a:latin typeface="Arial" panose="020B0604020202020204" pitchFamily="34" charset="0"/>
              <a:cs typeface="Arial" panose="020B0604020202020204" pitchFamily="34" charset="0"/>
            </a:endParaRPr>
          </a:p>
        </p:txBody>
      </p:sp>
      <p:sp>
        <p:nvSpPr>
          <p:cNvPr id="10" name="TextBox 9"/>
          <p:cNvSpPr txBox="1"/>
          <p:nvPr/>
        </p:nvSpPr>
        <p:spPr>
          <a:xfrm>
            <a:off x="3291416" y="6090565"/>
            <a:ext cx="2271776" cy="228600"/>
          </a:xfrm>
          <a:prstGeom prst="rect">
            <a:avLst/>
          </a:prstGeom>
          <a:solidFill>
            <a:schemeClr val="bg1"/>
          </a:solidFill>
        </p:spPr>
        <p:txBody>
          <a:bodyPr wrap="none" rtlCol="0" anchor="ctr">
            <a:spAutoFit/>
          </a:bodyPr>
          <a:lstStyle/>
          <a:p>
            <a:r>
              <a:rPr lang="en-US" sz="1600" dirty="0" smtClean="0">
                <a:latin typeface="Arial" panose="020B0604020202020204" pitchFamily="34" charset="0"/>
                <a:cs typeface="Arial" panose="020B0604020202020204" pitchFamily="34" charset="0"/>
              </a:rPr>
              <a:t>↑ swimming w light (%)</a:t>
            </a:r>
            <a:endParaRPr lang="en-US" sz="1600" dirty="0">
              <a:latin typeface="Arial" panose="020B0604020202020204" pitchFamily="34" charset="0"/>
              <a:cs typeface="Arial" panose="020B0604020202020204" pitchFamily="34" charset="0"/>
            </a:endParaRPr>
          </a:p>
        </p:txBody>
      </p:sp>
      <p:sp>
        <p:nvSpPr>
          <p:cNvPr id="6" name="Rectangle 5"/>
          <p:cNvSpPr/>
          <p:nvPr/>
        </p:nvSpPr>
        <p:spPr>
          <a:xfrm>
            <a:off x="5887454" y="4560592"/>
            <a:ext cx="6096000" cy="2228302"/>
          </a:xfrm>
          <a:prstGeom prst="rect">
            <a:avLst/>
          </a:prstGeom>
          <a:solidFill>
            <a:schemeClr val="bg1"/>
          </a:solidFill>
        </p:spPr>
        <p:txBody>
          <a:bodyPr wrap="square">
            <a:spAutoFit/>
          </a:bodyPr>
          <a:lstStyle/>
          <a:p>
            <a:pPr>
              <a:lnSpc>
                <a:spcPct val="110000"/>
              </a:lnSpc>
              <a:spcBef>
                <a:spcPts val="600"/>
              </a:spcBef>
            </a:pPr>
            <a:r>
              <a:rPr lang="en-US" b="1" dirty="0" err="1" smtClean="0">
                <a:solidFill>
                  <a:srgbClr val="7030A0"/>
                </a:solidFill>
                <a:latin typeface="Arial" panose="020B0604020202020204" pitchFamily="34" charset="0"/>
                <a:cs typeface="Arial" panose="020B0604020202020204" pitchFamily="34" charset="0"/>
              </a:rPr>
              <a:t>Perievent</a:t>
            </a:r>
            <a:r>
              <a:rPr lang="en-US" b="1" dirty="0" smtClean="0">
                <a:solidFill>
                  <a:srgbClr val="7030A0"/>
                </a:solidFill>
                <a:latin typeface="Arial" panose="020B0604020202020204" pitchFamily="34" charset="0"/>
                <a:cs typeface="Arial" panose="020B0604020202020204" pitchFamily="34" charset="0"/>
              </a:rPr>
              <a:t> (</a:t>
            </a:r>
            <a:r>
              <a:rPr lang="en-US" b="1" dirty="0" err="1" smtClean="0">
                <a:solidFill>
                  <a:srgbClr val="7030A0"/>
                </a:solidFill>
                <a:latin typeface="Arial" panose="020B0604020202020204" pitchFamily="34" charset="0"/>
                <a:cs typeface="Arial" panose="020B0604020202020204" pitchFamily="34" charset="0"/>
              </a:rPr>
              <a:t>peristimulus</a:t>
            </a:r>
            <a:r>
              <a:rPr lang="en-US" b="1" dirty="0" smtClean="0">
                <a:solidFill>
                  <a:srgbClr val="7030A0"/>
                </a:solidFill>
                <a:latin typeface="Arial" panose="020B0604020202020204" pitchFamily="34" charset="0"/>
                <a:cs typeface="Arial" panose="020B0604020202020204" pitchFamily="34" charset="0"/>
              </a:rPr>
              <a:t>) histogram:</a:t>
            </a:r>
          </a:p>
          <a:p>
            <a:pPr marL="285750" indent="-285750">
              <a:lnSpc>
                <a:spcPct val="11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Times </a:t>
            </a:r>
            <a:r>
              <a:rPr lang="en-US" dirty="0">
                <a:latin typeface="Arial" panose="020B0604020202020204" pitchFamily="34" charset="0"/>
                <a:cs typeface="Arial" panose="020B0604020202020204" pitchFamily="34" charset="0"/>
              </a:rPr>
              <a:t>at which </a:t>
            </a:r>
            <a:r>
              <a:rPr lang="en-US" dirty="0" smtClean="0">
                <a:latin typeface="Arial" panose="020B0604020202020204" pitchFamily="34" charset="0"/>
                <a:cs typeface="Arial" panose="020B0604020202020204" pitchFamily="34" charset="0"/>
              </a:rPr>
              <a:t>kicks occurred in </a:t>
            </a:r>
            <a:r>
              <a:rPr lang="en-US" dirty="0">
                <a:latin typeface="Arial" panose="020B0604020202020204" pitchFamily="34" charset="0"/>
                <a:cs typeface="Arial" panose="020B0604020202020204" pitchFamily="34" charset="0"/>
              </a:rPr>
              <a:t>relation to </a:t>
            </a:r>
            <a:r>
              <a:rPr lang="en-US" dirty="0" smtClean="0">
                <a:latin typeface="Arial" panose="020B0604020202020204" pitchFamily="34" charset="0"/>
                <a:cs typeface="Arial" panose="020B0604020202020204" pitchFamily="34" charset="0"/>
              </a:rPr>
              <a:t>stimulation</a:t>
            </a:r>
            <a:endParaRPr lang="en-US" dirty="0">
              <a:latin typeface="Arial" panose="020B0604020202020204" pitchFamily="34" charset="0"/>
              <a:cs typeface="Arial" panose="020B0604020202020204" pitchFamily="34" charset="0"/>
            </a:endParaRPr>
          </a:p>
          <a:p>
            <a:pPr marL="285750" indent="-285750">
              <a:lnSpc>
                <a:spcPct val="110000"/>
              </a:lnSpc>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ate </a:t>
            </a:r>
            <a:r>
              <a:rPr lang="en-US" dirty="0">
                <a:latin typeface="Arial" panose="020B0604020202020204" pitchFamily="34" charset="0"/>
                <a:cs typeface="Arial" panose="020B0604020202020204" pitchFamily="34" charset="0"/>
              </a:rPr>
              <a:t>&amp; timing of </a:t>
            </a:r>
            <a:r>
              <a:rPr lang="en-US" dirty="0" smtClean="0">
                <a:latin typeface="Arial" panose="020B0604020202020204" pitchFamily="34" charset="0"/>
                <a:cs typeface="Arial" panose="020B0604020202020204" pitchFamily="34" charset="0"/>
              </a:rPr>
              <a:t>kick activity in </a:t>
            </a:r>
            <a:r>
              <a:rPr lang="en-US" dirty="0">
                <a:latin typeface="Arial" panose="020B0604020202020204" pitchFamily="34" charset="0"/>
                <a:cs typeface="Arial" panose="020B0604020202020204" pitchFamily="34" charset="0"/>
              </a:rPr>
              <a:t>relation to </a:t>
            </a:r>
            <a:r>
              <a:rPr lang="en-US" dirty="0" err="1" smtClean="0">
                <a:latin typeface="Arial" panose="020B0604020202020204" pitchFamily="34" charset="0"/>
                <a:cs typeface="Arial" panose="020B0604020202020204" pitchFamily="34" charset="0"/>
              </a:rPr>
              <a:t>optogenetic</a:t>
            </a:r>
            <a:r>
              <a:rPr lang="en-US" dirty="0" smtClean="0">
                <a:latin typeface="Arial" panose="020B0604020202020204" pitchFamily="34" charset="0"/>
                <a:cs typeface="Arial" panose="020B0604020202020204" pitchFamily="34" charset="0"/>
              </a:rPr>
              <a:t> stimulation</a:t>
            </a:r>
          </a:p>
          <a:p>
            <a:pPr marL="285750" indent="-285750">
              <a:lnSpc>
                <a:spcPct val="110000"/>
              </a:lnSpc>
              <a:spcBef>
                <a:spcPts val="600"/>
              </a:spcBef>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lnSpc>
                <a:spcPct val="110000"/>
              </a:lnSpc>
              <a:spcBef>
                <a:spcPts val="60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5800664" y="1324857"/>
            <a:ext cx="6058648" cy="4668970"/>
          </a:xfrm>
          <a:prstGeom prst="rect">
            <a:avLst/>
          </a:prstGeom>
          <a:solidFill>
            <a:schemeClr val="bg1"/>
          </a:solidFill>
        </p:spPr>
        <p:txBody>
          <a:bodyPr wrap="square" rtlCol="0">
            <a:spAutoFit/>
          </a:bodyPr>
          <a:lstStyle/>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Phasic VTA Activation ↑ kick frequency &amp; rate (c-d)</a:t>
            </a:r>
          </a:p>
          <a:p>
            <a:pPr>
              <a:lnSpc>
                <a:spcPct val="110000"/>
              </a:lnSpc>
              <a:spcBef>
                <a:spcPts val="600"/>
              </a:spcBef>
            </a:pPr>
            <a:endParaRPr lang="en-US" b="1"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Kick events were not time-locked to light pulses (e)</a:t>
            </a:r>
            <a:endParaRPr lang="en-US" b="1" dirty="0">
              <a:solidFill>
                <a:srgbClr val="002060"/>
              </a:solidFill>
              <a:latin typeface="Arial" panose="020B0604020202020204" pitchFamily="34" charset="0"/>
              <a:cs typeface="Arial" panose="020B0604020202020204" pitchFamily="34" charset="0"/>
            </a:endParaRPr>
          </a:p>
          <a:p>
            <a:pPr>
              <a:lnSpc>
                <a:spcPct val="110000"/>
              </a:lnSpc>
              <a:spcBef>
                <a:spcPts val="600"/>
              </a:spcBef>
            </a:pPr>
            <a:endParaRPr lang="en-US" b="1"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Kick (escape) behavior may be modulated by dopaminergic tone rater than individual dopamine transients</a:t>
            </a:r>
          </a:p>
          <a:p>
            <a:pPr>
              <a:lnSpc>
                <a:spcPct val="110000"/>
              </a:lnSpc>
              <a:spcBef>
                <a:spcPts val="600"/>
              </a:spcBef>
            </a:pPr>
            <a:endParaRPr lang="en-US" b="1" dirty="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002060"/>
                </a:solidFill>
                <a:latin typeface="Arial" panose="020B0604020202020204" pitchFamily="34" charset="0"/>
                <a:cs typeface="Arial" panose="020B0604020202020204" pitchFamily="34" charset="0"/>
              </a:rPr>
              <a:t>↑ NAc neurons showing phasic responses to VTA dopamine activation correlates with greater relative increase in escape-related behavior (f)</a:t>
            </a:r>
          </a:p>
          <a:p>
            <a:pPr>
              <a:lnSpc>
                <a:spcPct val="110000"/>
              </a:lnSpc>
              <a:spcBef>
                <a:spcPts val="600"/>
              </a:spcBef>
            </a:pPr>
            <a:endParaRPr lang="en-US" b="1" dirty="0">
              <a:solidFill>
                <a:srgbClr val="002060"/>
              </a:solidFill>
              <a:latin typeface="Arial" panose="020B0604020202020204" pitchFamily="34" charset="0"/>
              <a:cs typeface="Arial" panose="020B0604020202020204" pitchFamily="34" charset="0"/>
            </a:endParaRPr>
          </a:p>
          <a:p>
            <a:pPr>
              <a:lnSpc>
                <a:spcPct val="110000"/>
              </a:lnSpc>
              <a:spcBef>
                <a:spcPts val="600"/>
              </a:spcBef>
            </a:pPr>
            <a:endParaRPr lang="en-US" b="1" dirty="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007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352927" y="1287361"/>
            <a:ext cx="6464968" cy="3930307"/>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rats (5-7 months)</a:t>
            </a: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ChR2</a:t>
            </a:r>
            <a:r>
              <a:rPr lang="en-US" b="1" dirty="0" smtClean="0">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Chronic Mild Stress (CMS) Exposure (5-7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endParaRPr lang="en-US" sz="900"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Forced Swim Test</a:t>
            </a:r>
            <a:endParaRPr lang="en-US" dirty="0" smtClean="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VTA Activation</a:t>
            </a:r>
            <a:r>
              <a:rPr lang="en-US" dirty="0" smtClean="0">
                <a:solidFill>
                  <a:srgbClr val="002060"/>
                </a:solidFill>
                <a:latin typeface="Arial" panose="020B0604020202020204" pitchFamily="34" charset="0"/>
                <a:cs typeface="Arial" panose="020B0604020202020204" pitchFamily="34" charset="0"/>
              </a:rPr>
              <a:t> (3m intervals)</a:t>
            </a:r>
          </a:p>
          <a:p>
            <a:pPr marL="800100" lvl="1" indent="-342900">
              <a:buFont typeface="Arial" panose="020B0604020202020204" pitchFamily="34" charset="0"/>
              <a:buChar char="•"/>
            </a:pPr>
            <a:r>
              <a:rPr lang="en-US" b="1" i="1" dirty="0" smtClean="0">
                <a:solidFill>
                  <a:srgbClr val="002060"/>
                </a:solidFill>
                <a:latin typeface="Arial" panose="020B0604020202020204" pitchFamily="34" charset="0"/>
                <a:cs typeface="Arial" panose="020B0604020202020204" pitchFamily="34" charset="0"/>
              </a:rPr>
              <a:t>In vivo </a:t>
            </a:r>
            <a:r>
              <a:rPr lang="en-US" b="1" dirty="0" smtClean="0">
                <a:solidFill>
                  <a:srgbClr val="002060"/>
                </a:solidFill>
                <a:latin typeface="Arial" panose="020B0604020202020204" pitchFamily="34" charset="0"/>
                <a:cs typeface="Arial" panose="020B0604020202020204" pitchFamily="34" charset="0"/>
              </a:rPr>
              <a:t>NAc electrophysiology</a:t>
            </a:r>
          </a:p>
          <a:p>
            <a:endParaRPr lang="en-US"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Analysis of NAc (medial shell) recordings:</a:t>
            </a:r>
          </a:p>
          <a:p>
            <a:pPr marL="800100" lvl="1"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Baseline (BL) vs response window (RW) comparisons</a:t>
            </a:r>
          </a:p>
          <a:p>
            <a:pPr marL="800100" lvl="1"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Fractional change (FC) in avg. firing rate (BL vs RW)</a:t>
            </a:r>
          </a:p>
          <a:p>
            <a:pPr marL="800100" lvl="1"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Sig of FC: percentile in bootstrap distribution</a:t>
            </a:r>
          </a:p>
          <a:p>
            <a:pPr marL="1257300" lvl="2" indent="-34290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500 random circular permutations of spike times vs event times, P&lt;0.05</a:t>
            </a:r>
            <a:endParaRPr lang="en-US" sz="16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817895" y="1499290"/>
            <a:ext cx="3854113" cy="3453182"/>
          </a:xfrm>
          <a:prstGeom prst="rect">
            <a:avLst/>
          </a:prstGeom>
        </p:spPr>
      </p:pic>
      <p:grpSp>
        <p:nvGrpSpPr>
          <p:cNvPr id="21" name="Group 20"/>
          <p:cNvGrpSpPr/>
          <p:nvPr/>
        </p:nvGrpSpPr>
        <p:grpSpPr>
          <a:xfrm>
            <a:off x="995290" y="5260248"/>
            <a:ext cx="9464843" cy="1104314"/>
            <a:chOff x="995290" y="5260248"/>
            <a:chExt cx="9464843" cy="1104314"/>
          </a:xfrm>
        </p:grpSpPr>
        <p:pic>
          <p:nvPicPr>
            <p:cNvPr id="7" name="Picture 6"/>
            <p:cNvPicPr>
              <a:picLocks noChangeAspect="1"/>
            </p:cNvPicPr>
            <p:nvPr/>
          </p:nvPicPr>
          <p:blipFill rotWithShape="1">
            <a:blip r:embed="rId4"/>
            <a:srcRect t="4511" r="9114" b="1270"/>
            <a:stretch/>
          </p:blipFill>
          <p:spPr>
            <a:xfrm rot="5400000">
              <a:off x="5175555" y="1079983"/>
              <a:ext cx="1104313" cy="9464843"/>
            </a:xfrm>
            <a:prstGeom prst="rect">
              <a:avLst/>
            </a:prstGeom>
          </p:spPr>
        </p:pic>
        <p:pic>
          <p:nvPicPr>
            <p:cNvPr id="18" name="Picture 17"/>
            <p:cNvPicPr>
              <a:picLocks noChangeAspect="1"/>
            </p:cNvPicPr>
            <p:nvPr/>
          </p:nvPicPr>
          <p:blipFill rotWithShape="1">
            <a:blip r:embed="rId4"/>
            <a:srcRect l="26533" t="16016" r="9115" b="70410"/>
            <a:stretch/>
          </p:blipFill>
          <p:spPr>
            <a:xfrm rot="5400000">
              <a:off x="2508392" y="5291819"/>
              <a:ext cx="781906" cy="1363580"/>
            </a:xfrm>
            <a:prstGeom prst="rect">
              <a:avLst/>
            </a:prstGeom>
          </p:spPr>
        </p:pic>
        <p:pic>
          <p:nvPicPr>
            <p:cNvPr id="19" name="Picture 18"/>
            <p:cNvPicPr>
              <a:picLocks noChangeAspect="1"/>
            </p:cNvPicPr>
            <p:nvPr/>
          </p:nvPicPr>
          <p:blipFill rotWithShape="1">
            <a:blip r:embed="rId5"/>
            <a:srcRect l="87615"/>
            <a:stretch/>
          </p:blipFill>
          <p:spPr>
            <a:xfrm>
              <a:off x="1036161" y="5261090"/>
              <a:ext cx="1172607" cy="1103472"/>
            </a:xfrm>
            <a:prstGeom prst="rect">
              <a:avLst/>
            </a:prstGeom>
          </p:spPr>
        </p:pic>
        <p:pic>
          <p:nvPicPr>
            <p:cNvPr id="20" name="Picture 19"/>
            <p:cNvPicPr>
              <a:picLocks noChangeAspect="1"/>
            </p:cNvPicPr>
            <p:nvPr/>
          </p:nvPicPr>
          <p:blipFill rotWithShape="1">
            <a:blip r:embed="rId5"/>
            <a:srcRect t="33503" r="27000"/>
            <a:stretch/>
          </p:blipFill>
          <p:spPr>
            <a:xfrm>
              <a:off x="3547940" y="5630781"/>
              <a:ext cx="6911513" cy="733781"/>
            </a:xfrm>
            <a:prstGeom prst="rect">
              <a:avLst/>
            </a:prstGeom>
          </p:spPr>
        </p:pic>
      </p:grpSp>
      <p:sp>
        <p:nvSpPr>
          <p:cNvPr id="11" name="Rectangle 10"/>
          <p:cNvSpPr/>
          <p:nvPr/>
        </p:nvSpPr>
        <p:spPr>
          <a:xfrm>
            <a:off x="0" y="498799"/>
            <a:ext cx="12192000" cy="523220"/>
          </a:xfrm>
          <a:prstGeom prst="rect">
            <a:avLst/>
          </a:prstGeom>
        </p:spPr>
        <p:txBody>
          <a:bodyPr wrap="square">
            <a:spAutoFit/>
          </a:bodyPr>
          <a:lstStyle/>
          <a:p>
            <a:pPr algn="ctr"/>
            <a:r>
              <a:rPr lang="en-US" sz="2700" dirty="0" smtClean="0">
                <a:solidFill>
                  <a:schemeClr val="accent5">
                    <a:lumMod val="50000"/>
                  </a:schemeClr>
                </a:solidFill>
                <a:latin typeface="Arial" panose="020B0604020202020204" pitchFamily="34" charset="0"/>
                <a:cs typeface="Arial" panose="020B0604020202020204" pitchFamily="34" charset="0"/>
              </a:rPr>
              <a:t>Exp4: What proportion of NAc MSNs respond to phasic VTA activity or kicks?</a:t>
            </a:r>
          </a:p>
        </p:txBody>
      </p:sp>
    </p:spTree>
    <p:extLst>
      <p:ext uri="{BB962C8B-B14F-4D97-AF65-F5344CB8AC3E}">
        <p14:creationId xmlns:p14="http://schemas.microsoft.com/office/powerpoint/2010/main" val="30154943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700" dirty="0" smtClean="0">
                <a:solidFill>
                  <a:schemeClr val="accent5">
                    <a:lumMod val="50000"/>
                  </a:schemeClr>
                </a:solidFill>
                <a:latin typeface="Arial" panose="020B0604020202020204" pitchFamily="34" charset="0"/>
                <a:cs typeface="Arial" panose="020B0604020202020204" pitchFamily="34" charset="0"/>
              </a:rPr>
              <a:t>Exp4: What proportion of NAc MSNs respond to phasic VTA activity or kicks?</a:t>
            </a:r>
          </a:p>
        </p:txBody>
      </p:sp>
      <p:sp>
        <p:nvSpPr>
          <p:cNvPr id="9" name="TextBox 8"/>
          <p:cNvSpPr txBox="1"/>
          <p:nvPr/>
        </p:nvSpPr>
        <p:spPr>
          <a:xfrm>
            <a:off x="352927" y="1287361"/>
            <a:ext cx="6464968" cy="3930307"/>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rats (5-7 months)</a:t>
            </a: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ChR2</a:t>
            </a:r>
            <a:r>
              <a:rPr lang="en-US" b="1" dirty="0" smtClean="0">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Chronic Mild Stress (CMS) Exposure (5-7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endParaRPr lang="en-US" sz="900"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Forced Swim Test</a:t>
            </a:r>
            <a:endParaRPr lang="en-US" dirty="0" smtClean="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VTA Activation</a:t>
            </a:r>
            <a:r>
              <a:rPr lang="en-US" dirty="0" smtClean="0">
                <a:solidFill>
                  <a:srgbClr val="002060"/>
                </a:solidFill>
                <a:latin typeface="Arial" panose="020B0604020202020204" pitchFamily="34" charset="0"/>
                <a:cs typeface="Arial" panose="020B0604020202020204" pitchFamily="34" charset="0"/>
              </a:rPr>
              <a:t> (3m intervals)</a:t>
            </a:r>
          </a:p>
          <a:p>
            <a:pPr marL="800100" lvl="1" indent="-342900">
              <a:buFont typeface="Arial" panose="020B0604020202020204" pitchFamily="34" charset="0"/>
              <a:buChar char="•"/>
            </a:pPr>
            <a:r>
              <a:rPr lang="en-US" b="1" i="1" dirty="0" smtClean="0">
                <a:solidFill>
                  <a:srgbClr val="002060"/>
                </a:solidFill>
                <a:latin typeface="Arial" panose="020B0604020202020204" pitchFamily="34" charset="0"/>
                <a:cs typeface="Arial" panose="020B0604020202020204" pitchFamily="34" charset="0"/>
              </a:rPr>
              <a:t>In vivo </a:t>
            </a:r>
            <a:r>
              <a:rPr lang="en-US" b="1" dirty="0" smtClean="0">
                <a:solidFill>
                  <a:srgbClr val="002060"/>
                </a:solidFill>
                <a:latin typeface="Arial" panose="020B0604020202020204" pitchFamily="34" charset="0"/>
                <a:cs typeface="Arial" panose="020B0604020202020204" pitchFamily="34" charset="0"/>
              </a:rPr>
              <a:t>NAc electrophysiology</a:t>
            </a:r>
          </a:p>
          <a:p>
            <a:endParaRPr lang="en-US"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Analysis of NAc (medial shell) recordings</a:t>
            </a:r>
          </a:p>
          <a:p>
            <a:pPr marL="342900" indent="-342900">
              <a:buFont typeface="Arial" panose="020B0604020202020204" pitchFamily="34" charset="0"/>
              <a:buChar char="•"/>
            </a:pPr>
            <a:endParaRPr lang="en-US"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Burst-Firing Analysis:</a:t>
            </a:r>
            <a:endParaRPr lang="en-US" b="1" dirty="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Start: 2 spikes with inter-spike interval &lt; 80 ms</a:t>
            </a:r>
          </a:p>
          <a:p>
            <a:pPr marL="800100" lvl="1"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End: inter-spike interval &gt; 135 mg</a:t>
            </a:r>
          </a:p>
          <a:p>
            <a:pPr marL="800100" lvl="1" indent="-342900">
              <a:buFont typeface="Arial" panose="020B0604020202020204" pitchFamily="34" charset="0"/>
              <a:buChar char="•"/>
            </a:pPr>
            <a:endParaRPr lang="en-US" b="1" dirty="0" smtClean="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817895" y="1499290"/>
            <a:ext cx="3854113" cy="3453182"/>
          </a:xfrm>
          <a:prstGeom prst="rect">
            <a:avLst/>
          </a:prstGeom>
        </p:spPr>
      </p:pic>
      <p:grpSp>
        <p:nvGrpSpPr>
          <p:cNvPr id="21" name="Group 20"/>
          <p:cNvGrpSpPr/>
          <p:nvPr/>
        </p:nvGrpSpPr>
        <p:grpSpPr>
          <a:xfrm>
            <a:off x="995290" y="5260248"/>
            <a:ext cx="9464843" cy="1104314"/>
            <a:chOff x="995290" y="5260248"/>
            <a:chExt cx="9464843" cy="1104314"/>
          </a:xfrm>
        </p:grpSpPr>
        <p:pic>
          <p:nvPicPr>
            <p:cNvPr id="7" name="Picture 6"/>
            <p:cNvPicPr>
              <a:picLocks noChangeAspect="1"/>
            </p:cNvPicPr>
            <p:nvPr/>
          </p:nvPicPr>
          <p:blipFill rotWithShape="1">
            <a:blip r:embed="rId4"/>
            <a:srcRect t="4511" r="9114" b="1270"/>
            <a:stretch/>
          </p:blipFill>
          <p:spPr>
            <a:xfrm rot="5400000">
              <a:off x="5175555" y="1079983"/>
              <a:ext cx="1104313" cy="9464843"/>
            </a:xfrm>
            <a:prstGeom prst="rect">
              <a:avLst/>
            </a:prstGeom>
          </p:spPr>
        </p:pic>
        <p:pic>
          <p:nvPicPr>
            <p:cNvPr id="18" name="Picture 17"/>
            <p:cNvPicPr>
              <a:picLocks noChangeAspect="1"/>
            </p:cNvPicPr>
            <p:nvPr/>
          </p:nvPicPr>
          <p:blipFill rotWithShape="1">
            <a:blip r:embed="rId4"/>
            <a:srcRect l="26533" t="16016" r="9115" b="70410"/>
            <a:stretch/>
          </p:blipFill>
          <p:spPr>
            <a:xfrm rot="5400000">
              <a:off x="2508392" y="5291819"/>
              <a:ext cx="781906" cy="1363580"/>
            </a:xfrm>
            <a:prstGeom prst="rect">
              <a:avLst/>
            </a:prstGeom>
          </p:spPr>
        </p:pic>
        <p:pic>
          <p:nvPicPr>
            <p:cNvPr id="19" name="Picture 18"/>
            <p:cNvPicPr>
              <a:picLocks noChangeAspect="1"/>
            </p:cNvPicPr>
            <p:nvPr/>
          </p:nvPicPr>
          <p:blipFill rotWithShape="1">
            <a:blip r:embed="rId5"/>
            <a:srcRect l="87615"/>
            <a:stretch/>
          </p:blipFill>
          <p:spPr>
            <a:xfrm>
              <a:off x="1036161" y="5261090"/>
              <a:ext cx="1172607" cy="1103472"/>
            </a:xfrm>
            <a:prstGeom prst="rect">
              <a:avLst/>
            </a:prstGeom>
          </p:spPr>
        </p:pic>
        <p:pic>
          <p:nvPicPr>
            <p:cNvPr id="20" name="Picture 19"/>
            <p:cNvPicPr>
              <a:picLocks noChangeAspect="1"/>
            </p:cNvPicPr>
            <p:nvPr/>
          </p:nvPicPr>
          <p:blipFill rotWithShape="1">
            <a:blip r:embed="rId5"/>
            <a:srcRect t="33503" r="27000"/>
            <a:stretch/>
          </p:blipFill>
          <p:spPr>
            <a:xfrm>
              <a:off x="3547940" y="5630781"/>
              <a:ext cx="6911513" cy="733781"/>
            </a:xfrm>
            <a:prstGeom prst="rect">
              <a:avLst/>
            </a:prstGeom>
          </p:spPr>
        </p:pic>
      </p:grpSp>
    </p:spTree>
    <p:extLst>
      <p:ext uri="{BB962C8B-B14F-4D97-AF65-F5344CB8AC3E}">
        <p14:creationId xmlns:p14="http://schemas.microsoft.com/office/powerpoint/2010/main" val="15476566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Fig 4a: Phasic VTA DA Neuron Activity Modulates NAc Encoding of Escape</a:t>
            </a:r>
          </a:p>
        </p:txBody>
      </p:sp>
      <p:pic>
        <p:nvPicPr>
          <p:cNvPr id="3" name="Picture 2"/>
          <p:cNvPicPr>
            <a:picLocks noChangeAspect="1"/>
          </p:cNvPicPr>
          <p:nvPr/>
        </p:nvPicPr>
        <p:blipFill rotWithShape="1">
          <a:blip r:embed="rId3"/>
          <a:srcRect r="64906"/>
          <a:stretch/>
        </p:blipFill>
        <p:spPr>
          <a:xfrm>
            <a:off x="1180540" y="1265841"/>
            <a:ext cx="2557271" cy="4707253"/>
          </a:xfrm>
          <a:prstGeom prst="rect">
            <a:avLst/>
          </a:prstGeom>
        </p:spPr>
      </p:pic>
      <p:sp>
        <p:nvSpPr>
          <p:cNvPr id="12" name="TextBox 11"/>
          <p:cNvSpPr txBox="1"/>
          <p:nvPr/>
        </p:nvSpPr>
        <p:spPr>
          <a:xfrm>
            <a:off x="4677452" y="1431740"/>
            <a:ext cx="7306002" cy="3831818"/>
          </a:xfrm>
          <a:prstGeom prst="rect">
            <a:avLst/>
          </a:prstGeom>
          <a:noFill/>
        </p:spPr>
        <p:txBody>
          <a:bodyPr wrap="square" rtlCol="0">
            <a:spAutoFit/>
          </a:bodyPr>
          <a:lstStyle/>
          <a:p>
            <a:pPr marL="285750" indent="-28575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37% NAc MSNs = responsive to phasic VTA firing (45/123)</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13%: phasic </a:t>
            </a:r>
            <a:r>
              <a:rPr lang="en-US" dirty="0" smtClean="0">
                <a:solidFill>
                  <a:srgbClr val="C00000"/>
                </a:solidFill>
                <a:latin typeface="Arial" panose="020B0604020202020204" pitchFamily="34" charset="0"/>
                <a:cs typeface="Arial" panose="020B0604020202020204" pitchFamily="34" charset="0"/>
              </a:rPr>
              <a:t>inhibition to light </a:t>
            </a:r>
            <a:r>
              <a:rPr lang="en-US" dirty="0" smtClean="0">
                <a:solidFill>
                  <a:srgbClr val="002060"/>
                </a:solidFill>
                <a:latin typeface="Arial" panose="020B0604020202020204" pitchFamily="34" charset="0"/>
                <a:cs typeface="Arial" panose="020B0604020202020204" pitchFamily="34" charset="0"/>
              </a:rPr>
              <a:t>(6/45)</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87%: phasic </a:t>
            </a:r>
            <a:r>
              <a:rPr lang="en-US" dirty="0" smtClean="0">
                <a:solidFill>
                  <a:srgbClr val="00B050"/>
                </a:solidFill>
                <a:latin typeface="Arial" panose="020B0604020202020204" pitchFamily="34" charset="0"/>
                <a:cs typeface="Arial" panose="020B0604020202020204" pitchFamily="34" charset="0"/>
              </a:rPr>
              <a:t>excitation to light</a:t>
            </a:r>
            <a:r>
              <a:rPr lang="en-US" dirty="0" smtClean="0">
                <a:solidFill>
                  <a:srgbClr val="002060"/>
                </a:solidFill>
                <a:latin typeface="Arial" panose="020B0604020202020204" pitchFamily="34" charset="0"/>
                <a:cs typeface="Arial" panose="020B0604020202020204" pitchFamily="34" charset="0"/>
              </a:rPr>
              <a:t> (39/45)</a:t>
            </a:r>
            <a:endParaRPr lang="en-US" sz="900" dirty="0">
              <a:solidFill>
                <a:srgbClr val="00B050"/>
              </a:solidFill>
              <a:latin typeface="Arial" panose="020B0604020202020204" pitchFamily="34" charset="0"/>
              <a:cs typeface="Arial" panose="020B0604020202020204" pitchFamily="34" charset="0"/>
            </a:endParaRPr>
          </a:p>
          <a:p>
            <a:pPr marL="285750" indent="-28575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Most NAc MSNs: ↓ firing rate in FST (vs home cage) (Fig S19)</a:t>
            </a:r>
          </a:p>
          <a:p>
            <a:pPr marL="285750" indent="-28575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40% NAc MSNs: phasic responses associated with kick events</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(49/123 NAc MSNs)</a:t>
            </a:r>
          </a:p>
          <a:p>
            <a:pPr marL="742950" lvl="1" indent="-285750">
              <a:lnSpc>
                <a:spcPct val="110000"/>
              </a:lnSpc>
              <a:spcBef>
                <a:spcPts val="600"/>
              </a:spcBef>
              <a:buFont typeface="Arial" panose="020B0604020202020204" pitchFamily="34" charset="0"/>
              <a:buChar char="•"/>
            </a:pPr>
            <a:r>
              <a:rPr lang="en-US" dirty="0" smtClean="0">
                <a:solidFill>
                  <a:srgbClr val="7030A0"/>
                </a:solidFill>
                <a:latin typeface="Arial" panose="020B0604020202020204" pitchFamily="34" charset="0"/>
                <a:cs typeface="Arial" panose="020B0604020202020204" pitchFamily="34" charset="0"/>
              </a:rPr>
              <a:t>“</a:t>
            </a:r>
            <a:r>
              <a:rPr lang="en-US" dirty="0">
                <a:solidFill>
                  <a:srgbClr val="7030A0"/>
                </a:solidFill>
                <a:latin typeface="Arial" panose="020B0604020202020204" pitchFamily="34" charset="0"/>
                <a:cs typeface="Arial" panose="020B0604020202020204" pitchFamily="34" charset="0"/>
              </a:rPr>
              <a:t>E</a:t>
            </a:r>
            <a:r>
              <a:rPr lang="en-US" dirty="0" smtClean="0">
                <a:solidFill>
                  <a:srgbClr val="7030A0"/>
                </a:solidFill>
                <a:latin typeface="Arial" panose="020B0604020202020204" pitchFamily="34" charset="0"/>
                <a:cs typeface="Arial" panose="020B0604020202020204" pitchFamily="34" charset="0"/>
              </a:rPr>
              <a:t>ncode escape-related behavior”</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29%: phasic </a:t>
            </a:r>
            <a:r>
              <a:rPr lang="en-US" dirty="0" smtClean="0">
                <a:solidFill>
                  <a:srgbClr val="C00000"/>
                </a:solidFill>
                <a:latin typeface="Arial" panose="020B0604020202020204" pitchFamily="34" charset="0"/>
                <a:cs typeface="Arial" panose="020B0604020202020204" pitchFamily="34" charset="0"/>
              </a:rPr>
              <a:t>inhibition with kick </a:t>
            </a:r>
            <a:r>
              <a:rPr lang="en-US" dirty="0" smtClean="0">
                <a:solidFill>
                  <a:srgbClr val="002060"/>
                </a:solidFill>
                <a:latin typeface="Arial" panose="020B0604020202020204" pitchFamily="34" charset="0"/>
                <a:cs typeface="Arial" panose="020B0604020202020204" pitchFamily="34" charset="0"/>
              </a:rPr>
              <a:t>(14/49)</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71%: phasic </a:t>
            </a:r>
            <a:r>
              <a:rPr lang="en-US" dirty="0" smtClean="0">
                <a:solidFill>
                  <a:srgbClr val="00B050"/>
                </a:solidFill>
                <a:latin typeface="Arial" panose="020B0604020202020204" pitchFamily="34" charset="0"/>
                <a:cs typeface="Arial" panose="020B0604020202020204" pitchFamily="34" charset="0"/>
              </a:rPr>
              <a:t>excitation with kick </a:t>
            </a:r>
            <a:r>
              <a:rPr lang="en-US" dirty="0" smtClean="0">
                <a:solidFill>
                  <a:srgbClr val="002060"/>
                </a:solidFill>
                <a:latin typeface="Arial" panose="020B0604020202020204" pitchFamily="34" charset="0"/>
                <a:cs typeface="Arial" panose="020B0604020202020204" pitchFamily="34" charset="0"/>
              </a:rPr>
              <a:t>(35/49)</a:t>
            </a:r>
          </a:p>
          <a:p>
            <a:pPr marL="285750" indent="-28575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20% NAc MSNs encoded light pulses and kick events (24/123)</a:t>
            </a:r>
          </a:p>
        </p:txBody>
      </p:sp>
      <p:sp>
        <p:nvSpPr>
          <p:cNvPr id="5" name="Rectangle 4"/>
          <p:cNvSpPr/>
          <p:nvPr/>
        </p:nvSpPr>
        <p:spPr>
          <a:xfrm>
            <a:off x="4573179" y="5533564"/>
            <a:ext cx="7514548" cy="830997"/>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Fig 4a</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Peri-event raster histograms for </a:t>
            </a:r>
            <a:r>
              <a:rPr lang="en-US" sz="1600" dirty="0" smtClean="0">
                <a:latin typeface="Arial" panose="020B0604020202020204" pitchFamily="34" charset="0"/>
                <a:cs typeface="Arial" panose="020B0604020202020204" pitchFamily="34" charset="0"/>
              </a:rPr>
              <a:t>rep. neurons showing: </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Phasic </a:t>
            </a:r>
            <a:r>
              <a:rPr lang="en-US" sz="1600" dirty="0">
                <a:latin typeface="Arial" panose="020B0604020202020204" pitchFamily="34" charset="0"/>
                <a:cs typeface="Arial" panose="020B0604020202020204" pitchFamily="34" charset="0"/>
              </a:rPr>
              <a:t>excitation associated with both light pulses and kick events </a:t>
            </a:r>
            <a:r>
              <a:rPr lang="en-US" sz="1600" dirty="0" smtClean="0">
                <a:latin typeface="Arial" panose="020B0604020202020204" pitchFamily="34" charset="0"/>
                <a:cs typeface="Arial" panose="020B0604020202020204" pitchFamily="34" charset="0"/>
              </a:rPr>
              <a:t>(Ex: </a:t>
            </a:r>
            <a:r>
              <a:rPr lang="en-US" sz="1600" dirty="0">
                <a:latin typeface="Arial" panose="020B0604020202020204" pitchFamily="34" charset="0"/>
                <a:cs typeface="Arial" panose="020B0604020202020204" pitchFamily="34" charset="0"/>
              </a:rPr>
              <a:t>cell </a:t>
            </a:r>
            <a:r>
              <a:rPr lang="en-US" sz="1600" dirty="0" smtClean="0">
                <a:latin typeface="Arial" panose="020B0604020202020204" pitchFamily="34" charset="0"/>
                <a:cs typeface="Arial" panose="020B0604020202020204" pitchFamily="34" charset="0"/>
              </a:rPr>
              <a:t>1) </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Or phasic </a:t>
            </a:r>
            <a:r>
              <a:rPr lang="en-US" sz="1600" dirty="0">
                <a:latin typeface="Arial" panose="020B0604020202020204" pitchFamily="34" charset="0"/>
                <a:cs typeface="Arial" panose="020B0604020202020204" pitchFamily="34" charset="0"/>
              </a:rPr>
              <a:t>responses with light pulses </a:t>
            </a:r>
            <a:r>
              <a:rPr lang="en-US" sz="1600" dirty="0" smtClean="0">
                <a:latin typeface="Arial" panose="020B0604020202020204" pitchFamily="34" charset="0"/>
                <a:cs typeface="Arial" panose="020B0604020202020204" pitchFamily="34" charset="0"/>
              </a:rPr>
              <a:t>vs. </a:t>
            </a:r>
            <a:r>
              <a:rPr lang="en-US" sz="1600" dirty="0">
                <a:latin typeface="Arial" panose="020B0604020202020204" pitchFamily="34" charset="0"/>
                <a:cs typeface="Arial" panose="020B0604020202020204" pitchFamily="34" charset="0"/>
              </a:rPr>
              <a:t>kick events (Example cell </a:t>
            </a:r>
            <a:r>
              <a:rPr lang="en-US" sz="1600" dirty="0" smtClean="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a:t>
            </a:r>
          </a:p>
        </p:txBody>
      </p:sp>
      <p:grpSp>
        <p:nvGrpSpPr>
          <p:cNvPr id="17" name="Group 16"/>
          <p:cNvGrpSpPr/>
          <p:nvPr/>
        </p:nvGrpSpPr>
        <p:grpSpPr>
          <a:xfrm>
            <a:off x="4168189" y="1777756"/>
            <a:ext cx="1018526" cy="415498"/>
            <a:chOff x="5314897" y="4271211"/>
            <a:chExt cx="1018526" cy="415498"/>
          </a:xfrm>
        </p:grpSpPr>
        <p:sp>
          <p:nvSpPr>
            <p:cNvPr id="22" name="TextBox 21"/>
            <p:cNvSpPr txBox="1"/>
            <p:nvPr/>
          </p:nvSpPr>
          <p:spPr>
            <a:xfrm>
              <a:off x="5314897" y="4271211"/>
              <a:ext cx="692818" cy="415498"/>
            </a:xfrm>
            <a:prstGeom prst="rect">
              <a:avLst/>
            </a:prstGeom>
            <a:no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D2?</a:t>
              </a:r>
              <a:endParaRPr lang="en-US" sz="2000" b="1" dirty="0">
                <a:solidFill>
                  <a:srgbClr val="C00000"/>
                </a:solidFill>
                <a:latin typeface="Arial" panose="020B0604020202020204" pitchFamily="34" charset="0"/>
                <a:cs typeface="Arial" panose="020B0604020202020204" pitchFamily="34" charset="0"/>
              </a:endParaRPr>
            </a:p>
          </p:txBody>
        </p:sp>
        <p:cxnSp>
          <p:nvCxnSpPr>
            <p:cNvPr id="23" name="Straight Arrow Connector 22"/>
            <p:cNvCxnSpPr/>
            <p:nvPr/>
          </p:nvCxnSpPr>
          <p:spPr>
            <a:xfrm flipV="1">
              <a:off x="5967663" y="4504003"/>
              <a:ext cx="36576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4184231" y="2131699"/>
            <a:ext cx="986442" cy="400110"/>
            <a:chOff x="5346981" y="4271211"/>
            <a:chExt cx="986442" cy="400110"/>
          </a:xfrm>
        </p:grpSpPr>
        <p:sp>
          <p:nvSpPr>
            <p:cNvPr id="25" name="TextBox 24"/>
            <p:cNvSpPr txBox="1"/>
            <p:nvPr/>
          </p:nvSpPr>
          <p:spPr>
            <a:xfrm>
              <a:off x="5346981" y="4271211"/>
              <a:ext cx="670376" cy="400110"/>
            </a:xfrm>
            <a:prstGeom prst="rect">
              <a:avLst/>
            </a:prstGeom>
            <a:noFill/>
          </p:spPr>
          <p:txBody>
            <a:bodyPr wrap="none" rtlCol="0">
              <a:spAutoFit/>
            </a:bodyPr>
            <a:lstStyle/>
            <a:p>
              <a:r>
                <a:rPr lang="en-US" sz="2000" b="1" dirty="0" smtClean="0">
                  <a:solidFill>
                    <a:srgbClr val="00B050"/>
                  </a:solidFill>
                  <a:latin typeface="Arial" panose="020B0604020202020204" pitchFamily="34" charset="0"/>
                  <a:cs typeface="Arial" panose="020B0604020202020204" pitchFamily="34" charset="0"/>
                </a:rPr>
                <a:t>D1?</a:t>
              </a:r>
              <a:endParaRPr lang="en-US" sz="2000" b="1" dirty="0">
                <a:solidFill>
                  <a:srgbClr val="00B050"/>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flipV="1">
              <a:off x="5967663" y="4504003"/>
              <a:ext cx="36576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063916" y="4032687"/>
            <a:ext cx="1018526" cy="415498"/>
            <a:chOff x="5314897" y="4271211"/>
            <a:chExt cx="1018526" cy="415498"/>
          </a:xfrm>
        </p:grpSpPr>
        <p:sp>
          <p:nvSpPr>
            <p:cNvPr id="28" name="TextBox 27"/>
            <p:cNvSpPr txBox="1"/>
            <p:nvPr/>
          </p:nvSpPr>
          <p:spPr>
            <a:xfrm>
              <a:off x="5314897" y="4271211"/>
              <a:ext cx="692818" cy="415498"/>
            </a:xfrm>
            <a:prstGeom prst="rect">
              <a:avLst/>
            </a:prstGeom>
            <a:no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D2?</a:t>
              </a:r>
              <a:endParaRPr lang="en-US" sz="2000" b="1" dirty="0">
                <a:solidFill>
                  <a:srgbClr val="C00000"/>
                </a:solidFill>
                <a:latin typeface="Arial" panose="020B0604020202020204" pitchFamily="34" charset="0"/>
                <a:cs typeface="Arial" panose="020B0604020202020204" pitchFamily="34" charset="0"/>
              </a:endParaRPr>
            </a:p>
          </p:txBody>
        </p:sp>
        <p:cxnSp>
          <p:nvCxnSpPr>
            <p:cNvPr id="29" name="Straight Arrow Connector 28"/>
            <p:cNvCxnSpPr/>
            <p:nvPr/>
          </p:nvCxnSpPr>
          <p:spPr>
            <a:xfrm flipV="1">
              <a:off x="5967663" y="4504003"/>
              <a:ext cx="36576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096000" y="4433989"/>
            <a:ext cx="986442" cy="400110"/>
            <a:chOff x="5346981" y="4271211"/>
            <a:chExt cx="986442" cy="400110"/>
          </a:xfrm>
        </p:grpSpPr>
        <p:sp>
          <p:nvSpPr>
            <p:cNvPr id="31" name="TextBox 30"/>
            <p:cNvSpPr txBox="1"/>
            <p:nvPr/>
          </p:nvSpPr>
          <p:spPr>
            <a:xfrm>
              <a:off x="5346981" y="4271211"/>
              <a:ext cx="670376" cy="400110"/>
            </a:xfrm>
            <a:prstGeom prst="rect">
              <a:avLst/>
            </a:prstGeom>
            <a:noFill/>
          </p:spPr>
          <p:txBody>
            <a:bodyPr wrap="none" rtlCol="0">
              <a:spAutoFit/>
            </a:bodyPr>
            <a:lstStyle/>
            <a:p>
              <a:r>
                <a:rPr lang="en-US" sz="2000" b="1" dirty="0" smtClean="0">
                  <a:solidFill>
                    <a:srgbClr val="00B050"/>
                  </a:solidFill>
                  <a:latin typeface="Arial" panose="020B0604020202020204" pitchFamily="34" charset="0"/>
                  <a:cs typeface="Arial" panose="020B0604020202020204" pitchFamily="34" charset="0"/>
                </a:rPr>
                <a:t>D1?</a:t>
              </a:r>
              <a:endParaRPr lang="en-US" sz="2000" b="1" dirty="0">
                <a:solidFill>
                  <a:srgbClr val="00B050"/>
                </a:solidFill>
                <a:latin typeface="Arial" panose="020B0604020202020204" pitchFamily="34" charset="0"/>
                <a:cs typeface="Arial" panose="020B0604020202020204" pitchFamily="34" charset="0"/>
              </a:endParaRPr>
            </a:p>
          </p:txBody>
        </p:sp>
        <p:cxnSp>
          <p:nvCxnSpPr>
            <p:cNvPr id="32" name="Straight Arrow Connector 31"/>
            <p:cNvCxnSpPr/>
            <p:nvPr/>
          </p:nvCxnSpPr>
          <p:spPr>
            <a:xfrm flipV="1">
              <a:off x="5967663" y="4504003"/>
              <a:ext cx="36576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65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0" y="498799"/>
            <a:ext cx="12192000" cy="523220"/>
          </a:xfrm>
          <a:prstGeom prst="rect">
            <a:avLst/>
          </a:prstGeom>
        </p:spPr>
        <p:txBody>
          <a:bodyPr wrap="square">
            <a:spAutoFit/>
          </a:bodyPr>
          <a:lstStyle/>
          <a:p>
            <a:pPr algn="ctr"/>
            <a:r>
              <a:rPr lang="en-US" sz="2700" dirty="0" smtClean="0">
                <a:solidFill>
                  <a:schemeClr val="accent5">
                    <a:lumMod val="50000"/>
                  </a:schemeClr>
                </a:solidFill>
                <a:latin typeface="Arial" panose="020B0604020202020204" pitchFamily="34" charset="0"/>
                <a:cs typeface="Arial" panose="020B0604020202020204" pitchFamily="34" charset="0"/>
              </a:rPr>
              <a:t>Exp4b: Do VTA DA Neurons Modulate Neural Representation of Kicks in NAc?</a:t>
            </a:r>
          </a:p>
        </p:txBody>
      </p:sp>
      <p:sp>
        <p:nvSpPr>
          <p:cNvPr id="9" name="TextBox 8"/>
          <p:cNvSpPr txBox="1"/>
          <p:nvPr/>
        </p:nvSpPr>
        <p:spPr>
          <a:xfrm>
            <a:off x="352927" y="1287361"/>
            <a:ext cx="6464968" cy="2822311"/>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TH::</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male rats (5-7 months)</a:t>
            </a:r>
            <a:endParaRPr lang="en-US" sz="900" b="1" dirty="0" smtClean="0">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pAAV2-MCs–ITR–EF1</a:t>
            </a:r>
            <a:r>
              <a:rPr lang="el-GR" b="1" dirty="0" smtClean="0">
                <a:solidFill>
                  <a:srgbClr val="002060"/>
                </a:solidFill>
                <a:latin typeface="Arial" panose="020B0604020202020204" pitchFamily="34" charset="0"/>
                <a:cs typeface="Arial" panose="020B0604020202020204" pitchFamily="34" charset="0"/>
              </a:rPr>
              <a:t>α</a:t>
            </a:r>
            <a:r>
              <a:rPr lang="en-US" b="1" dirty="0" smtClean="0">
                <a:solidFill>
                  <a:srgbClr val="002060"/>
                </a:solidFill>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ChR2</a:t>
            </a:r>
            <a:r>
              <a:rPr lang="en-US" b="1" dirty="0" smtClean="0">
                <a:latin typeface="Arial" panose="020B0604020202020204" pitchFamily="34" charset="0"/>
                <a:cs typeface="Arial" panose="020B0604020202020204" pitchFamily="34" charset="0"/>
              </a:rPr>
              <a:t>/</a:t>
            </a:r>
            <a:r>
              <a:rPr lang="en-US" b="1" dirty="0" smtClean="0">
                <a:solidFill>
                  <a:srgbClr val="00B050"/>
                </a:solidFill>
                <a:latin typeface="Arial" panose="020B0604020202020204" pitchFamily="34" charset="0"/>
                <a:cs typeface="Arial" panose="020B0604020202020204" pitchFamily="34" charset="0"/>
              </a:rPr>
              <a:t>eYFP</a:t>
            </a:r>
            <a:r>
              <a:rPr lang="en-US" b="1" dirty="0" smtClean="0">
                <a:solidFill>
                  <a:srgbClr val="002060"/>
                </a:solidFill>
                <a:latin typeface="Arial" panose="020B0604020202020204" pitchFamily="34" charset="0"/>
                <a:cs typeface="Arial" panose="020B0604020202020204" pitchFamily="34" charset="0"/>
              </a:rPr>
              <a:t>–WPRE</a:t>
            </a:r>
            <a:r>
              <a:rPr lang="en-US" b="1" baseline="-25000" dirty="0" smtClean="0">
                <a:solidFill>
                  <a:srgbClr val="7030A0"/>
                </a:solidFill>
                <a:latin typeface="Arial" panose="020B0604020202020204" pitchFamily="34" charset="0"/>
                <a:cs typeface="Arial" panose="020B0604020202020204" pitchFamily="34" charset="0"/>
              </a:rPr>
              <a:t>VTA</a:t>
            </a: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Chronic Mild Stress (CMS) Exposure (5-7 </a:t>
            </a:r>
            <a:r>
              <a:rPr lang="en-US" b="1" dirty="0" err="1" smtClean="0">
                <a:solidFill>
                  <a:srgbClr val="002060"/>
                </a:solidFill>
                <a:latin typeface="Arial" panose="020B0604020202020204" pitchFamily="34" charset="0"/>
                <a:cs typeface="Arial" panose="020B0604020202020204" pitchFamily="34" charset="0"/>
              </a:rPr>
              <a:t>wks</a:t>
            </a:r>
            <a:r>
              <a:rPr lang="en-US" b="1" dirty="0" smtClean="0">
                <a:solidFill>
                  <a:srgbClr val="002060"/>
                </a:solidFill>
                <a:latin typeface="Arial" panose="020B0604020202020204" pitchFamily="34" charset="0"/>
                <a:cs typeface="Arial" panose="020B0604020202020204" pitchFamily="34" charset="0"/>
              </a:rPr>
              <a:t>)</a:t>
            </a:r>
            <a:endParaRPr lang="en-US" sz="900"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Forced Swim Test</a:t>
            </a:r>
            <a:endParaRPr lang="en-US" dirty="0" smtClean="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VTA Activation</a:t>
            </a:r>
            <a:r>
              <a:rPr lang="en-US" dirty="0" smtClean="0">
                <a:solidFill>
                  <a:srgbClr val="002060"/>
                </a:solidFill>
                <a:latin typeface="Arial" panose="020B0604020202020204" pitchFamily="34" charset="0"/>
                <a:cs typeface="Arial" panose="020B0604020202020204" pitchFamily="34" charset="0"/>
              </a:rPr>
              <a:t> (3m intervals)</a:t>
            </a:r>
          </a:p>
          <a:p>
            <a:pPr marL="800100" lvl="1" indent="-342900">
              <a:buFont typeface="Arial" panose="020B0604020202020204" pitchFamily="34" charset="0"/>
              <a:buChar char="•"/>
            </a:pPr>
            <a:r>
              <a:rPr lang="en-US" b="1" i="1" dirty="0" smtClean="0">
                <a:solidFill>
                  <a:srgbClr val="002060"/>
                </a:solidFill>
                <a:latin typeface="Arial" panose="020B0604020202020204" pitchFamily="34" charset="0"/>
                <a:cs typeface="Arial" panose="020B0604020202020204" pitchFamily="34" charset="0"/>
              </a:rPr>
              <a:t>In vivo </a:t>
            </a:r>
            <a:r>
              <a:rPr lang="en-US" b="1" dirty="0" smtClean="0">
                <a:solidFill>
                  <a:srgbClr val="002060"/>
                </a:solidFill>
                <a:latin typeface="Arial" panose="020B0604020202020204" pitchFamily="34" charset="0"/>
                <a:cs typeface="Arial" panose="020B0604020202020204" pitchFamily="34" charset="0"/>
              </a:rPr>
              <a:t>NAc electrophysiology</a:t>
            </a:r>
          </a:p>
          <a:p>
            <a:endParaRPr lang="en-US" b="1" dirty="0" smtClean="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Analysis of NAc (medial shell) recordings</a:t>
            </a:r>
          </a:p>
          <a:p>
            <a:pPr marL="800100" lvl="1" indent="-342900">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ID: kick events during light-ON vs light-OFF</a:t>
            </a:r>
          </a:p>
        </p:txBody>
      </p:sp>
      <p:pic>
        <p:nvPicPr>
          <p:cNvPr id="4" name="Picture 3"/>
          <p:cNvPicPr>
            <a:picLocks noChangeAspect="1"/>
          </p:cNvPicPr>
          <p:nvPr/>
        </p:nvPicPr>
        <p:blipFill>
          <a:blip r:embed="rId3"/>
          <a:stretch>
            <a:fillRect/>
          </a:stretch>
        </p:blipFill>
        <p:spPr>
          <a:xfrm>
            <a:off x="6817895" y="1499290"/>
            <a:ext cx="3854113" cy="3453182"/>
          </a:xfrm>
          <a:prstGeom prst="rect">
            <a:avLst/>
          </a:prstGeom>
        </p:spPr>
      </p:pic>
      <p:grpSp>
        <p:nvGrpSpPr>
          <p:cNvPr id="21" name="Group 20"/>
          <p:cNvGrpSpPr/>
          <p:nvPr/>
        </p:nvGrpSpPr>
        <p:grpSpPr>
          <a:xfrm>
            <a:off x="995290" y="5260248"/>
            <a:ext cx="9464843" cy="1104314"/>
            <a:chOff x="995290" y="5260248"/>
            <a:chExt cx="9464843" cy="1104314"/>
          </a:xfrm>
        </p:grpSpPr>
        <p:pic>
          <p:nvPicPr>
            <p:cNvPr id="7" name="Picture 6"/>
            <p:cNvPicPr>
              <a:picLocks noChangeAspect="1"/>
            </p:cNvPicPr>
            <p:nvPr/>
          </p:nvPicPr>
          <p:blipFill rotWithShape="1">
            <a:blip r:embed="rId4"/>
            <a:srcRect t="4511" r="9114" b="1270"/>
            <a:stretch/>
          </p:blipFill>
          <p:spPr>
            <a:xfrm rot="5400000">
              <a:off x="5175555" y="1079983"/>
              <a:ext cx="1104313" cy="9464843"/>
            </a:xfrm>
            <a:prstGeom prst="rect">
              <a:avLst/>
            </a:prstGeom>
          </p:spPr>
        </p:pic>
        <p:pic>
          <p:nvPicPr>
            <p:cNvPr id="18" name="Picture 17"/>
            <p:cNvPicPr>
              <a:picLocks noChangeAspect="1"/>
            </p:cNvPicPr>
            <p:nvPr/>
          </p:nvPicPr>
          <p:blipFill rotWithShape="1">
            <a:blip r:embed="rId4"/>
            <a:srcRect l="26533" t="16016" r="9115" b="70410"/>
            <a:stretch/>
          </p:blipFill>
          <p:spPr>
            <a:xfrm rot="5400000">
              <a:off x="2508392" y="5291819"/>
              <a:ext cx="781906" cy="1363580"/>
            </a:xfrm>
            <a:prstGeom prst="rect">
              <a:avLst/>
            </a:prstGeom>
          </p:spPr>
        </p:pic>
        <p:pic>
          <p:nvPicPr>
            <p:cNvPr id="19" name="Picture 18"/>
            <p:cNvPicPr>
              <a:picLocks noChangeAspect="1"/>
            </p:cNvPicPr>
            <p:nvPr/>
          </p:nvPicPr>
          <p:blipFill rotWithShape="1">
            <a:blip r:embed="rId5"/>
            <a:srcRect l="87615"/>
            <a:stretch/>
          </p:blipFill>
          <p:spPr>
            <a:xfrm>
              <a:off x="1036161" y="5261090"/>
              <a:ext cx="1172607" cy="1103472"/>
            </a:xfrm>
            <a:prstGeom prst="rect">
              <a:avLst/>
            </a:prstGeom>
          </p:spPr>
        </p:pic>
        <p:pic>
          <p:nvPicPr>
            <p:cNvPr id="20" name="Picture 19"/>
            <p:cNvPicPr>
              <a:picLocks noChangeAspect="1"/>
            </p:cNvPicPr>
            <p:nvPr/>
          </p:nvPicPr>
          <p:blipFill rotWithShape="1">
            <a:blip r:embed="rId5"/>
            <a:srcRect t="33503" r="27000"/>
            <a:stretch/>
          </p:blipFill>
          <p:spPr>
            <a:xfrm>
              <a:off x="3547940" y="5630781"/>
              <a:ext cx="6911513" cy="733781"/>
            </a:xfrm>
            <a:prstGeom prst="rect">
              <a:avLst/>
            </a:prstGeom>
          </p:spPr>
        </p:pic>
      </p:grpSp>
    </p:spTree>
    <p:extLst>
      <p:ext uri="{BB962C8B-B14F-4D97-AF65-F5344CB8AC3E}">
        <p14:creationId xmlns:p14="http://schemas.microsoft.com/office/powerpoint/2010/main" val="8006537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34653" r="-258"/>
          <a:stretch/>
        </p:blipFill>
        <p:spPr>
          <a:xfrm>
            <a:off x="513348" y="1265841"/>
            <a:ext cx="4780548" cy="4707253"/>
          </a:xfrm>
          <a:prstGeom prst="rect">
            <a:avLst/>
          </a:prstGeom>
        </p:spPr>
      </p:pic>
      <p:sp>
        <p:nvSpPr>
          <p:cNvPr id="12" name="TextBox 11"/>
          <p:cNvSpPr txBox="1"/>
          <p:nvPr/>
        </p:nvSpPr>
        <p:spPr>
          <a:xfrm>
            <a:off x="5582652" y="1431740"/>
            <a:ext cx="6400801" cy="4133439"/>
          </a:xfrm>
          <a:prstGeom prst="rect">
            <a:avLst/>
          </a:prstGeom>
          <a:noFill/>
        </p:spPr>
        <p:txBody>
          <a:bodyPr wrap="square" rtlCol="0">
            <a:spAutoFit/>
          </a:bodyPr>
          <a:lstStyle/>
          <a:p>
            <a:pPr marL="285750" indent="-28575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11% of VTA-responsive NAc MSNs: phasic responses to kicks that occurred during light-ON &amp; OFF (14/123)</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93% similarly represented kick in light-ON &amp; light-OFF (13/14, Ex. cell 6)</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1 MSN differentially represented kick in light-ON/OFF (1/14, Ex. cell 5)</a:t>
            </a:r>
          </a:p>
          <a:p>
            <a:pPr marL="285750" indent="-28575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DA activation altered encoding of kick events in 2 substantial populations of NAc MSNs:</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11% of VTA-responsive NAc MSNs selectively encoded kick behavior </a:t>
            </a:r>
            <a:r>
              <a:rPr lang="en-US" u="sng" dirty="0" smtClean="0">
                <a:solidFill>
                  <a:srgbClr val="002060"/>
                </a:solidFill>
                <a:latin typeface="Arial" panose="020B0604020202020204" pitchFamily="34" charset="0"/>
                <a:cs typeface="Arial" panose="020B0604020202020204" pitchFamily="34" charset="0"/>
              </a:rPr>
              <a:t>ONLY during VTA activation</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13% of VTA-responsive NAc MSNs selectively encoded kicking </a:t>
            </a:r>
            <a:r>
              <a:rPr lang="en-US" u="sng" dirty="0" smtClean="0">
                <a:solidFill>
                  <a:srgbClr val="002060"/>
                </a:solidFill>
                <a:latin typeface="Arial" panose="020B0604020202020204" pitchFamily="34" charset="0"/>
                <a:cs typeface="Arial" panose="020B0604020202020204" pitchFamily="34" charset="0"/>
              </a:rPr>
              <a:t>ONLY during light-OFF condition</a:t>
            </a:r>
            <a:endParaRPr lang="en-US" sz="900" u="sng" dirty="0">
              <a:solidFill>
                <a:srgbClr val="00B050"/>
              </a:solidFill>
              <a:latin typeface="Arial" panose="020B0604020202020204" pitchFamily="34" charset="0"/>
              <a:cs typeface="Arial" panose="020B0604020202020204" pitchFamily="34" charset="0"/>
            </a:endParaRPr>
          </a:p>
        </p:txBody>
      </p:sp>
      <p:sp>
        <p:nvSpPr>
          <p:cNvPr id="5" name="Rectangle 4"/>
          <p:cNvSpPr/>
          <p:nvPr/>
        </p:nvSpPr>
        <p:spPr>
          <a:xfrm>
            <a:off x="5582651" y="5613774"/>
            <a:ext cx="6505075" cy="1077218"/>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Fig 4b</a:t>
            </a:r>
            <a:r>
              <a:rPr lang="en-US" sz="1600" dirty="0" smtClean="0">
                <a:latin typeface="Arial" panose="020B0604020202020204" pitchFamily="34" charset="0"/>
                <a:cs typeface="Arial" panose="020B0604020202020204" pitchFamily="34" charset="0"/>
              </a:rPr>
              <a:t>: Peri-event raster histograms for rep. neurons that encoded: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K</a:t>
            </a:r>
            <a:r>
              <a:rPr lang="en-US" sz="1600" dirty="0" smtClean="0">
                <a:latin typeface="Arial" panose="020B0604020202020204" pitchFamily="34" charset="0"/>
                <a:cs typeface="Arial" panose="020B0604020202020204" pitchFamily="34" charset="0"/>
              </a:rPr>
              <a:t>ick events during VTA stimulation (or none) selectively (Ex cell 4)</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Kick events in both light-on and light-off: </a:t>
            </a:r>
          </a:p>
          <a:p>
            <a:pPr marL="742950" lvl="1"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differentially (Ex cell 5) or similarly (Ex cell 6)</a:t>
            </a:r>
            <a:endParaRPr lang="en-US" sz="1600" dirty="0">
              <a:latin typeface="Arial" panose="020B0604020202020204" pitchFamily="34" charset="0"/>
              <a:cs typeface="Arial" panose="020B0604020202020204" pitchFamily="34" charset="0"/>
            </a:endParaRPr>
          </a:p>
        </p:txBody>
      </p:sp>
      <p:sp>
        <p:nvSpPr>
          <p:cNvPr id="7" name="Rectangle 6"/>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Fig 4b: Phasic VTA DA Neuron Activity Modulates NAc Encoding of Escape</a:t>
            </a:r>
          </a:p>
        </p:txBody>
      </p:sp>
      <p:grpSp>
        <p:nvGrpSpPr>
          <p:cNvPr id="9" name="Group 8"/>
          <p:cNvGrpSpPr/>
          <p:nvPr/>
        </p:nvGrpSpPr>
        <p:grpSpPr>
          <a:xfrm>
            <a:off x="5346981" y="4271211"/>
            <a:ext cx="986442" cy="430887"/>
            <a:chOff x="5346981" y="4271211"/>
            <a:chExt cx="986442" cy="430887"/>
          </a:xfrm>
        </p:grpSpPr>
        <p:sp>
          <p:nvSpPr>
            <p:cNvPr id="4" name="TextBox 3"/>
            <p:cNvSpPr txBox="1"/>
            <p:nvPr/>
          </p:nvSpPr>
          <p:spPr>
            <a:xfrm>
              <a:off x="5346981" y="4271211"/>
              <a:ext cx="718466" cy="430887"/>
            </a:xfrm>
            <a:prstGeom prst="rect">
              <a:avLst/>
            </a:prstGeom>
            <a:noFill/>
          </p:spPr>
          <p:txBody>
            <a:bodyPr wrap="none" rtlCol="0">
              <a:spAutoFit/>
            </a:bodyPr>
            <a:lstStyle/>
            <a:p>
              <a:r>
                <a:rPr lang="en-US" sz="2100" b="1" dirty="0" smtClean="0">
                  <a:solidFill>
                    <a:srgbClr val="00B050"/>
                  </a:solidFill>
                  <a:latin typeface="Arial" panose="020B0604020202020204" pitchFamily="34" charset="0"/>
                  <a:cs typeface="Arial" panose="020B0604020202020204" pitchFamily="34" charset="0"/>
                </a:rPr>
                <a:t>D1?</a:t>
              </a:r>
              <a:endParaRPr lang="en-US" sz="2100" b="1" dirty="0">
                <a:solidFill>
                  <a:srgbClr val="00B050"/>
                </a:solidFill>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5967663" y="4504003"/>
              <a:ext cx="36576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397404" y="4934890"/>
            <a:ext cx="1018526" cy="415498"/>
            <a:chOff x="5314897" y="4271211"/>
            <a:chExt cx="1018526" cy="415498"/>
          </a:xfrm>
        </p:grpSpPr>
        <p:sp>
          <p:nvSpPr>
            <p:cNvPr id="13" name="TextBox 12"/>
            <p:cNvSpPr txBox="1"/>
            <p:nvPr/>
          </p:nvSpPr>
          <p:spPr>
            <a:xfrm>
              <a:off x="5314897" y="4271211"/>
              <a:ext cx="692818" cy="415498"/>
            </a:xfrm>
            <a:prstGeom prst="rect">
              <a:avLst/>
            </a:prstGeom>
            <a:noFill/>
          </p:spPr>
          <p:txBody>
            <a:bodyPr wrap="none" rtlCol="0">
              <a:spAutoFit/>
            </a:bodyPr>
            <a:lstStyle/>
            <a:p>
              <a:r>
                <a:rPr lang="en-US" sz="2100" b="1" dirty="0" smtClean="0">
                  <a:solidFill>
                    <a:srgbClr val="C00000"/>
                  </a:solidFill>
                  <a:latin typeface="Arial" panose="020B0604020202020204" pitchFamily="34" charset="0"/>
                  <a:cs typeface="Arial" panose="020B0604020202020204" pitchFamily="34" charset="0"/>
                </a:rPr>
                <a:t>D2?</a:t>
              </a:r>
              <a:endParaRPr lang="en-US" sz="2100" b="1" dirty="0">
                <a:solidFill>
                  <a:srgbClr val="C00000"/>
                </a:solidFill>
                <a:latin typeface="Arial" panose="020B0604020202020204" pitchFamily="34" charset="0"/>
                <a:cs typeface="Arial" panose="020B0604020202020204" pitchFamily="34" charset="0"/>
              </a:endParaRPr>
            </a:p>
          </p:txBody>
        </p:sp>
        <p:cxnSp>
          <p:nvCxnSpPr>
            <p:cNvPr id="14" name="Straight Arrow Connector 13"/>
            <p:cNvCxnSpPr/>
            <p:nvPr/>
          </p:nvCxnSpPr>
          <p:spPr>
            <a:xfrm flipV="1">
              <a:off x="5967663" y="4504003"/>
              <a:ext cx="365760"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516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290" y="636456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34653" r="-258"/>
          <a:stretch/>
        </p:blipFill>
        <p:spPr>
          <a:xfrm>
            <a:off x="513348" y="1265841"/>
            <a:ext cx="4780548" cy="4707253"/>
          </a:xfrm>
          <a:prstGeom prst="rect">
            <a:avLst/>
          </a:prstGeom>
        </p:spPr>
      </p:pic>
      <p:sp>
        <p:nvSpPr>
          <p:cNvPr id="12" name="TextBox 11"/>
          <p:cNvSpPr txBox="1"/>
          <p:nvPr/>
        </p:nvSpPr>
        <p:spPr>
          <a:xfrm>
            <a:off x="5582652" y="1431740"/>
            <a:ext cx="6400801" cy="4921347"/>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sz="2400" b="1" dirty="0" smtClean="0">
                <a:solidFill>
                  <a:srgbClr val="002060"/>
                </a:solidFill>
                <a:latin typeface="Arial" panose="020B0604020202020204" pitchFamily="34" charset="0"/>
                <a:cs typeface="Arial" panose="020B0604020202020204" pitchFamily="34" charset="0"/>
              </a:rPr>
              <a:t>Activation of VTA DA Neurons gives rise to </a:t>
            </a:r>
            <a:r>
              <a:rPr lang="en-US" sz="2400" b="1" dirty="0" err="1" smtClean="0">
                <a:solidFill>
                  <a:srgbClr val="002060"/>
                </a:solidFill>
                <a:latin typeface="Arial" panose="020B0604020202020204" pitchFamily="34" charset="0"/>
                <a:cs typeface="Arial" panose="020B0604020202020204" pitchFamily="34" charset="0"/>
              </a:rPr>
              <a:t>antidepessed</a:t>
            </a:r>
            <a:r>
              <a:rPr lang="en-US" sz="2400" b="1" dirty="0" smtClean="0">
                <a:solidFill>
                  <a:srgbClr val="002060"/>
                </a:solidFill>
                <a:latin typeface="Arial" panose="020B0604020202020204" pitchFamily="34" charset="0"/>
                <a:cs typeface="Arial" panose="020B0604020202020204" pitchFamily="34" charset="0"/>
              </a:rPr>
              <a:t>-like escape behavior</a:t>
            </a:r>
            <a:r>
              <a:rPr lang="en-US" sz="2400" b="1" dirty="0">
                <a:solidFill>
                  <a:srgbClr val="002060"/>
                </a:solidFill>
                <a:latin typeface="Arial" panose="020B0604020202020204" pitchFamily="34" charset="0"/>
                <a:cs typeface="Arial" panose="020B0604020202020204" pitchFamily="34" charset="0"/>
              </a:rPr>
              <a:t> </a:t>
            </a:r>
            <a:endParaRPr lang="en-US" sz="24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400" b="1" dirty="0" smtClean="0">
                <a:solidFill>
                  <a:srgbClr val="002060"/>
                </a:solidFill>
                <a:latin typeface="Arial" panose="020B0604020202020204" pitchFamily="34" charset="0"/>
                <a:cs typeface="Arial" panose="020B0604020202020204" pitchFamily="34" charset="0"/>
              </a:rPr>
              <a:t>New representation of escape action in the NAc of freely moving rats</a:t>
            </a: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Could social isolation (↑ time in the corner zones of the open field) be an escape behavior, mediated by phasic activation of VTA DA neurons?</a:t>
            </a:r>
            <a:endParaRPr lang="en-US" sz="2400" b="1"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24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2400" u="sng" dirty="0" smtClean="0">
              <a:solidFill>
                <a:srgbClr val="00B050"/>
              </a:solidFill>
              <a:latin typeface="Arial" panose="020B0604020202020204" pitchFamily="34" charset="0"/>
              <a:cs typeface="Arial" panose="020B0604020202020204" pitchFamily="34" charset="0"/>
            </a:endParaRPr>
          </a:p>
        </p:txBody>
      </p:sp>
      <p:sp>
        <p:nvSpPr>
          <p:cNvPr id="5" name="Rectangle 4"/>
          <p:cNvSpPr/>
          <p:nvPr/>
        </p:nvSpPr>
        <p:spPr>
          <a:xfrm>
            <a:off x="5582651" y="5613774"/>
            <a:ext cx="6505075" cy="1077218"/>
          </a:xfrm>
          <a:prstGeom prst="rect">
            <a:avLst/>
          </a:prstGeom>
        </p:spPr>
        <p:txBody>
          <a:bodyPr wrap="square">
            <a:spAutoFit/>
          </a:bodyPr>
          <a:lstStyle/>
          <a:p>
            <a:r>
              <a:rPr lang="en-US" sz="1600" b="1" dirty="0" smtClean="0">
                <a:latin typeface="Arial" panose="020B0604020202020204" pitchFamily="34" charset="0"/>
                <a:cs typeface="Arial" panose="020B0604020202020204" pitchFamily="34" charset="0"/>
              </a:rPr>
              <a:t>Fig 4b</a:t>
            </a:r>
            <a:r>
              <a:rPr lang="en-US" sz="1600" dirty="0" smtClean="0">
                <a:latin typeface="Arial" panose="020B0604020202020204" pitchFamily="34" charset="0"/>
                <a:cs typeface="Arial" panose="020B0604020202020204" pitchFamily="34" charset="0"/>
              </a:rPr>
              <a:t>: Peri-event raster histograms for rep. neurons that encoded:</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K</a:t>
            </a:r>
            <a:r>
              <a:rPr lang="en-US" sz="1600" dirty="0" smtClean="0">
                <a:latin typeface="Arial" panose="020B0604020202020204" pitchFamily="34" charset="0"/>
                <a:cs typeface="Arial" panose="020B0604020202020204" pitchFamily="34" charset="0"/>
              </a:rPr>
              <a:t>ick events during VTA stimulation (or none) selectively (Ex cell 4)</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Kick events in both light-on and light-off: </a:t>
            </a:r>
          </a:p>
          <a:p>
            <a:pPr marL="742950" lvl="1"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differentially (Ex cell 5) or similarly (Ex cell 6)</a:t>
            </a:r>
            <a:endParaRPr lang="en-US" sz="1600" dirty="0">
              <a:latin typeface="Arial" panose="020B0604020202020204" pitchFamily="34" charset="0"/>
              <a:cs typeface="Arial" panose="020B0604020202020204" pitchFamily="34" charset="0"/>
            </a:endParaRPr>
          </a:p>
        </p:txBody>
      </p:sp>
      <p:sp>
        <p:nvSpPr>
          <p:cNvPr id="7" name="Rectangle 6"/>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Fig 4b: Phasic VTA DA Neuron Activity Modulates NAc Encoding of Escape</a:t>
            </a:r>
          </a:p>
        </p:txBody>
      </p:sp>
    </p:spTree>
    <p:extLst>
      <p:ext uri="{BB962C8B-B14F-4D97-AF65-F5344CB8AC3E}">
        <p14:creationId xmlns:p14="http://schemas.microsoft.com/office/powerpoint/2010/main" val="352760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09768F-DACE-43CF-90DE-AA8F55B1BDE6}" type="slidenum">
              <a:rPr lang="en-US" smtClean="0"/>
              <a:pPr/>
              <a:t>7</a:t>
            </a:fld>
            <a:endParaRPr lang="en-US" dirty="0"/>
          </a:p>
        </p:txBody>
      </p:sp>
      <p:sp>
        <p:nvSpPr>
          <p:cNvPr id="6" name="TextBox 5"/>
          <p:cNvSpPr txBox="1"/>
          <p:nvPr/>
        </p:nvSpPr>
        <p:spPr>
          <a:xfrm>
            <a:off x="118875" y="6361314"/>
            <a:ext cx="48461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Cunha, </a:t>
            </a:r>
            <a:r>
              <a:rPr lang="en-US" sz="1400" dirty="0" err="1" smtClean="0">
                <a:latin typeface="Arial" panose="020B0604020202020204" pitchFamily="34" charset="0"/>
                <a:cs typeface="Arial" panose="020B0604020202020204" pitchFamily="34" charset="0"/>
              </a:rPr>
              <a:t>Brambilla</a:t>
            </a:r>
            <a:r>
              <a:rPr lang="en-US" sz="1400" dirty="0" smtClean="0">
                <a:latin typeface="Arial" panose="020B0604020202020204" pitchFamily="34" charset="0"/>
                <a:cs typeface="Arial" panose="020B0604020202020204" pitchFamily="34" charset="0"/>
              </a:rPr>
              <a:t>, &amp; Thomas. (2010). </a:t>
            </a:r>
            <a:r>
              <a:rPr lang="en-US" sz="1400" i="1" dirty="0" smtClean="0">
                <a:latin typeface="Arial" panose="020B0604020202020204" pitchFamily="34" charset="0"/>
                <a:cs typeface="Arial" panose="020B0604020202020204" pitchFamily="34" charset="0"/>
              </a:rPr>
              <a:t>Front Mol. Neurosci</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7" name="Rectangle 6"/>
          <p:cNvSpPr/>
          <p:nvPr/>
        </p:nvSpPr>
        <p:spPr>
          <a:xfrm>
            <a:off x="0" y="340626"/>
            <a:ext cx="12192000" cy="664797"/>
          </a:xfrm>
          <a:prstGeom prst="rect">
            <a:avLst/>
          </a:prstGeom>
        </p:spPr>
        <p:txBody>
          <a:bodyPr wrap="square">
            <a:spAutoFit/>
          </a:bodyPr>
          <a:lstStyle/>
          <a:p>
            <a:pPr algn="ctr">
              <a:lnSpc>
                <a:spcPct val="125000"/>
              </a:lnSpc>
            </a:pPr>
            <a:r>
              <a:rPr lang="en-US" sz="3300" dirty="0" smtClean="0">
                <a:solidFill>
                  <a:srgbClr val="002060"/>
                </a:solidFill>
                <a:latin typeface="Arial" panose="020B0604020202020204" pitchFamily="34" charset="0"/>
                <a:cs typeface="Arial" panose="020B0604020202020204" pitchFamily="34" charset="0"/>
              </a:rPr>
              <a:t>BDNF-TrkB Signaling</a:t>
            </a:r>
          </a:p>
        </p:txBody>
      </p:sp>
      <p:grpSp>
        <p:nvGrpSpPr>
          <p:cNvPr id="3" name="Group 2"/>
          <p:cNvGrpSpPr/>
          <p:nvPr/>
        </p:nvGrpSpPr>
        <p:grpSpPr>
          <a:xfrm>
            <a:off x="542557" y="1142678"/>
            <a:ext cx="5415362" cy="4488873"/>
            <a:chOff x="3263126" y="1296785"/>
            <a:chExt cx="5415362" cy="4488873"/>
          </a:xfrm>
        </p:grpSpPr>
        <p:pic>
          <p:nvPicPr>
            <p:cNvPr id="10" name="Picture 9"/>
            <p:cNvPicPr>
              <a:picLocks noChangeAspect="1"/>
            </p:cNvPicPr>
            <p:nvPr/>
          </p:nvPicPr>
          <p:blipFill rotWithShape="1">
            <a:blip r:embed="rId3"/>
            <a:srcRect l="33341" t="1679" r="1804" b="1858"/>
            <a:stretch/>
          </p:blipFill>
          <p:spPr>
            <a:xfrm>
              <a:off x="3263126" y="1296785"/>
              <a:ext cx="5415362" cy="4488873"/>
            </a:xfrm>
            <a:prstGeom prst="rect">
              <a:avLst/>
            </a:prstGeom>
          </p:spPr>
        </p:pic>
        <p:sp>
          <p:nvSpPr>
            <p:cNvPr id="16" name="Oval 15"/>
            <p:cNvSpPr/>
            <p:nvPr/>
          </p:nvSpPr>
          <p:spPr>
            <a:xfrm>
              <a:off x="6750389" y="3960741"/>
              <a:ext cx="1036935" cy="7929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grpSp>
      <p:sp>
        <p:nvSpPr>
          <p:cNvPr id="12" name="TextBox 11"/>
          <p:cNvSpPr txBox="1"/>
          <p:nvPr/>
        </p:nvSpPr>
        <p:spPr>
          <a:xfrm>
            <a:off x="6143223" y="1419325"/>
            <a:ext cx="6048777" cy="4518160"/>
          </a:xfrm>
          <a:prstGeom prst="rect">
            <a:avLst/>
          </a:prstGeom>
          <a:noFill/>
        </p:spPr>
        <p:txBody>
          <a:bodyPr wrap="square">
            <a:spAutoFit/>
          </a:bodyPr>
          <a:lstStyle/>
          <a:p>
            <a:pPr>
              <a:lnSpc>
                <a:spcPct val="120000"/>
              </a:lnSpc>
              <a:spcBef>
                <a:spcPts val="600"/>
              </a:spcBef>
              <a:buClr>
                <a:srgbClr val="000000"/>
              </a:buClr>
              <a:buSzPct val="45000"/>
              <a:defRPr/>
            </a:pPr>
            <a:r>
              <a:rPr lang="en-US" b="1" u="sng" dirty="0" smtClean="0">
                <a:solidFill>
                  <a:srgbClr val="002060"/>
                </a:solidFill>
                <a:latin typeface="Arial" panose="020B0604020202020204" pitchFamily="34" charset="0"/>
                <a:cs typeface="Arial" panose="020B0604020202020204" pitchFamily="34" charset="0"/>
              </a:rPr>
              <a:t>BDNF: Important growth factor in brain:</a:t>
            </a:r>
          </a:p>
          <a:p>
            <a:pPr marL="768279" lvl="1"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 increases dendritic spine growth (via </a:t>
            </a:r>
            <a:r>
              <a:rPr lang="en-US" dirty="0" err="1" smtClean="0">
                <a:latin typeface="Arial" panose="020B0604020202020204" pitchFamily="34" charset="0"/>
                <a:cs typeface="Arial" panose="020B0604020202020204" pitchFamily="34" charset="0"/>
              </a:rPr>
              <a:t>pERK</a:t>
            </a:r>
            <a:r>
              <a:rPr lang="en-US" dirty="0" smtClean="0">
                <a:latin typeface="Arial" panose="020B0604020202020204" pitchFamily="34" charset="0"/>
                <a:cs typeface="Arial" panose="020B0604020202020204" pitchFamily="34" charset="0"/>
              </a:rPr>
              <a:t>)</a:t>
            </a:r>
          </a:p>
          <a:p>
            <a:pPr marL="768279" lvl="1"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Pro-depressant in NAc </a:t>
            </a:r>
          </a:p>
          <a:p>
            <a:pPr>
              <a:lnSpc>
                <a:spcPct val="120000"/>
              </a:lnSpc>
              <a:spcBef>
                <a:spcPts val="600"/>
              </a:spcBef>
              <a:buClr>
                <a:srgbClr val="000000"/>
              </a:buClr>
              <a:buSzPct val="45000"/>
              <a:defRPr/>
            </a:pPr>
            <a:r>
              <a:rPr lang="en-US" b="1" u="sng" dirty="0" smtClean="0">
                <a:solidFill>
                  <a:srgbClr val="002060"/>
                </a:solidFill>
                <a:latin typeface="Arial" panose="020B0604020202020204" pitchFamily="34" charset="0"/>
                <a:cs typeface="Arial" panose="020B0604020202020204" pitchFamily="34" charset="0"/>
              </a:rPr>
              <a:t>Chronic Stress up-regulates NAc BDNF:</a:t>
            </a:r>
          </a:p>
          <a:p>
            <a:pPr marL="311079"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Stress → </a:t>
            </a:r>
            <a:r>
              <a:rPr lang="el-GR"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Cort</a:t>
            </a:r>
            <a:r>
              <a:rPr lang="en-US" dirty="0">
                <a:latin typeface="Arial" panose="020B0604020202020204" pitchFamily="34" charset="0"/>
                <a:cs typeface="Arial" panose="020B0604020202020204" pitchFamily="34" charset="0"/>
              </a:rPr>
              <a:t>, CRF </a:t>
            </a:r>
            <a:r>
              <a:rPr lang="el-GR" dirty="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BDNF </a:t>
            </a:r>
            <a:r>
              <a:rPr lang="en-US" dirty="0" smtClean="0">
                <a:latin typeface="Arial" panose="020B0604020202020204" pitchFamily="34" charset="0"/>
                <a:cs typeface="Arial" panose="020B0604020202020204" pitchFamily="34" charset="0"/>
              </a:rPr>
              <a:t>transcription</a:t>
            </a:r>
            <a:r>
              <a:rPr lang="el-GR"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p>
          <a:p>
            <a:pPr marL="311079" indent="-311079">
              <a:lnSpc>
                <a:spcPct val="120000"/>
              </a:lnSpc>
              <a:spcBef>
                <a:spcPts val="600"/>
              </a:spcBef>
              <a:buClr>
                <a:srgbClr val="000000"/>
              </a:buClr>
              <a:buSzPct val="45000"/>
              <a:buFont typeface="Arial" panose="020B0604020202020204" pitchFamily="34" charset="0"/>
              <a:buChar char="•"/>
              <a:defRPr/>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NAc BDNF</a:t>
            </a:r>
            <a:r>
              <a:rPr lang="el-GR"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pERK</a:t>
            </a:r>
            <a:r>
              <a:rPr lang="en-US" dirty="0" smtClean="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spine density</a:t>
            </a:r>
          </a:p>
          <a:p>
            <a:pPr marL="311079" indent="-311079">
              <a:lnSpc>
                <a:spcPct val="120000"/>
              </a:lnSpc>
              <a:spcBef>
                <a:spcPts val="600"/>
              </a:spcBef>
              <a:buClr>
                <a:srgbClr val="000000"/>
              </a:buClr>
              <a:buSzPct val="45000"/>
              <a:buFont typeface="Arial" panose="020B0604020202020204" pitchFamily="34" charset="0"/>
              <a:buChar char="•"/>
              <a:defRPr/>
            </a:pPr>
            <a:endParaRPr lang="en-US" b="1" dirty="0" smtClean="0">
              <a:solidFill>
                <a:srgbClr val="002060"/>
              </a:solidFill>
              <a:latin typeface="Arial" panose="020B0604020202020204" pitchFamily="34" charset="0"/>
              <a:cs typeface="Arial" panose="020B0604020202020204" pitchFamily="34" charset="0"/>
            </a:endParaRPr>
          </a:p>
          <a:p>
            <a:pPr marL="311079" indent="-311079">
              <a:lnSpc>
                <a:spcPct val="120000"/>
              </a:lnSpc>
              <a:spcBef>
                <a:spcPts val="600"/>
              </a:spcBef>
              <a:buClr>
                <a:srgbClr val="000000"/>
              </a:buClr>
              <a:buSzPct val="45000"/>
              <a:buFont typeface="Arial" panose="020B0604020202020204" pitchFamily="34" charset="0"/>
              <a:buChar char="•"/>
              <a:defRPr/>
            </a:pPr>
            <a:r>
              <a:rPr lang="en-US" b="1" dirty="0" smtClean="0">
                <a:solidFill>
                  <a:srgbClr val="002060"/>
                </a:solidFill>
                <a:latin typeface="Arial" panose="020B0604020202020204" pitchFamily="34" charset="0"/>
                <a:cs typeface="Arial" panose="020B0604020202020204" pitchFamily="34" charset="0"/>
              </a:rPr>
              <a:t>GR</a:t>
            </a:r>
            <a:r>
              <a:rPr lang="en-US" dirty="0" smtClean="0">
                <a:latin typeface="Arial" panose="020B0604020202020204" pitchFamily="34" charset="0"/>
                <a:cs typeface="Arial" panose="020B0604020202020204" pitchFamily="34" charset="0"/>
              </a:rPr>
              <a:t> controls BDNF expression </a:t>
            </a:r>
            <a:r>
              <a:rPr lang="en-US" sz="1600" dirty="0" smtClean="0">
                <a:latin typeface="Arial" panose="020B0604020202020204" pitchFamily="34" charset="0"/>
                <a:cs typeface="Arial" panose="020B0604020202020204" pitchFamily="34" charset="0"/>
              </a:rPr>
              <a:t>(Suri &amp; Vaidya 2013)</a:t>
            </a:r>
          </a:p>
          <a:p>
            <a:pPr marL="1225479" lvl="2"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Steroids </a:t>
            </a:r>
            <a:r>
              <a:rPr lang="el-GR" dirty="0" smtClean="0">
                <a:latin typeface="Arial" panose="020B0604020202020204" pitchFamily="34" charset="0"/>
                <a:cs typeface="Arial" panose="020B0604020202020204" pitchFamily="34" charset="0"/>
              </a:rPr>
              <a:t>Δ</a:t>
            </a:r>
            <a:r>
              <a:rPr lang="en-US" dirty="0" smtClean="0">
                <a:latin typeface="Arial" panose="020B0604020202020204" pitchFamily="34" charset="0"/>
                <a:cs typeface="Arial" panose="020B0604020202020204" pitchFamily="34" charset="0"/>
              </a:rPr>
              <a:t> TrkB Signaling &amp; spine density</a:t>
            </a:r>
          </a:p>
          <a:p>
            <a:pPr marL="1225479" lvl="2" indent="-311079">
              <a:lnSpc>
                <a:spcPct val="120000"/>
              </a:lnSpc>
              <a:spcBef>
                <a:spcPts val="600"/>
              </a:spcBef>
              <a:buClr>
                <a:srgbClr val="000000"/>
              </a:buClr>
              <a:buSzPct val="45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Ex: GR activation alters ERK signaling</a:t>
            </a:r>
          </a:p>
          <a:p>
            <a:pPr marL="311079" lvl="1" indent="-311079">
              <a:lnSpc>
                <a:spcPct val="120000"/>
              </a:lnSpc>
              <a:spcBef>
                <a:spcPts val="600"/>
              </a:spcBef>
              <a:buClr>
                <a:srgbClr val="000000"/>
              </a:buClr>
              <a:buSzPct val="45000"/>
              <a:buFont typeface="Arial" panose="020B0604020202020204" pitchFamily="34" charset="0"/>
              <a:buChar char="•"/>
              <a:defRPr/>
            </a:pPr>
            <a:r>
              <a:rPr lang="en-US" b="1" dirty="0">
                <a:solidFill>
                  <a:srgbClr val="002060"/>
                </a:solidFill>
                <a:latin typeface="Arial" panose="020B0604020202020204" pitchFamily="34" charset="0"/>
                <a:cs typeface="Arial" panose="020B0604020202020204" pitchFamily="34" charset="0"/>
              </a:rPr>
              <a:t>CRFR</a:t>
            </a:r>
            <a:r>
              <a:rPr lang="en-US" dirty="0">
                <a:latin typeface="Arial" panose="020B0604020202020204" pitchFamily="34" charset="0"/>
                <a:cs typeface="Arial" panose="020B0604020202020204" pitchFamily="34" charset="0"/>
              </a:rPr>
              <a:t> gates BDNF Up-regulation (</a:t>
            </a:r>
            <a:r>
              <a:rPr lang="en-US" dirty="0" err="1">
                <a:latin typeface="Arial" panose="020B0604020202020204" pitchFamily="34" charset="0"/>
                <a:cs typeface="Arial" panose="020B0604020202020204" pitchFamily="34" charset="0"/>
              </a:rPr>
              <a:t>Walsch</a:t>
            </a:r>
            <a:r>
              <a:rPr lang="en-US" dirty="0">
                <a:latin typeface="Arial" panose="020B0604020202020204" pitchFamily="34" charset="0"/>
                <a:cs typeface="Arial" panose="020B0604020202020204" pitchFamily="34" charset="0"/>
              </a:rPr>
              <a:t> 2014</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6221322" y="6361314"/>
            <a:ext cx="5611921"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Bennett &amp; </a:t>
            </a:r>
            <a:r>
              <a:rPr lang="en-US" sz="1400" dirty="0" err="1" smtClean="0">
                <a:latin typeface="Arial" panose="020B0604020202020204" pitchFamily="34" charset="0"/>
                <a:cs typeface="Arial" panose="020B0604020202020204" pitchFamily="34" charset="0"/>
              </a:rPr>
              <a:t>Lagopoulos</a:t>
            </a:r>
            <a:r>
              <a:rPr lang="en-US" sz="1400" dirty="0" smtClean="0">
                <a:latin typeface="Arial" panose="020B0604020202020204" pitchFamily="34" charset="0"/>
                <a:cs typeface="Arial" panose="020B0604020202020204" pitchFamily="34" charset="0"/>
              </a:rPr>
              <a:t>. (2014). </a:t>
            </a:r>
            <a:r>
              <a:rPr lang="en-US" sz="1400" i="1" dirty="0" smtClean="0">
                <a:latin typeface="Arial" panose="020B0604020202020204" pitchFamily="34" charset="0"/>
                <a:cs typeface="Arial" panose="020B0604020202020204" pitchFamily="34" charset="0"/>
              </a:rPr>
              <a:t>Progress in Neurobiology 112: 80-99</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6578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620126" y="1431740"/>
            <a:ext cx="7363328" cy="2913105"/>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sz="2400" b="1" dirty="0">
                <a:solidFill>
                  <a:srgbClr val="002060"/>
                </a:solidFill>
                <a:latin typeface="Arial" panose="020B0604020202020204" pitchFamily="34" charset="0"/>
                <a:cs typeface="Arial" panose="020B0604020202020204" pitchFamily="34" charset="0"/>
              </a:rPr>
              <a:t>Activation of VTA DA Neurons gives rise to </a:t>
            </a:r>
            <a:r>
              <a:rPr lang="en-US" sz="2400" b="1" dirty="0" err="1">
                <a:solidFill>
                  <a:srgbClr val="002060"/>
                </a:solidFill>
                <a:latin typeface="Arial" panose="020B0604020202020204" pitchFamily="34" charset="0"/>
                <a:cs typeface="Arial" panose="020B0604020202020204" pitchFamily="34" charset="0"/>
              </a:rPr>
              <a:t>antidepessed</a:t>
            </a:r>
            <a:r>
              <a:rPr lang="en-US" sz="2400" b="1" dirty="0">
                <a:solidFill>
                  <a:srgbClr val="002060"/>
                </a:solidFill>
                <a:latin typeface="Arial" panose="020B0604020202020204" pitchFamily="34" charset="0"/>
                <a:cs typeface="Arial" panose="020B0604020202020204" pitchFamily="34" charset="0"/>
              </a:rPr>
              <a:t>-like escape </a:t>
            </a:r>
            <a:r>
              <a:rPr lang="en-US" sz="2400" b="1" dirty="0" smtClean="0">
                <a:solidFill>
                  <a:srgbClr val="002060"/>
                </a:solidFill>
                <a:latin typeface="Arial" panose="020B0604020202020204" pitchFamily="34" charset="0"/>
                <a:cs typeface="Arial" panose="020B0604020202020204" pitchFamily="34" charset="0"/>
              </a:rPr>
              <a:t>behavior?</a:t>
            </a:r>
          </a:p>
          <a:p>
            <a:pPr marL="342900" indent="-342900">
              <a:lnSpc>
                <a:spcPct val="110000"/>
              </a:lnSpc>
              <a:spcBef>
                <a:spcPts val="600"/>
              </a:spcBef>
              <a:buFont typeface="Arial" panose="020B0604020202020204" pitchFamily="34" charset="0"/>
              <a:buChar char="•"/>
            </a:pPr>
            <a:endParaRPr lang="en-US" sz="900" b="1"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400" dirty="0" smtClean="0">
                <a:solidFill>
                  <a:srgbClr val="FF0000"/>
                </a:solidFill>
                <a:latin typeface="Arial" panose="020B0604020202020204" pitchFamily="34" charset="0"/>
                <a:cs typeface="Arial" panose="020B0604020202020204" pitchFamily="34" charset="0"/>
              </a:rPr>
              <a:t>Could social isolation (↑ </a:t>
            </a:r>
            <a:r>
              <a:rPr lang="en-US" sz="2400" dirty="0">
                <a:solidFill>
                  <a:srgbClr val="FF0000"/>
                </a:solidFill>
                <a:latin typeface="Arial" panose="020B0604020202020204" pitchFamily="34" charset="0"/>
                <a:cs typeface="Arial" panose="020B0604020202020204" pitchFamily="34" charset="0"/>
              </a:rPr>
              <a:t>time in the corner zones of </a:t>
            </a:r>
            <a:r>
              <a:rPr lang="en-US" sz="2400" dirty="0" smtClean="0">
                <a:solidFill>
                  <a:srgbClr val="FF0000"/>
                </a:solidFill>
                <a:latin typeface="Arial" panose="020B0604020202020204" pitchFamily="34" charset="0"/>
                <a:cs typeface="Arial" panose="020B0604020202020204" pitchFamily="34" charset="0"/>
              </a:rPr>
              <a:t>open </a:t>
            </a:r>
            <a:r>
              <a:rPr lang="en-US" sz="2400" dirty="0">
                <a:solidFill>
                  <a:srgbClr val="FF0000"/>
                </a:solidFill>
                <a:latin typeface="Arial" panose="020B0604020202020204" pitchFamily="34" charset="0"/>
                <a:cs typeface="Arial" panose="020B0604020202020204" pitchFamily="34" charset="0"/>
              </a:rPr>
              <a:t>field) be an escape behavior, </a:t>
            </a:r>
            <a:r>
              <a:rPr lang="en-US" sz="2400" dirty="0" smtClean="0">
                <a:solidFill>
                  <a:srgbClr val="FF0000"/>
                </a:solidFill>
                <a:latin typeface="Arial" panose="020B0604020202020204" pitchFamily="34" charset="0"/>
                <a:cs typeface="Arial" panose="020B0604020202020204" pitchFamily="34" charset="0"/>
              </a:rPr>
              <a:t>mediated </a:t>
            </a:r>
            <a:r>
              <a:rPr lang="en-US" sz="2400" dirty="0">
                <a:solidFill>
                  <a:srgbClr val="FF0000"/>
                </a:solidFill>
                <a:latin typeface="Arial" panose="020B0604020202020204" pitchFamily="34" charset="0"/>
                <a:cs typeface="Arial" panose="020B0604020202020204" pitchFamily="34" charset="0"/>
              </a:rPr>
              <a:t>by phasic activation of VTA DA </a:t>
            </a:r>
            <a:r>
              <a:rPr lang="en-US" sz="2400" dirty="0" smtClean="0">
                <a:solidFill>
                  <a:srgbClr val="FF0000"/>
                </a:solidFill>
                <a:latin typeface="Arial" panose="020B0604020202020204" pitchFamily="34" charset="0"/>
                <a:cs typeface="Arial" panose="020B0604020202020204" pitchFamily="34" charset="0"/>
              </a:rPr>
              <a:t>neurons?</a:t>
            </a:r>
            <a:endParaRPr lang="en-US" sz="24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2400" u="sng" dirty="0" smtClean="0">
              <a:solidFill>
                <a:srgbClr val="00B050"/>
              </a:solidFill>
              <a:latin typeface="Arial" panose="020B0604020202020204" pitchFamily="34" charset="0"/>
              <a:cs typeface="Arial" panose="020B0604020202020204" pitchFamily="34" charset="0"/>
            </a:endParaRPr>
          </a:p>
        </p:txBody>
      </p:sp>
      <p:sp>
        <p:nvSpPr>
          <p:cNvPr id="7" name="Rectangle 6"/>
          <p:cNvSpPr/>
          <p:nvPr/>
        </p:nvSpPr>
        <p:spPr>
          <a:xfrm>
            <a:off x="0" y="498799"/>
            <a:ext cx="12192000" cy="523220"/>
          </a:xfrm>
          <a:prstGeom prst="rect">
            <a:avLst/>
          </a:prstGeom>
        </p:spPr>
        <p:txBody>
          <a:bodyPr wrap="square">
            <a:spAutoFit/>
          </a:bodyPr>
          <a:lstStyle/>
          <a:p>
            <a:pPr algn="ctr"/>
            <a:r>
              <a:rPr lang="en-US" sz="2800" b="1" dirty="0" smtClean="0">
                <a:solidFill>
                  <a:srgbClr val="002060"/>
                </a:solidFill>
                <a:latin typeface="Arial" panose="020B0604020202020204" pitchFamily="34" charset="0"/>
                <a:cs typeface="Arial" panose="020B0604020202020204" pitchFamily="34" charset="0"/>
              </a:rPr>
              <a:t>New Representation of Escape Action in NAc?</a:t>
            </a:r>
          </a:p>
        </p:txBody>
      </p:sp>
      <p:pic>
        <p:nvPicPr>
          <p:cNvPr id="10" name="Picture 9"/>
          <p:cNvPicPr>
            <a:picLocks noChangeAspect="1"/>
          </p:cNvPicPr>
          <p:nvPr/>
        </p:nvPicPr>
        <p:blipFill rotWithShape="1">
          <a:blip r:embed="rId3"/>
          <a:srcRect l="62429" t="48401"/>
          <a:stretch/>
        </p:blipFill>
        <p:spPr>
          <a:xfrm>
            <a:off x="1471250" y="1438374"/>
            <a:ext cx="2667059" cy="4858928"/>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8170" t="87940" r="62908" b="1068"/>
          <a:stretch/>
        </p:blipFill>
        <p:spPr>
          <a:xfrm>
            <a:off x="5133133" y="4391541"/>
            <a:ext cx="3221870" cy="1624248"/>
          </a:xfrm>
          <a:prstGeom prst="rect">
            <a:avLst/>
          </a:prstGeom>
        </p:spPr>
      </p:pic>
      <p:sp>
        <p:nvSpPr>
          <p:cNvPr id="13" name="TextBox 12"/>
          <p:cNvSpPr txBox="1"/>
          <p:nvPr/>
        </p:nvSpPr>
        <p:spPr>
          <a:xfrm>
            <a:off x="1693530" y="6405880"/>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a:off x="9095874" y="3773778"/>
            <a:ext cx="2374741" cy="2841570"/>
          </a:xfrm>
          <a:prstGeom prst="rect">
            <a:avLst/>
          </a:prstGeom>
        </p:spPr>
      </p:pic>
      <p:grpSp>
        <p:nvGrpSpPr>
          <p:cNvPr id="15" name="Group 14"/>
          <p:cNvGrpSpPr/>
          <p:nvPr/>
        </p:nvGrpSpPr>
        <p:grpSpPr>
          <a:xfrm>
            <a:off x="5133133" y="3805862"/>
            <a:ext cx="6616259" cy="2907795"/>
            <a:chOff x="5133133" y="3982324"/>
            <a:chExt cx="6616259" cy="2907795"/>
          </a:xfrm>
        </p:grpSpPr>
        <p:sp>
          <p:nvSpPr>
            <p:cNvPr id="16" name="Rectangle 15"/>
            <p:cNvSpPr/>
            <p:nvPr/>
          </p:nvSpPr>
          <p:spPr>
            <a:xfrm>
              <a:off x="8783052" y="3982324"/>
              <a:ext cx="2687563" cy="29077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7"/>
            <a:srcRect b="6781"/>
            <a:stretch/>
          </p:blipFill>
          <p:spPr>
            <a:xfrm>
              <a:off x="5133133" y="4041563"/>
              <a:ext cx="6616259" cy="2672094"/>
            </a:xfrm>
            <a:prstGeom prst="rect">
              <a:avLst/>
            </a:prstGeom>
          </p:spPr>
        </p:pic>
      </p:grpSp>
      <p:sp>
        <p:nvSpPr>
          <p:cNvPr id="18" name="TextBox 17"/>
          <p:cNvSpPr txBox="1"/>
          <p:nvPr/>
        </p:nvSpPr>
        <p:spPr>
          <a:xfrm>
            <a:off x="9826671" y="4381490"/>
            <a:ext cx="1390195" cy="1323439"/>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Resilient</a:t>
            </a:r>
          </a:p>
          <a:p>
            <a:pPr algn="ctr"/>
            <a:r>
              <a:rPr lang="en-US" sz="1600" b="1" dirty="0" smtClean="0">
                <a:solidFill>
                  <a:schemeClr val="bg1"/>
                </a:solidFill>
                <a:latin typeface="Arial" panose="020B0604020202020204" pitchFamily="34" charset="0"/>
                <a:cs typeface="Arial" panose="020B0604020202020204" pitchFamily="34" charset="0"/>
              </a:rPr>
              <a:t>(Adaptive Learning, Motivated to Escape)</a:t>
            </a:r>
            <a:endParaRPr lang="en-US" sz="1600" b="1" dirty="0">
              <a:solidFill>
                <a:schemeClr val="bg1"/>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9991833" y="6037136"/>
            <a:ext cx="12016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13853" y="6034419"/>
            <a:ext cx="12016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63426" y="4716121"/>
            <a:ext cx="1450407" cy="584775"/>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Maladaptive Learning</a:t>
            </a:r>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3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rotWithShape="1">
          <a:blip r:embed="rId3"/>
          <a:srcRect l="62429" t="48401"/>
          <a:stretch/>
        </p:blipFill>
        <p:spPr>
          <a:xfrm>
            <a:off x="1471250" y="1438374"/>
            <a:ext cx="2667059" cy="4858928"/>
          </a:xfrm>
          <a:prstGeom prst="rect">
            <a:avLst/>
          </a:prstGeom>
        </p:spPr>
      </p:pic>
      <p:sp>
        <p:nvSpPr>
          <p:cNvPr id="11" name="Content Placeholder 10"/>
          <p:cNvSpPr>
            <a:spLocks noGrp="1"/>
          </p:cNvSpPr>
          <p:nvPr>
            <p:ph sz="half" idx="2"/>
          </p:nvPr>
        </p:nvSpPr>
        <p:spPr>
          <a:xfrm>
            <a:off x="4664270" y="1493801"/>
            <a:ext cx="7297651" cy="4351338"/>
          </a:xfrm>
        </p:spPr>
        <p:txBody>
          <a:bodyPr>
            <a:noAutofit/>
          </a:bodyPr>
          <a:lstStyle/>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Selective inhibition of VTA DA neurons acutely </a:t>
            </a:r>
            <a:r>
              <a:rPr lang="en-US" sz="2400" b="1" i="1" dirty="0" smtClean="0">
                <a:solidFill>
                  <a:srgbClr val="002060"/>
                </a:solidFill>
                <a:latin typeface="Arial" panose="020B0604020202020204" pitchFamily="34" charset="0"/>
                <a:cs typeface="Arial" panose="020B0604020202020204" pitchFamily="34" charset="0"/>
              </a:rPr>
              <a:t>induces</a:t>
            </a:r>
            <a:r>
              <a:rPr lang="en-US" sz="2400" dirty="0" smtClean="0">
                <a:solidFill>
                  <a:srgbClr val="002060"/>
                </a:solidFill>
                <a:latin typeface="Arial" panose="020B0604020202020204" pitchFamily="34" charset="0"/>
                <a:cs typeface="Arial" panose="020B0604020202020204" pitchFamily="34" charset="0"/>
              </a:rPr>
              <a:t> multiple depression-like behaviors (Fig 1)</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Chronic mild stress induces a lasting depression-like phenotype with multiple symptoms </a:t>
            </a:r>
            <a:r>
              <a:rPr lang="en-US" sz="2400" b="1" i="1" dirty="0" smtClean="0">
                <a:solidFill>
                  <a:srgbClr val="002060"/>
                </a:solidFill>
                <a:latin typeface="Arial" panose="020B0604020202020204" pitchFamily="34" charset="0"/>
                <a:cs typeface="Arial" panose="020B0604020202020204" pitchFamily="34" charset="0"/>
              </a:rPr>
              <a:t>reversed</a:t>
            </a:r>
            <a:r>
              <a:rPr lang="en-US" sz="2400" dirty="0" smtClean="0">
                <a:solidFill>
                  <a:srgbClr val="002060"/>
                </a:solidFill>
                <a:latin typeface="Arial" panose="020B0604020202020204" pitchFamily="34" charset="0"/>
                <a:cs typeface="Arial" panose="020B0604020202020204" pitchFamily="34" charset="0"/>
              </a:rPr>
              <a:t> by phasic activation of VTA DA neurons (Figs 2-3)</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DA (but not glutamate) receptors are </a:t>
            </a:r>
            <a:r>
              <a:rPr lang="en-US" sz="2400" b="1" u="sng" dirty="0" smtClean="0">
                <a:solidFill>
                  <a:srgbClr val="002060"/>
                </a:solidFill>
                <a:latin typeface="Arial" panose="020B0604020202020204" pitchFamily="34" charset="0"/>
                <a:cs typeface="Arial" panose="020B0604020202020204" pitchFamily="34" charset="0"/>
              </a:rPr>
              <a:t>required</a:t>
            </a:r>
            <a:r>
              <a:rPr lang="en-US" sz="2400" dirty="0" smtClean="0">
                <a:solidFill>
                  <a:srgbClr val="002060"/>
                </a:solidFill>
                <a:latin typeface="Arial" panose="020B0604020202020204" pitchFamily="34" charset="0"/>
                <a:cs typeface="Arial" panose="020B0604020202020204" pitchFamily="34" charset="0"/>
              </a:rPr>
              <a:t> for the action of VTA DA neurons in depression-related escape behavior (Fig S11)</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neurons encode phasic activation of VTA DA neurons, and depression-related escape (Fig 4)</a:t>
            </a:r>
            <a:endParaRPr lang="en-US" sz="2400"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3612" t="2766" r="49602" b="32699"/>
          <a:stretch/>
        </p:blipFill>
        <p:spPr>
          <a:xfrm>
            <a:off x="827883" y="1201254"/>
            <a:ext cx="3310426" cy="5228550"/>
          </a:xfrm>
          <a:prstGeom prst="rect">
            <a:avLst/>
          </a:prstGeom>
        </p:spPr>
      </p:pic>
      <p:sp>
        <p:nvSpPr>
          <p:cNvPr id="12" name="TextBox 11"/>
          <p:cNvSpPr txBox="1"/>
          <p:nvPr/>
        </p:nvSpPr>
        <p:spPr>
          <a:xfrm>
            <a:off x="396996" y="3674783"/>
            <a:ext cx="430887" cy="2343334"/>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Time spent struggling (s)</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a:srcRect l="8859" t="10024" b="79451"/>
          <a:stretch/>
        </p:blipFill>
        <p:spPr>
          <a:xfrm>
            <a:off x="1067390" y="2383806"/>
            <a:ext cx="3070919" cy="375436"/>
          </a:xfrm>
          <a:prstGeom prst="rect">
            <a:avLst/>
          </a:prstGeom>
        </p:spPr>
      </p:pic>
      <p:grpSp>
        <p:nvGrpSpPr>
          <p:cNvPr id="18" name="Group 17"/>
          <p:cNvGrpSpPr/>
          <p:nvPr/>
        </p:nvGrpSpPr>
        <p:grpSpPr>
          <a:xfrm>
            <a:off x="777256" y="3344947"/>
            <a:ext cx="3651183" cy="3151108"/>
            <a:chOff x="777256" y="3344947"/>
            <a:chExt cx="3651183" cy="3151108"/>
          </a:xfrm>
        </p:grpSpPr>
        <p:grpSp>
          <p:nvGrpSpPr>
            <p:cNvPr id="16" name="Group 15"/>
            <p:cNvGrpSpPr/>
            <p:nvPr/>
          </p:nvGrpSpPr>
          <p:grpSpPr>
            <a:xfrm>
              <a:off x="777256" y="3344947"/>
              <a:ext cx="3651183" cy="3151108"/>
              <a:chOff x="777256" y="3344947"/>
              <a:chExt cx="3651183" cy="3151108"/>
            </a:xfrm>
          </p:grpSpPr>
          <p:pic>
            <p:nvPicPr>
              <p:cNvPr id="10" name="Picture 9" descr="nature11740-f2"/>
              <p:cNvPicPr>
                <a:picLocks noChangeAspect="1" noChangeArrowheads="1"/>
              </p:cNvPicPr>
              <p:nvPr/>
            </p:nvPicPr>
            <p:blipFill rotWithShape="1">
              <a:blip r:embed="rId6">
                <a:extLst>
                  <a:ext uri="{28A0092B-C50C-407E-A947-70E740481C1C}">
                    <a14:useLocalDpi xmlns:a14="http://schemas.microsoft.com/office/drawing/2010/main" val="0"/>
                  </a:ext>
                </a:extLst>
              </a:blip>
              <a:srcRect l="3254" t="40291" r="51772" b="31708"/>
              <a:stretch/>
            </p:blipFill>
            <p:spPr bwMode="auto">
              <a:xfrm>
                <a:off x="777256" y="3582067"/>
                <a:ext cx="3651183" cy="29139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331495" y="3344947"/>
                <a:ext cx="994610" cy="324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rotWithShape="1">
            <a:blip r:embed="rId7"/>
            <a:srcRect l="1957" t="-1" b="-2674"/>
            <a:stretch/>
          </p:blipFill>
          <p:spPr>
            <a:xfrm>
              <a:off x="1278433" y="3352249"/>
              <a:ext cx="2977791" cy="480606"/>
            </a:xfrm>
            <a:prstGeom prst="rect">
              <a:avLst/>
            </a:prstGeom>
          </p:spPr>
        </p:pic>
      </p:grpSp>
      <p:grpSp>
        <p:nvGrpSpPr>
          <p:cNvPr id="21" name="Group 20"/>
          <p:cNvGrpSpPr/>
          <p:nvPr/>
        </p:nvGrpSpPr>
        <p:grpSpPr>
          <a:xfrm>
            <a:off x="377639" y="1135003"/>
            <a:ext cx="4168716" cy="5450593"/>
            <a:chOff x="377639" y="1135003"/>
            <a:chExt cx="4168716" cy="5450593"/>
          </a:xfrm>
        </p:grpSpPr>
        <p:pic>
          <p:nvPicPr>
            <p:cNvPr id="19" name="Picture 18"/>
            <p:cNvPicPr>
              <a:picLocks noChangeAspect="1"/>
            </p:cNvPicPr>
            <p:nvPr/>
          </p:nvPicPr>
          <p:blipFill>
            <a:blip r:embed="rId8"/>
            <a:stretch>
              <a:fillRect/>
            </a:stretch>
          </p:blipFill>
          <p:spPr>
            <a:xfrm>
              <a:off x="377639" y="1368879"/>
              <a:ext cx="4168716" cy="5216717"/>
            </a:xfrm>
            <a:prstGeom prst="rect">
              <a:avLst/>
            </a:prstGeom>
          </p:spPr>
        </p:pic>
        <p:sp>
          <p:nvSpPr>
            <p:cNvPr id="20" name="Rectangle 19"/>
            <p:cNvSpPr/>
            <p:nvPr/>
          </p:nvSpPr>
          <p:spPr>
            <a:xfrm>
              <a:off x="1067390" y="1135003"/>
              <a:ext cx="2622294" cy="303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224781" y="907232"/>
            <a:ext cx="4203658" cy="55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9"/>
          <a:stretch>
            <a:fillRect/>
          </a:stretch>
        </p:blipFill>
        <p:spPr>
          <a:xfrm>
            <a:off x="995233" y="1305872"/>
            <a:ext cx="2694451" cy="4964479"/>
          </a:xfrm>
          <a:prstGeom prst="rect">
            <a:avLst/>
          </a:prstGeom>
        </p:spPr>
      </p:pic>
    </p:spTree>
    <p:extLst>
      <p:ext uri="{BB962C8B-B14F-4D97-AF65-F5344CB8AC3E}">
        <p14:creationId xmlns:p14="http://schemas.microsoft.com/office/powerpoint/2010/main" val="153514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rotWithShape="1">
          <a:blip r:embed="rId3"/>
          <a:srcRect l="62429" t="48401"/>
          <a:stretch/>
        </p:blipFill>
        <p:spPr>
          <a:xfrm>
            <a:off x="1471250" y="1438374"/>
            <a:ext cx="2667059" cy="4858928"/>
          </a:xfrm>
          <a:prstGeom prst="rect">
            <a:avLst/>
          </a:prstGeom>
        </p:spPr>
      </p:pic>
      <p:sp>
        <p:nvSpPr>
          <p:cNvPr id="11" name="Content Placeholder 10"/>
          <p:cNvSpPr>
            <a:spLocks noGrp="1"/>
          </p:cNvSpPr>
          <p:nvPr>
            <p:ph sz="half" idx="2"/>
          </p:nvPr>
        </p:nvSpPr>
        <p:spPr>
          <a:xfrm>
            <a:off x="4664270" y="1493801"/>
            <a:ext cx="7297651" cy="4351338"/>
          </a:xfrm>
        </p:spPr>
        <p:txBody>
          <a:bodyPr>
            <a:noAutofit/>
          </a:bodyPr>
          <a:lstStyle/>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Selective inhibition of VTA DA neurons acutely </a:t>
            </a:r>
            <a:r>
              <a:rPr lang="en-US" sz="2400" i="1" dirty="0" smtClean="0">
                <a:solidFill>
                  <a:srgbClr val="002060"/>
                </a:solidFill>
                <a:latin typeface="Arial" panose="020B0604020202020204" pitchFamily="34" charset="0"/>
                <a:cs typeface="Arial" panose="020B0604020202020204" pitchFamily="34" charset="0"/>
              </a:rPr>
              <a:t>induces</a:t>
            </a:r>
            <a:r>
              <a:rPr lang="en-US" sz="2400" dirty="0" smtClean="0">
                <a:solidFill>
                  <a:srgbClr val="002060"/>
                </a:solidFill>
                <a:latin typeface="Arial" panose="020B0604020202020204" pitchFamily="34" charset="0"/>
                <a:cs typeface="Arial" panose="020B0604020202020204" pitchFamily="34" charset="0"/>
              </a:rPr>
              <a:t> multiple depression-like behaviors (Fig 1)</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Chronic mild stress induces a lasting depression-like phenotype with multiple symptoms </a:t>
            </a:r>
            <a:r>
              <a:rPr lang="en-US" sz="2400" i="1" dirty="0" smtClean="0">
                <a:solidFill>
                  <a:srgbClr val="002060"/>
                </a:solidFill>
                <a:latin typeface="Arial" panose="020B0604020202020204" pitchFamily="34" charset="0"/>
                <a:cs typeface="Arial" panose="020B0604020202020204" pitchFamily="34" charset="0"/>
              </a:rPr>
              <a:t>reversed</a:t>
            </a:r>
            <a:r>
              <a:rPr lang="en-US" sz="2400" dirty="0" smtClean="0">
                <a:solidFill>
                  <a:srgbClr val="002060"/>
                </a:solidFill>
                <a:latin typeface="Arial" panose="020B0604020202020204" pitchFamily="34" charset="0"/>
                <a:cs typeface="Arial" panose="020B0604020202020204" pitchFamily="34" charset="0"/>
              </a:rPr>
              <a:t> by phasic activation of VTA DA neurons (Figs 2-3)</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neurons encode phasic activation of VTA DA neurons and depression-related escape (Fig 4)</a:t>
            </a:r>
          </a:p>
          <a:p>
            <a:pPr>
              <a:lnSpc>
                <a:spcPct val="110000"/>
              </a:lnSpc>
              <a:spcBef>
                <a:spcPts val="1200"/>
              </a:spcBef>
              <a:spcAft>
                <a:spcPts val="600"/>
              </a:spcAft>
            </a:pPr>
            <a:r>
              <a:rPr lang="en-US" sz="2400" b="1" dirty="0" smtClean="0">
                <a:solidFill>
                  <a:srgbClr val="7030A0"/>
                </a:solidFill>
                <a:latin typeface="Arial" panose="020B0604020202020204" pitchFamily="34" charset="0"/>
                <a:cs typeface="Arial" panose="020B0604020202020204" pitchFamily="34" charset="0"/>
              </a:rPr>
              <a:t>NAc representation of depression-related behavioral action is fundamentally altered by VTA DA activation</a:t>
            </a:r>
            <a:endParaRPr lang="en-US" sz="2400" b="1" dirty="0">
              <a:solidFill>
                <a:srgbClr val="7030A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3612" t="2766" r="49602" b="32699"/>
          <a:stretch/>
        </p:blipFill>
        <p:spPr>
          <a:xfrm>
            <a:off x="827883" y="1201254"/>
            <a:ext cx="3310426" cy="5228550"/>
          </a:xfrm>
          <a:prstGeom prst="rect">
            <a:avLst/>
          </a:prstGeom>
        </p:spPr>
      </p:pic>
      <p:sp>
        <p:nvSpPr>
          <p:cNvPr id="12" name="TextBox 11"/>
          <p:cNvSpPr txBox="1"/>
          <p:nvPr/>
        </p:nvSpPr>
        <p:spPr>
          <a:xfrm>
            <a:off x="396996" y="3674783"/>
            <a:ext cx="430887" cy="2343334"/>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Time spent struggling (s)</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a:srcRect l="8859" t="10024" b="79451"/>
          <a:stretch/>
        </p:blipFill>
        <p:spPr>
          <a:xfrm>
            <a:off x="1067390" y="2383806"/>
            <a:ext cx="3070919" cy="375436"/>
          </a:xfrm>
          <a:prstGeom prst="rect">
            <a:avLst/>
          </a:prstGeom>
        </p:spPr>
      </p:pic>
      <p:grpSp>
        <p:nvGrpSpPr>
          <p:cNvPr id="18" name="Group 17"/>
          <p:cNvGrpSpPr/>
          <p:nvPr/>
        </p:nvGrpSpPr>
        <p:grpSpPr>
          <a:xfrm>
            <a:off x="777256" y="3344947"/>
            <a:ext cx="3651183" cy="3151108"/>
            <a:chOff x="777256" y="3344947"/>
            <a:chExt cx="3651183" cy="3151108"/>
          </a:xfrm>
        </p:grpSpPr>
        <p:grpSp>
          <p:nvGrpSpPr>
            <p:cNvPr id="16" name="Group 15"/>
            <p:cNvGrpSpPr/>
            <p:nvPr/>
          </p:nvGrpSpPr>
          <p:grpSpPr>
            <a:xfrm>
              <a:off x="777256" y="3344947"/>
              <a:ext cx="3651183" cy="3151108"/>
              <a:chOff x="777256" y="3344947"/>
              <a:chExt cx="3651183" cy="3151108"/>
            </a:xfrm>
          </p:grpSpPr>
          <p:pic>
            <p:nvPicPr>
              <p:cNvPr id="10" name="Picture 9" descr="nature11740-f2"/>
              <p:cNvPicPr>
                <a:picLocks noChangeAspect="1" noChangeArrowheads="1"/>
              </p:cNvPicPr>
              <p:nvPr/>
            </p:nvPicPr>
            <p:blipFill rotWithShape="1">
              <a:blip r:embed="rId6">
                <a:extLst>
                  <a:ext uri="{28A0092B-C50C-407E-A947-70E740481C1C}">
                    <a14:useLocalDpi xmlns:a14="http://schemas.microsoft.com/office/drawing/2010/main" val="0"/>
                  </a:ext>
                </a:extLst>
              </a:blip>
              <a:srcRect l="3254" t="40291" r="51772" b="31708"/>
              <a:stretch/>
            </p:blipFill>
            <p:spPr bwMode="auto">
              <a:xfrm>
                <a:off x="777256" y="3582067"/>
                <a:ext cx="3651183" cy="29139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331495" y="3344947"/>
                <a:ext cx="994610" cy="324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rotWithShape="1">
            <a:blip r:embed="rId7"/>
            <a:srcRect l="1957" t="-1" b="-2674"/>
            <a:stretch/>
          </p:blipFill>
          <p:spPr>
            <a:xfrm>
              <a:off x="1278433" y="3352249"/>
              <a:ext cx="2977791" cy="480606"/>
            </a:xfrm>
            <a:prstGeom prst="rect">
              <a:avLst/>
            </a:prstGeom>
          </p:spPr>
        </p:pic>
      </p:grpSp>
      <p:grpSp>
        <p:nvGrpSpPr>
          <p:cNvPr id="21" name="Group 20"/>
          <p:cNvGrpSpPr/>
          <p:nvPr/>
        </p:nvGrpSpPr>
        <p:grpSpPr>
          <a:xfrm>
            <a:off x="377639" y="1135003"/>
            <a:ext cx="4168716" cy="5450593"/>
            <a:chOff x="377639" y="1135003"/>
            <a:chExt cx="4168716" cy="5450593"/>
          </a:xfrm>
        </p:grpSpPr>
        <p:pic>
          <p:nvPicPr>
            <p:cNvPr id="19" name="Picture 18"/>
            <p:cNvPicPr>
              <a:picLocks noChangeAspect="1"/>
            </p:cNvPicPr>
            <p:nvPr/>
          </p:nvPicPr>
          <p:blipFill>
            <a:blip r:embed="rId8"/>
            <a:stretch>
              <a:fillRect/>
            </a:stretch>
          </p:blipFill>
          <p:spPr>
            <a:xfrm>
              <a:off x="377639" y="1368879"/>
              <a:ext cx="4168716" cy="5216717"/>
            </a:xfrm>
            <a:prstGeom prst="rect">
              <a:avLst/>
            </a:prstGeom>
          </p:spPr>
        </p:pic>
        <p:sp>
          <p:nvSpPr>
            <p:cNvPr id="20" name="Rectangle 19"/>
            <p:cNvSpPr/>
            <p:nvPr/>
          </p:nvSpPr>
          <p:spPr>
            <a:xfrm>
              <a:off x="1067390" y="1135003"/>
              <a:ext cx="2622294" cy="303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224781" y="907232"/>
            <a:ext cx="4203658" cy="55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a:srcRect l="62429" t="48401"/>
          <a:stretch/>
        </p:blipFill>
        <p:spPr>
          <a:xfrm>
            <a:off x="1471250" y="1438374"/>
            <a:ext cx="2667059" cy="4858928"/>
          </a:xfrm>
          <a:prstGeom prst="rect">
            <a:avLst/>
          </a:prstGeom>
        </p:spPr>
      </p:pic>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8170" t="87940" r="62908" b="1068"/>
          <a:stretch/>
        </p:blipFill>
        <p:spPr>
          <a:xfrm>
            <a:off x="582281" y="317941"/>
            <a:ext cx="2222499" cy="1120433"/>
          </a:xfrm>
          <a:prstGeom prst="rect">
            <a:avLst/>
          </a:prstGeom>
        </p:spPr>
      </p:pic>
    </p:spTree>
    <p:extLst>
      <p:ext uri="{BB962C8B-B14F-4D97-AF65-F5344CB8AC3E}">
        <p14:creationId xmlns:p14="http://schemas.microsoft.com/office/powerpoint/2010/main" val="39381442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rotWithShape="1">
          <a:blip r:embed="rId3"/>
          <a:srcRect l="62429" t="48401"/>
          <a:stretch/>
        </p:blipFill>
        <p:spPr>
          <a:xfrm>
            <a:off x="1471250" y="1438374"/>
            <a:ext cx="2667059" cy="4858928"/>
          </a:xfrm>
          <a:prstGeom prst="rect">
            <a:avLst/>
          </a:prstGeom>
        </p:spPr>
      </p:pic>
      <p:sp>
        <p:nvSpPr>
          <p:cNvPr id="11" name="Content Placeholder 10"/>
          <p:cNvSpPr>
            <a:spLocks noGrp="1"/>
          </p:cNvSpPr>
          <p:nvPr>
            <p:ph sz="half" idx="2"/>
          </p:nvPr>
        </p:nvSpPr>
        <p:spPr>
          <a:xfrm>
            <a:off x="4664270" y="1493801"/>
            <a:ext cx="7527730" cy="4351338"/>
          </a:xfrm>
        </p:spPr>
        <p:txBody>
          <a:bodyPr>
            <a:noAutofit/>
          </a:bodyPr>
          <a:lstStyle/>
          <a:p>
            <a:pPr marL="0" indent="0">
              <a:lnSpc>
                <a:spcPct val="110000"/>
              </a:lnSpc>
              <a:spcBef>
                <a:spcPts val="1200"/>
              </a:spcBef>
              <a:spcAft>
                <a:spcPts val="600"/>
              </a:spcAft>
              <a:buNone/>
            </a:pPr>
            <a:r>
              <a:rPr lang="en-US" sz="2200" b="1" dirty="0" smtClean="0">
                <a:solidFill>
                  <a:srgbClr val="7030A0"/>
                </a:solidFill>
                <a:latin typeface="Arial" panose="020B0604020202020204" pitchFamily="34" charset="0"/>
                <a:cs typeface="Arial" panose="020B0604020202020204" pitchFamily="34" charset="0"/>
              </a:rPr>
              <a:t>NAc representation of depression-related behavioral action is fundamentally altered by VTA DA activation</a:t>
            </a:r>
          </a:p>
          <a:p>
            <a:pPr>
              <a:lnSpc>
                <a:spcPct val="110000"/>
              </a:lnSpc>
              <a:spcBef>
                <a:spcPts val="600"/>
              </a:spcBef>
            </a:pPr>
            <a:r>
              <a:rPr lang="en-US" sz="1800" dirty="0" smtClean="0">
                <a:solidFill>
                  <a:srgbClr val="002060"/>
                </a:solidFill>
                <a:latin typeface="Arial" panose="020B0604020202020204" pitchFamily="34" charset="0"/>
                <a:cs typeface="Arial" panose="020B0604020202020204" pitchFamily="34" charset="0"/>
              </a:rPr>
              <a:t>Antidepressants ↓ VTA burst firing (Friedman et al., 2008)</a:t>
            </a:r>
          </a:p>
          <a:p>
            <a:pPr>
              <a:lnSpc>
                <a:spcPct val="110000"/>
              </a:lnSpc>
              <a:spcBef>
                <a:spcPts val="600"/>
              </a:spcBef>
            </a:pPr>
            <a:r>
              <a:rPr lang="en-US" sz="1800" dirty="0" smtClean="0">
                <a:solidFill>
                  <a:srgbClr val="002060"/>
                </a:solidFill>
                <a:latin typeface="Arial" panose="020B0604020202020204" pitchFamily="34" charset="0"/>
                <a:cs typeface="Arial" panose="020B0604020202020204" pitchFamily="34" charset="0"/>
              </a:rPr>
              <a:t>↓ VTA firing induces depression behavior (Fig 1)</a:t>
            </a:r>
          </a:p>
          <a:p>
            <a:pPr>
              <a:lnSpc>
                <a:spcPct val="110000"/>
              </a:lnSpc>
              <a:spcBef>
                <a:spcPts val="600"/>
              </a:spcBef>
            </a:pPr>
            <a:r>
              <a:rPr lang="en-US" sz="1800" dirty="0">
                <a:solidFill>
                  <a:srgbClr val="002060"/>
                </a:solidFill>
                <a:latin typeface="Arial" panose="020B0604020202020204" pitchFamily="34" charset="0"/>
                <a:cs typeface="Arial" panose="020B0604020202020204" pitchFamily="34" charset="0"/>
              </a:rPr>
              <a:t>↓</a:t>
            </a:r>
            <a:r>
              <a:rPr lang="en-US" sz="1800" dirty="0" smtClean="0">
                <a:solidFill>
                  <a:srgbClr val="002060"/>
                </a:solidFill>
                <a:latin typeface="Arial" panose="020B0604020202020204" pitchFamily="34" charset="0"/>
                <a:cs typeface="Arial" panose="020B0604020202020204" pitchFamily="34" charset="0"/>
              </a:rPr>
              <a:t> </a:t>
            </a:r>
            <a:r>
              <a:rPr lang="en-US" sz="1800" dirty="0" err="1" smtClean="0">
                <a:solidFill>
                  <a:srgbClr val="002060"/>
                </a:solidFill>
                <a:latin typeface="Arial" panose="020B0604020202020204" pitchFamily="34" charset="0"/>
                <a:cs typeface="Arial" panose="020B0604020202020204" pitchFamily="34" charset="0"/>
              </a:rPr>
              <a:t>mesocortical</a:t>
            </a:r>
            <a:r>
              <a:rPr lang="en-US" sz="1800" dirty="0" smtClean="0">
                <a:solidFill>
                  <a:srgbClr val="002060"/>
                </a:solidFill>
                <a:latin typeface="Arial" panose="020B0604020202020204" pitchFamily="34" charset="0"/>
                <a:cs typeface="Arial" panose="020B0604020202020204" pitchFamily="34" charset="0"/>
              </a:rPr>
              <a:t> DA → social-defeat vulnerability </a:t>
            </a:r>
            <a:r>
              <a:rPr lang="en-US" sz="1600" dirty="0" smtClean="0">
                <a:solidFill>
                  <a:srgbClr val="002060"/>
                </a:solidFill>
                <a:latin typeface="Arial" panose="020B0604020202020204" pitchFamily="34" charset="0"/>
                <a:cs typeface="Arial" panose="020B0604020202020204" pitchFamily="34" charset="0"/>
              </a:rPr>
              <a:t>(</a:t>
            </a:r>
            <a:r>
              <a:rPr lang="en-US" sz="1600" dirty="0" err="1" smtClean="0">
                <a:solidFill>
                  <a:srgbClr val="002060"/>
                </a:solidFill>
                <a:latin typeface="Arial" panose="020B0604020202020204" pitchFamily="34" charset="0"/>
                <a:cs typeface="Arial" panose="020B0604020202020204" pitchFamily="34" charset="0"/>
              </a:rPr>
              <a:t>Ranaka</a:t>
            </a:r>
            <a:r>
              <a:rPr lang="en-US" sz="1600" dirty="0" smtClean="0">
                <a:solidFill>
                  <a:srgbClr val="002060"/>
                </a:solidFill>
                <a:latin typeface="Arial" panose="020B0604020202020204" pitchFamily="34" charset="0"/>
                <a:cs typeface="Arial" panose="020B0604020202020204" pitchFamily="34" charset="0"/>
              </a:rPr>
              <a:t> et al., 2012)</a:t>
            </a:r>
          </a:p>
          <a:p>
            <a:pPr>
              <a:lnSpc>
                <a:spcPct val="110000"/>
              </a:lnSpc>
              <a:spcBef>
                <a:spcPts val="600"/>
              </a:spcBef>
            </a:pPr>
            <a:endParaRPr lang="en-US" sz="1600" b="1" dirty="0" smtClean="0">
              <a:solidFill>
                <a:srgbClr val="7030A0"/>
              </a:solidFill>
              <a:latin typeface="Arial" panose="020B0604020202020204" pitchFamily="34" charset="0"/>
              <a:cs typeface="Arial" panose="020B0604020202020204" pitchFamily="34" charset="0"/>
            </a:endParaRPr>
          </a:p>
          <a:p>
            <a:pPr>
              <a:lnSpc>
                <a:spcPct val="110000"/>
              </a:lnSpc>
              <a:spcBef>
                <a:spcPts val="600"/>
              </a:spcBef>
            </a:pPr>
            <a:r>
              <a:rPr lang="en-US" sz="2000" b="1" dirty="0" smtClean="0">
                <a:solidFill>
                  <a:srgbClr val="7030A0"/>
                </a:solidFill>
                <a:latin typeface="Arial" panose="020B0604020202020204" pitchFamily="34" charset="0"/>
                <a:cs typeface="Arial" panose="020B0604020202020204" pitchFamily="34" charset="0"/>
              </a:rPr>
              <a:t>↑ VTA firing in vulnerable CSDS mice </a:t>
            </a:r>
            <a:r>
              <a:rPr lang="en-US" sz="1800" b="1" dirty="0" smtClean="0">
                <a:solidFill>
                  <a:srgbClr val="7030A0"/>
                </a:solidFill>
                <a:latin typeface="Arial" panose="020B0604020202020204" pitchFamily="34" charset="0"/>
                <a:cs typeface="Arial" panose="020B0604020202020204" pitchFamily="34" charset="0"/>
              </a:rPr>
              <a:t>(Krishnan et al., 2007)</a:t>
            </a:r>
          </a:p>
          <a:p>
            <a:pPr lvl="1">
              <a:lnSpc>
                <a:spcPct val="110000"/>
              </a:lnSpc>
              <a:spcBef>
                <a:spcPts val="600"/>
              </a:spcBef>
              <a:spcAft>
                <a:spcPts val="600"/>
              </a:spcAft>
            </a:pPr>
            <a:r>
              <a:rPr lang="en-US" sz="1800" dirty="0" smtClean="0">
                <a:solidFill>
                  <a:srgbClr val="002060"/>
                </a:solidFill>
                <a:latin typeface="Arial" panose="020B0604020202020204" pitchFamily="34" charset="0"/>
                <a:cs typeface="Arial" panose="020B0604020202020204" pitchFamily="34" charset="0"/>
              </a:rPr>
              <a:t>Differences in models: “CMS may ↓ firing while “more severe stressors” like CSDS may ↑ firing”</a:t>
            </a:r>
          </a:p>
          <a:p>
            <a:pPr lvl="1">
              <a:lnSpc>
                <a:spcPct val="110000"/>
              </a:lnSpc>
              <a:spcBef>
                <a:spcPts val="600"/>
              </a:spcBef>
              <a:spcAft>
                <a:spcPts val="600"/>
              </a:spcAft>
            </a:pPr>
            <a:r>
              <a:rPr lang="en-US" sz="1800" dirty="0" smtClean="0">
                <a:solidFill>
                  <a:srgbClr val="002060"/>
                </a:solidFill>
                <a:latin typeface="Arial" panose="020B0604020202020204" pitchFamily="34" charset="0"/>
                <a:cs typeface="Arial" panose="020B0604020202020204" pitchFamily="34" charset="0"/>
              </a:rPr>
              <a:t>“effects of stress on mesolimbic DA system are highly complex, as different stressors can cause opposite responses from VTA neurons depending on pre-exposure &amp; severity”</a:t>
            </a:r>
          </a:p>
          <a:p>
            <a:pPr lvl="2">
              <a:lnSpc>
                <a:spcPct val="110000"/>
              </a:lnSpc>
              <a:spcBef>
                <a:spcPts val="600"/>
              </a:spcBef>
            </a:pPr>
            <a:endParaRPr lang="en-US" sz="1400" b="1" dirty="0">
              <a:solidFill>
                <a:srgbClr val="7030A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3612" t="2766" r="49602" b="32699"/>
          <a:stretch/>
        </p:blipFill>
        <p:spPr>
          <a:xfrm>
            <a:off x="827883" y="1201254"/>
            <a:ext cx="3310426" cy="5228550"/>
          </a:xfrm>
          <a:prstGeom prst="rect">
            <a:avLst/>
          </a:prstGeom>
        </p:spPr>
      </p:pic>
      <p:sp>
        <p:nvSpPr>
          <p:cNvPr id="12" name="TextBox 11"/>
          <p:cNvSpPr txBox="1"/>
          <p:nvPr/>
        </p:nvSpPr>
        <p:spPr>
          <a:xfrm>
            <a:off x="396996" y="3674783"/>
            <a:ext cx="430887" cy="2343334"/>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Time spent struggling (s)</a:t>
            </a:r>
            <a:endParaRPr lang="en-US" sz="16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5"/>
          <a:srcRect l="8859" t="10024" b="79451"/>
          <a:stretch/>
        </p:blipFill>
        <p:spPr>
          <a:xfrm>
            <a:off x="1067390" y="2383806"/>
            <a:ext cx="3070919" cy="375436"/>
          </a:xfrm>
          <a:prstGeom prst="rect">
            <a:avLst/>
          </a:prstGeom>
        </p:spPr>
      </p:pic>
      <p:grpSp>
        <p:nvGrpSpPr>
          <p:cNvPr id="18" name="Group 17"/>
          <p:cNvGrpSpPr/>
          <p:nvPr/>
        </p:nvGrpSpPr>
        <p:grpSpPr>
          <a:xfrm>
            <a:off x="777256" y="3344947"/>
            <a:ext cx="3651183" cy="3151108"/>
            <a:chOff x="777256" y="3344947"/>
            <a:chExt cx="3651183" cy="3151108"/>
          </a:xfrm>
        </p:grpSpPr>
        <p:grpSp>
          <p:nvGrpSpPr>
            <p:cNvPr id="16" name="Group 15"/>
            <p:cNvGrpSpPr/>
            <p:nvPr/>
          </p:nvGrpSpPr>
          <p:grpSpPr>
            <a:xfrm>
              <a:off x="777256" y="3344947"/>
              <a:ext cx="3651183" cy="3151108"/>
              <a:chOff x="777256" y="3344947"/>
              <a:chExt cx="3651183" cy="3151108"/>
            </a:xfrm>
          </p:grpSpPr>
          <p:pic>
            <p:nvPicPr>
              <p:cNvPr id="10" name="Picture 9" descr="nature11740-f2"/>
              <p:cNvPicPr>
                <a:picLocks noChangeAspect="1" noChangeArrowheads="1"/>
              </p:cNvPicPr>
              <p:nvPr/>
            </p:nvPicPr>
            <p:blipFill rotWithShape="1">
              <a:blip r:embed="rId6">
                <a:extLst>
                  <a:ext uri="{28A0092B-C50C-407E-A947-70E740481C1C}">
                    <a14:useLocalDpi xmlns:a14="http://schemas.microsoft.com/office/drawing/2010/main" val="0"/>
                  </a:ext>
                </a:extLst>
              </a:blip>
              <a:srcRect l="3254" t="40291" r="51772" b="31708"/>
              <a:stretch/>
            </p:blipFill>
            <p:spPr bwMode="auto">
              <a:xfrm>
                <a:off x="777256" y="3582067"/>
                <a:ext cx="3651183" cy="291398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331495" y="3344947"/>
                <a:ext cx="994610" cy="3245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rotWithShape="1">
            <a:blip r:embed="rId7"/>
            <a:srcRect l="1957" t="-1" b="-2674"/>
            <a:stretch/>
          </p:blipFill>
          <p:spPr>
            <a:xfrm>
              <a:off x="1278433" y="3352249"/>
              <a:ext cx="2977791" cy="480606"/>
            </a:xfrm>
            <a:prstGeom prst="rect">
              <a:avLst/>
            </a:prstGeom>
          </p:spPr>
        </p:pic>
      </p:grpSp>
      <p:grpSp>
        <p:nvGrpSpPr>
          <p:cNvPr id="21" name="Group 20"/>
          <p:cNvGrpSpPr/>
          <p:nvPr/>
        </p:nvGrpSpPr>
        <p:grpSpPr>
          <a:xfrm>
            <a:off x="377639" y="1135003"/>
            <a:ext cx="4168716" cy="5450593"/>
            <a:chOff x="377639" y="1135003"/>
            <a:chExt cx="4168716" cy="5450593"/>
          </a:xfrm>
        </p:grpSpPr>
        <p:pic>
          <p:nvPicPr>
            <p:cNvPr id="19" name="Picture 18"/>
            <p:cNvPicPr>
              <a:picLocks noChangeAspect="1"/>
            </p:cNvPicPr>
            <p:nvPr/>
          </p:nvPicPr>
          <p:blipFill>
            <a:blip r:embed="rId8"/>
            <a:stretch>
              <a:fillRect/>
            </a:stretch>
          </p:blipFill>
          <p:spPr>
            <a:xfrm>
              <a:off x="377639" y="1368879"/>
              <a:ext cx="4168716" cy="5216717"/>
            </a:xfrm>
            <a:prstGeom prst="rect">
              <a:avLst/>
            </a:prstGeom>
          </p:spPr>
        </p:pic>
        <p:sp>
          <p:nvSpPr>
            <p:cNvPr id="20" name="Rectangle 19"/>
            <p:cNvSpPr/>
            <p:nvPr/>
          </p:nvSpPr>
          <p:spPr>
            <a:xfrm>
              <a:off x="1067390" y="1135003"/>
              <a:ext cx="2622294" cy="303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224781" y="907232"/>
            <a:ext cx="4203658" cy="558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a:srcRect l="62429" t="48401"/>
          <a:stretch/>
        </p:blipFill>
        <p:spPr>
          <a:xfrm>
            <a:off x="1471250" y="1438374"/>
            <a:ext cx="2667059" cy="4858928"/>
          </a:xfrm>
          <a:prstGeom prst="rect">
            <a:avLst/>
          </a:prstGeom>
        </p:spPr>
      </p:pic>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8170" t="87940" r="62908" b="1068"/>
          <a:stretch/>
        </p:blipFill>
        <p:spPr>
          <a:xfrm>
            <a:off x="582281" y="317941"/>
            <a:ext cx="2222499" cy="1120433"/>
          </a:xfrm>
          <a:prstGeom prst="rect">
            <a:avLst/>
          </a:prstGeom>
        </p:spPr>
      </p:pic>
    </p:spTree>
    <p:extLst>
      <p:ext uri="{BB962C8B-B14F-4D97-AF65-F5344CB8AC3E}">
        <p14:creationId xmlns:p14="http://schemas.microsoft.com/office/powerpoint/2010/main" val="41781222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contrast="40000"/>
          </a:blip>
          <a:stretch>
            <a:fillRect/>
          </a:stretch>
        </p:blipFill>
        <p:spPr>
          <a:xfrm>
            <a:off x="916949" y="1339850"/>
            <a:ext cx="10358102" cy="4178300"/>
          </a:xfrm>
          <a:prstGeom prst="rect">
            <a:avLst/>
          </a:prstGeom>
        </p:spPr>
      </p:pic>
    </p:spTree>
    <p:extLst>
      <p:ext uri="{BB962C8B-B14F-4D97-AF65-F5344CB8AC3E}">
        <p14:creationId xmlns:p14="http://schemas.microsoft.com/office/powerpoint/2010/main" val="818249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646331"/>
          </a:xfrm>
          <a:prstGeom prst="rect">
            <a:avLst/>
          </a:prstGeom>
        </p:spPr>
        <p:txBody>
          <a:bodyPr wrap="square">
            <a:spAutoFit/>
          </a:bodyPr>
          <a:lstStyle/>
          <a:p>
            <a:pPr algn="ctr"/>
            <a:r>
              <a:rPr lang="en-US" sz="3600" dirty="0" smtClean="0">
                <a:solidFill>
                  <a:schemeClr val="accent5">
                    <a:lumMod val="50000"/>
                  </a:schemeClr>
                </a:solidFill>
                <a:latin typeface="Arial" panose="020B0604020202020204" pitchFamily="34" charset="0"/>
                <a:cs typeface="Arial" panose="020B0604020202020204" pitchFamily="34" charset="0"/>
              </a:rPr>
              <a:t>Stress-Induced Depression &amp; Mesolimbic DA System</a:t>
            </a:r>
          </a:p>
        </p:txBody>
      </p:sp>
      <p:pic>
        <p:nvPicPr>
          <p:cNvPr id="17410" name="Picture 2" descr="http://icahn.mssm.edu/static_files/MSSM/Images/Research/Labs/Han%20Laboratory/L_Han_ResearchStrate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56" y="2005096"/>
            <a:ext cx="5848444" cy="2975978"/>
          </a:xfrm>
          <a:prstGeom prst="rect">
            <a:avLst/>
          </a:prstGeom>
          <a:noFill/>
        </p:spPr>
      </p:pic>
      <p:sp>
        <p:nvSpPr>
          <p:cNvPr id="3" name="Rectangle 2"/>
          <p:cNvSpPr/>
          <p:nvPr/>
        </p:nvSpPr>
        <p:spPr>
          <a:xfrm>
            <a:off x="247556" y="6284664"/>
            <a:ext cx="6096000" cy="307777"/>
          </a:xfrm>
          <a:prstGeom prst="rect">
            <a:avLst/>
          </a:prstGeom>
        </p:spPr>
        <p:txBody>
          <a:bodyPr>
            <a:spAutoFit/>
          </a:bodyPr>
          <a:lstStyle/>
          <a:p>
            <a:r>
              <a:rPr lang="en-US" sz="1400" dirty="0">
                <a:latin typeface="Arial" panose="020B0604020202020204" pitchFamily="34" charset="0"/>
                <a:cs typeface="Arial" panose="020B0604020202020204" pitchFamily="34" charset="0"/>
              </a:rPr>
              <a:t>http://icahn.mssm.edu/research/labs/han-laboratory/projects-and-grants</a:t>
            </a:r>
          </a:p>
        </p:txBody>
      </p:sp>
      <p:sp>
        <p:nvSpPr>
          <p:cNvPr id="2" name="Content Placeholder 1"/>
          <p:cNvSpPr>
            <a:spLocks noGrp="1"/>
          </p:cNvSpPr>
          <p:nvPr>
            <p:ph sz="half" idx="2"/>
          </p:nvPr>
        </p:nvSpPr>
        <p:spPr>
          <a:xfrm>
            <a:off x="5951621" y="1379623"/>
            <a:ext cx="5815263" cy="4696496"/>
          </a:xfrm>
        </p:spPr>
        <p:txBody>
          <a:bodyPr>
            <a:normAutofit fontScale="92500" lnSpcReduction="20000"/>
          </a:bodyPr>
          <a:lstStyle/>
          <a:p>
            <a:pPr>
              <a:lnSpc>
                <a:spcPct val="110000"/>
              </a:lnSpc>
              <a:spcBef>
                <a:spcPts val="600"/>
              </a:spcBef>
            </a:pPr>
            <a:r>
              <a:rPr lang="en-US" sz="2000" u="sng" dirty="0" smtClean="0">
                <a:solidFill>
                  <a:srgbClr val="002060"/>
                </a:solidFill>
                <a:latin typeface="Arial" panose="020B0604020202020204" pitchFamily="34" charset="0"/>
                <a:cs typeface="Arial" panose="020B0604020202020204" pitchFamily="34" charset="0"/>
              </a:rPr>
              <a:t>Social Stress → Depression </a:t>
            </a:r>
            <a:r>
              <a:rPr lang="en-US" sz="2000" dirty="0" smtClean="0">
                <a:solidFill>
                  <a:srgbClr val="002060"/>
                </a:solidFill>
                <a:latin typeface="Arial" panose="020B0604020202020204" pitchFamily="34" charset="0"/>
                <a:cs typeface="Arial" panose="020B0604020202020204" pitchFamily="34" charset="0"/>
              </a:rPr>
              <a:t>(humans, rodents)</a:t>
            </a:r>
          </a:p>
          <a:p>
            <a:pPr>
              <a:lnSpc>
                <a:spcPct val="110000"/>
              </a:lnSpc>
              <a:spcBef>
                <a:spcPts val="600"/>
              </a:spcBef>
            </a:pPr>
            <a:r>
              <a:rPr lang="en-US" sz="2000" u="sng" dirty="0" smtClean="0">
                <a:solidFill>
                  <a:srgbClr val="002060"/>
                </a:solidFill>
                <a:latin typeface="Arial" panose="020B0604020202020204" pitchFamily="34" charset="0"/>
                <a:cs typeface="Arial" panose="020B0604020202020204" pitchFamily="34" charset="0"/>
              </a:rPr>
              <a:t>CSDS paradigm (10d): Vulnerable vs Resilient</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Vulnerability: ↑ Phasic VTA DA activity</a:t>
            </a:r>
          </a:p>
          <a:p>
            <a:pPr lvl="1">
              <a:lnSpc>
                <a:spcPct val="110000"/>
              </a:lnSpc>
              <a:spcBef>
                <a:spcPts val="600"/>
              </a:spcBef>
            </a:pPr>
            <a:r>
              <a:rPr lang="en-US" sz="2100" dirty="0" smtClean="0">
                <a:solidFill>
                  <a:srgbClr val="002060"/>
                </a:solidFill>
                <a:latin typeface="Arial" panose="020B0604020202020204" pitchFamily="34" charset="0"/>
                <a:cs typeface="Arial" panose="020B0604020202020204" pitchFamily="34" charset="0"/>
              </a:rPr>
              <a:t>↑ </a:t>
            </a:r>
            <a:r>
              <a:rPr lang="en-US" sz="2100" dirty="0" err="1" smtClean="0">
                <a:solidFill>
                  <a:srgbClr val="002060"/>
                </a:solidFill>
                <a:latin typeface="Arial" panose="020B0604020202020204" pitchFamily="34" charset="0"/>
                <a:cs typeface="Arial" panose="020B0604020202020204" pitchFamily="34" charset="0"/>
              </a:rPr>
              <a:t>VTA→NAc</a:t>
            </a:r>
            <a:r>
              <a:rPr lang="en-US" sz="2100" dirty="0" smtClean="0">
                <a:solidFill>
                  <a:srgbClr val="002060"/>
                </a:solidFill>
                <a:latin typeface="Arial" panose="020B0604020202020204" pitchFamily="34" charset="0"/>
                <a:cs typeface="Arial" panose="020B0604020202020204" pitchFamily="34" charset="0"/>
              </a:rPr>
              <a:t> BDNF → ↑ Vulnerability</a:t>
            </a:r>
          </a:p>
          <a:p>
            <a:pPr>
              <a:lnSpc>
                <a:spcPct val="110000"/>
              </a:lnSpc>
              <a:spcBef>
                <a:spcPts val="600"/>
              </a:spcBef>
            </a:pPr>
            <a:r>
              <a:rPr lang="en-US" sz="2100" u="sng" dirty="0" err="1" smtClean="0">
                <a:solidFill>
                  <a:srgbClr val="002060"/>
                </a:solidFill>
                <a:latin typeface="Arial" panose="020B0604020202020204" pitchFamily="34" charset="0"/>
                <a:cs typeface="Arial" panose="020B0604020202020204" pitchFamily="34" charset="0"/>
              </a:rPr>
              <a:t>Submax</a:t>
            </a:r>
            <a:r>
              <a:rPr lang="en-US" sz="2100" u="sng" dirty="0" smtClean="0">
                <a:solidFill>
                  <a:srgbClr val="002060"/>
                </a:solidFill>
                <a:latin typeface="Arial" panose="020B0604020202020204" pitchFamily="34" charset="0"/>
                <a:cs typeface="Arial" panose="020B0604020202020204" pitchFamily="34" charset="0"/>
              </a:rPr>
              <a:t> Defeat + Phasic VTA Stimulation:</a:t>
            </a:r>
          </a:p>
          <a:p>
            <a:pPr lvl="1">
              <a:lnSpc>
                <a:spcPct val="110000"/>
              </a:lnSpc>
              <a:spcBef>
                <a:spcPts val="600"/>
              </a:spcBef>
            </a:pPr>
            <a:r>
              <a:rPr lang="en-US" sz="2100" dirty="0" smtClean="0">
                <a:solidFill>
                  <a:srgbClr val="002060"/>
                </a:solidFill>
                <a:latin typeface="Arial" panose="020B0604020202020204" pitchFamily="34" charset="0"/>
                <a:cs typeface="Arial" panose="020B0604020202020204" pitchFamily="34" charset="0"/>
              </a:rPr>
              <a:t>↑ Social Avoidance &amp; ↑ BDNF</a:t>
            </a:r>
          </a:p>
          <a:p>
            <a:pPr>
              <a:lnSpc>
                <a:spcPct val="110000"/>
              </a:lnSpc>
              <a:spcBef>
                <a:spcPts val="600"/>
              </a:spcBef>
            </a:pPr>
            <a:r>
              <a:rPr lang="en-US" sz="2000" u="sng" dirty="0" smtClean="0">
                <a:solidFill>
                  <a:srgbClr val="002060"/>
                </a:solidFill>
                <a:latin typeface="Arial" panose="020B0604020202020204" pitchFamily="34" charset="0"/>
                <a:cs typeface="Arial" panose="020B0604020202020204" pitchFamily="34" charset="0"/>
              </a:rPr>
              <a:t>Phasic </a:t>
            </a:r>
            <a:r>
              <a:rPr lang="en-US" sz="2000" u="sng" dirty="0" err="1" smtClean="0">
                <a:solidFill>
                  <a:srgbClr val="002060"/>
                </a:solidFill>
                <a:latin typeface="Arial" panose="020B0604020202020204" pitchFamily="34" charset="0"/>
                <a:cs typeface="Arial" panose="020B0604020202020204" pitchFamily="34" charset="0"/>
              </a:rPr>
              <a:t>VTA→NAc</a:t>
            </a:r>
            <a:r>
              <a:rPr lang="en-US" sz="2000" u="sng" dirty="0" smtClean="0">
                <a:solidFill>
                  <a:srgbClr val="002060"/>
                </a:solidFill>
                <a:latin typeface="Arial" panose="020B0604020202020204" pitchFamily="34" charset="0"/>
                <a:cs typeface="Arial" panose="020B0604020202020204" pitchFamily="34" charset="0"/>
              </a:rPr>
              <a:t> Activity: BDNF &amp; DA Release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BDNF can facilitate terminal DA release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DA neurons express BDNF &amp; TrkB</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BDNF may modulate DA release (via TrkB) </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NAc BDNF antibody infusion ↓ DA release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BDNF “controls” DA D3R expression</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Feedback onto presynaptic terminals to potentiate neurotransmission</a:t>
            </a:r>
          </a:p>
        </p:txBody>
      </p:sp>
    </p:spTree>
    <p:extLst>
      <p:ext uri="{BB962C8B-B14F-4D97-AF65-F5344CB8AC3E}">
        <p14:creationId xmlns:p14="http://schemas.microsoft.com/office/powerpoint/2010/main" val="13857153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58699" y="6431708"/>
            <a:ext cx="2403222"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646331"/>
          </a:xfrm>
          <a:prstGeom prst="rect">
            <a:avLst/>
          </a:prstGeom>
        </p:spPr>
        <p:txBody>
          <a:bodyPr wrap="square">
            <a:spAutoFit/>
          </a:bodyPr>
          <a:lstStyle/>
          <a:p>
            <a:pPr algn="ctr"/>
            <a:r>
              <a:rPr lang="en-US" sz="3600" dirty="0" smtClean="0">
                <a:solidFill>
                  <a:schemeClr val="accent5">
                    <a:lumMod val="50000"/>
                  </a:schemeClr>
                </a:solidFill>
                <a:latin typeface="Arial" panose="020B0604020202020204" pitchFamily="34" charset="0"/>
                <a:cs typeface="Arial" panose="020B0604020202020204" pitchFamily="34" charset="0"/>
              </a:rPr>
              <a:t>Phasic </a:t>
            </a:r>
            <a:r>
              <a:rPr lang="en-US" sz="3600" dirty="0" err="1" smtClean="0">
                <a:solidFill>
                  <a:schemeClr val="accent5">
                    <a:lumMod val="50000"/>
                  </a:schemeClr>
                </a:solidFill>
                <a:latin typeface="Arial" panose="020B0604020202020204" pitchFamily="34" charset="0"/>
                <a:cs typeface="Arial" panose="020B0604020202020204" pitchFamily="34" charset="0"/>
              </a:rPr>
              <a:t>VTA→NAc</a:t>
            </a:r>
            <a:r>
              <a:rPr lang="en-US" sz="3600" dirty="0" smtClean="0">
                <a:solidFill>
                  <a:schemeClr val="accent5">
                    <a:lumMod val="50000"/>
                  </a:schemeClr>
                </a:solidFill>
                <a:latin typeface="Arial" panose="020B0604020202020204" pitchFamily="34" charset="0"/>
                <a:cs typeface="Arial" panose="020B0604020202020204" pitchFamily="34" charset="0"/>
              </a:rPr>
              <a:t> Activity: ↑ BDNF &amp; DA Release</a:t>
            </a:r>
          </a:p>
        </p:txBody>
      </p:sp>
      <p:grpSp>
        <p:nvGrpSpPr>
          <p:cNvPr id="10" name="Group 9"/>
          <p:cNvGrpSpPr/>
          <p:nvPr/>
        </p:nvGrpSpPr>
        <p:grpSpPr>
          <a:xfrm>
            <a:off x="417726" y="1515614"/>
            <a:ext cx="4730128" cy="3464612"/>
            <a:chOff x="3760394" y="1544055"/>
            <a:chExt cx="4730128" cy="3464612"/>
          </a:xfrm>
        </p:grpSpPr>
        <p:pic>
          <p:nvPicPr>
            <p:cNvPr id="20" name="Picture 2" descr="Schematics of proposed mechanism of BDNF upregulation in the VTA-NAc circuit in the context of social stress."/>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2284" r="2070" b="81706"/>
            <a:stretch/>
          </p:blipFill>
          <p:spPr bwMode="auto">
            <a:xfrm>
              <a:off x="3760394" y="4316137"/>
              <a:ext cx="4730128" cy="69253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334146" y="1544055"/>
              <a:ext cx="4156375" cy="2121613"/>
              <a:chOff x="5679583" y="1506828"/>
              <a:chExt cx="4314423" cy="2202288"/>
            </a:xfrm>
          </p:grpSpPr>
          <p:pic>
            <p:nvPicPr>
              <p:cNvPr id="22" name="Picture 2" descr="Schematics of proposed mechanism of BDNF upregulation in the VTA-NAc circuit in the context of social stress."/>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0020" t="19002" r="2070" b="15016"/>
              <a:stretch/>
            </p:blipFill>
            <p:spPr bwMode="auto">
              <a:xfrm>
                <a:off x="5679583" y="1506828"/>
                <a:ext cx="4314423" cy="22022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057400" y="2136086"/>
                <a:ext cx="697628" cy="646331"/>
              </a:xfrm>
              <a:prstGeom prst="rect">
                <a:avLst/>
              </a:prstGeom>
              <a:noFill/>
            </p:spPr>
            <p:txBody>
              <a:bodyPr wrap="none" rtlCol="0">
                <a:spAutoFit/>
              </a:bodyPr>
              <a:lstStyle/>
              <a:p>
                <a:pPr algn="ctr"/>
                <a:r>
                  <a:rPr lang="en-US" dirty="0" smtClean="0">
                    <a:solidFill>
                      <a:srgbClr val="7030A0"/>
                    </a:solidFill>
                    <a:latin typeface="Arial" panose="020B0604020202020204" pitchFamily="34" charset="0"/>
                    <a:cs typeface="Arial" panose="020B0604020202020204" pitchFamily="34" charset="0"/>
                  </a:rPr>
                  <a:t>NAc </a:t>
                </a:r>
              </a:p>
              <a:p>
                <a:pPr algn="ctr"/>
                <a:r>
                  <a:rPr lang="en-US" dirty="0" smtClean="0">
                    <a:solidFill>
                      <a:srgbClr val="7030A0"/>
                    </a:solidFill>
                    <a:latin typeface="Arial" panose="020B0604020202020204" pitchFamily="34" charset="0"/>
                    <a:cs typeface="Arial" panose="020B0604020202020204" pitchFamily="34" charset="0"/>
                  </a:rPr>
                  <a:t>MSN</a:t>
                </a:r>
                <a:endParaRPr lang="en-US" dirty="0">
                  <a:solidFill>
                    <a:srgbClr val="7030A0"/>
                  </a:solidFill>
                  <a:latin typeface="Arial" panose="020B0604020202020204" pitchFamily="34" charset="0"/>
                  <a:cs typeface="Arial" panose="020B0604020202020204" pitchFamily="34" charset="0"/>
                </a:endParaRPr>
              </a:p>
            </p:txBody>
          </p:sp>
          <p:sp>
            <p:nvSpPr>
              <p:cNvPr id="24" name="TextBox 23"/>
              <p:cNvSpPr txBox="1"/>
              <p:nvPr/>
            </p:nvSpPr>
            <p:spPr>
              <a:xfrm>
                <a:off x="8021432" y="2541463"/>
                <a:ext cx="1796326" cy="369332"/>
              </a:xfrm>
              <a:prstGeom prst="rect">
                <a:avLst/>
              </a:prstGeom>
              <a:noFill/>
            </p:spPr>
            <p:txBody>
              <a:bodyPr wrap="none" rtlCol="0">
                <a:spAutoFit/>
              </a:bodyPr>
              <a:lstStyle/>
              <a:p>
                <a:pPr algn="ctr"/>
                <a:r>
                  <a:rPr lang="en-US" dirty="0" smtClean="0">
                    <a:solidFill>
                      <a:srgbClr val="7030A0"/>
                    </a:solidFill>
                    <a:latin typeface="Arial" panose="020B0604020202020204" pitchFamily="34" charset="0"/>
                    <a:cs typeface="Arial" panose="020B0604020202020204" pitchFamily="34" charset="0"/>
                  </a:rPr>
                  <a:t>VTA DA Neuron</a:t>
                </a:r>
                <a:endParaRPr lang="en-US" dirty="0">
                  <a:solidFill>
                    <a:srgbClr val="7030A0"/>
                  </a:solidFill>
                  <a:latin typeface="Arial" panose="020B0604020202020204" pitchFamily="34" charset="0"/>
                  <a:cs typeface="Arial" panose="020B0604020202020204" pitchFamily="34" charset="0"/>
                </a:endParaRPr>
              </a:p>
            </p:txBody>
          </p:sp>
        </p:grpSp>
      </p:grpSp>
      <p:grpSp>
        <p:nvGrpSpPr>
          <p:cNvPr id="8" name="Group 7"/>
          <p:cNvGrpSpPr/>
          <p:nvPr/>
        </p:nvGrpSpPr>
        <p:grpSpPr>
          <a:xfrm>
            <a:off x="3394099" y="2900061"/>
            <a:ext cx="161877" cy="370865"/>
            <a:chOff x="3394099" y="2900061"/>
            <a:chExt cx="161877" cy="370865"/>
          </a:xfrm>
          <a:solidFill>
            <a:srgbClr val="D398A2"/>
          </a:solidFill>
        </p:grpSpPr>
        <p:sp>
          <p:nvSpPr>
            <p:cNvPr id="4" name="Half Frame 3"/>
            <p:cNvSpPr/>
            <p:nvPr/>
          </p:nvSpPr>
          <p:spPr>
            <a:xfrm rot="1389459">
              <a:off x="3394099" y="3094093"/>
              <a:ext cx="161877" cy="176833"/>
            </a:xfrm>
            <a:prstGeom prst="halfFrame">
              <a:avLst>
                <a:gd name="adj1" fmla="val 11879"/>
                <a:gd name="adj2" fmla="val 14944"/>
              </a:avLst>
            </a:prstGeom>
            <a:grpFill/>
            <a:ln>
              <a:solidFill>
                <a:srgbClr val="D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 name="Rectangle 6"/>
            <p:cNvSpPr/>
            <p:nvPr/>
          </p:nvSpPr>
          <p:spPr>
            <a:xfrm rot="-1320000">
              <a:off x="3399104" y="2900061"/>
              <a:ext cx="27432" cy="182880"/>
            </a:xfrm>
            <a:prstGeom prst="rect">
              <a:avLst/>
            </a:prstGeom>
            <a:grpFill/>
            <a:ln>
              <a:solidFill>
                <a:srgbClr val="D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grpSp>
        <p:nvGrpSpPr>
          <p:cNvPr id="26" name="Group 25"/>
          <p:cNvGrpSpPr/>
          <p:nvPr/>
        </p:nvGrpSpPr>
        <p:grpSpPr>
          <a:xfrm flipV="1">
            <a:off x="3475037" y="2111587"/>
            <a:ext cx="161877" cy="370865"/>
            <a:chOff x="3394099" y="2900061"/>
            <a:chExt cx="161877" cy="370865"/>
          </a:xfrm>
          <a:solidFill>
            <a:srgbClr val="D398A2"/>
          </a:solidFill>
        </p:grpSpPr>
        <p:sp>
          <p:nvSpPr>
            <p:cNvPr id="27" name="Half Frame 26"/>
            <p:cNvSpPr/>
            <p:nvPr/>
          </p:nvSpPr>
          <p:spPr>
            <a:xfrm rot="1389459">
              <a:off x="3394099" y="3094093"/>
              <a:ext cx="161877" cy="176833"/>
            </a:xfrm>
            <a:prstGeom prst="halfFrame">
              <a:avLst>
                <a:gd name="adj1" fmla="val 11879"/>
                <a:gd name="adj2" fmla="val 14944"/>
              </a:avLst>
            </a:prstGeom>
            <a:grpFill/>
            <a:ln>
              <a:solidFill>
                <a:srgbClr val="D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Rectangle 27"/>
            <p:cNvSpPr/>
            <p:nvPr/>
          </p:nvSpPr>
          <p:spPr>
            <a:xfrm rot="-1320000">
              <a:off x="3399104" y="2900061"/>
              <a:ext cx="27432" cy="182880"/>
            </a:xfrm>
            <a:prstGeom prst="rect">
              <a:avLst/>
            </a:prstGeom>
            <a:grpFill/>
            <a:ln>
              <a:solidFill>
                <a:srgbClr val="D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sp>
        <p:nvSpPr>
          <p:cNvPr id="25" name="Oval 24"/>
          <p:cNvSpPr/>
          <p:nvPr/>
        </p:nvSpPr>
        <p:spPr>
          <a:xfrm>
            <a:off x="2608332" y="2046005"/>
            <a:ext cx="348916" cy="394052"/>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0" name="Oval 40959"/>
          <p:cNvSpPr/>
          <p:nvPr/>
        </p:nvSpPr>
        <p:spPr>
          <a:xfrm>
            <a:off x="2710598" y="2151879"/>
            <a:ext cx="45719" cy="45720"/>
          </a:xfrm>
          <a:prstGeom prst="ellipse">
            <a:avLst/>
          </a:prstGeom>
          <a:solidFill>
            <a:srgbClr val="A8D3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30646" y="2195992"/>
            <a:ext cx="45719" cy="45720"/>
          </a:xfrm>
          <a:prstGeom prst="ellipse">
            <a:avLst/>
          </a:prstGeom>
          <a:solidFill>
            <a:srgbClr val="A8D3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rot="11880000">
            <a:off x="2688134" y="4437057"/>
            <a:ext cx="161877" cy="347979"/>
            <a:chOff x="3386663" y="2900061"/>
            <a:chExt cx="161877" cy="347979"/>
          </a:xfrm>
          <a:solidFill>
            <a:srgbClr val="D398A2"/>
          </a:solidFill>
        </p:grpSpPr>
        <p:sp>
          <p:nvSpPr>
            <p:cNvPr id="36" name="Half Frame 35"/>
            <p:cNvSpPr/>
            <p:nvPr/>
          </p:nvSpPr>
          <p:spPr>
            <a:xfrm rot="1389459">
              <a:off x="3386663" y="3071207"/>
              <a:ext cx="161877" cy="176833"/>
            </a:xfrm>
            <a:prstGeom prst="halfFrame">
              <a:avLst>
                <a:gd name="adj1" fmla="val 11879"/>
                <a:gd name="adj2" fmla="val 14944"/>
              </a:avLst>
            </a:prstGeom>
            <a:grpFill/>
            <a:ln>
              <a:solidFill>
                <a:srgbClr val="D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7" name="Rectangle 36"/>
            <p:cNvSpPr/>
            <p:nvPr/>
          </p:nvSpPr>
          <p:spPr>
            <a:xfrm rot="-1320000">
              <a:off x="3399104" y="2900061"/>
              <a:ext cx="27432" cy="182880"/>
            </a:xfrm>
            <a:prstGeom prst="rect">
              <a:avLst/>
            </a:prstGeom>
            <a:grpFill/>
            <a:ln>
              <a:solidFill>
                <a:srgbClr val="D398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sp>
        <p:nvSpPr>
          <p:cNvPr id="40961" name="Curved Down Arrow 40960"/>
          <p:cNvSpPr/>
          <p:nvPr/>
        </p:nvSpPr>
        <p:spPr>
          <a:xfrm flipH="1">
            <a:off x="3093323" y="2754178"/>
            <a:ext cx="296182" cy="173789"/>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963" name="Curved Up Arrow 40962"/>
          <p:cNvSpPr/>
          <p:nvPr/>
        </p:nvSpPr>
        <p:spPr>
          <a:xfrm flipH="1">
            <a:off x="2608332" y="3081421"/>
            <a:ext cx="348916" cy="214212"/>
          </a:xfrm>
          <a:prstGeom prst="curvedUpArrow">
            <a:avLst/>
          </a:prstGeom>
          <a:solidFill>
            <a:srgbClr val="E5498B"/>
          </a:solidFill>
          <a:ln>
            <a:solidFill>
              <a:srgbClr val="E54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964" name="Oval 40963"/>
          <p:cNvSpPr/>
          <p:nvPr/>
        </p:nvSpPr>
        <p:spPr>
          <a:xfrm>
            <a:off x="2676387" y="2927967"/>
            <a:ext cx="45720" cy="45719"/>
          </a:xfrm>
          <a:prstGeom prst="ellipse">
            <a:avLst/>
          </a:prstGeom>
          <a:solidFill>
            <a:srgbClr val="E5498B"/>
          </a:solidFill>
          <a:ln>
            <a:solidFill>
              <a:srgbClr val="E54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696435" y="3044271"/>
            <a:ext cx="45720" cy="45719"/>
          </a:xfrm>
          <a:prstGeom prst="ellipse">
            <a:avLst/>
          </a:prstGeom>
          <a:solidFill>
            <a:srgbClr val="E5498B"/>
          </a:solidFill>
          <a:ln>
            <a:solidFill>
              <a:srgbClr val="E54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661810" y="3040612"/>
            <a:ext cx="45720" cy="45719"/>
          </a:xfrm>
          <a:prstGeom prst="ellipse">
            <a:avLst/>
          </a:prstGeom>
          <a:solidFill>
            <a:srgbClr val="E5498B"/>
          </a:solidFill>
          <a:ln>
            <a:solidFill>
              <a:srgbClr val="E549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1"/>
          <p:cNvSpPr>
            <a:spLocks noGrp="1"/>
          </p:cNvSpPr>
          <p:nvPr>
            <p:ph sz="half" idx="2"/>
          </p:nvPr>
        </p:nvSpPr>
        <p:spPr>
          <a:xfrm>
            <a:off x="5951621" y="1379623"/>
            <a:ext cx="5815263" cy="4696496"/>
          </a:xfrm>
        </p:spPr>
        <p:txBody>
          <a:bodyPr>
            <a:normAutofit fontScale="92500" lnSpcReduction="20000"/>
          </a:bodyPr>
          <a:lstStyle/>
          <a:p>
            <a:pPr>
              <a:lnSpc>
                <a:spcPct val="110000"/>
              </a:lnSpc>
              <a:spcBef>
                <a:spcPts val="600"/>
              </a:spcBef>
            </a:pPr>
            <a:r>
              <a:rPr lang="en-US" sz="2000" u="sng" dirty="0" smtClean="0">
                <a:solidFill>
                  <a:srgbClr val="002060"/>
                </a:solidFill>
                <a:latin typeface="Arial" panose="020B0604020202020204" pitchFamily="34" charset="0"/>
                <a:cs typeface="Arial" panose="020B0604020202020204" pitchFamily="34" charset="0"/>
              </a:rPr>
              <a:t>Social Stress → Depression </a:t>
            </a:r>
            <a:r>
              <a:rPr lang="en-US" sz="2000" dirty="0" smtClean="0">
                <a:solidFill>
                  <a:srgbClr val="002060"/>
                </a:solidFill>
                <a:latin typeface="Arial" panose="020B0604020202020204" pitchFamily="34" charset="0"/>
                <a:cs typeface="Arial" panose="020B0604020202020204" pitchFamily="34" charset="0"/>
              </a:rPr>
              <a:t>(humans, rodents)</a:t>
            </a:r>
          </a:p>
          <a:p>
            <a:pPr>
              <a:lnSpc>
                <a:spcPct val="110000"/>
              </a:lnSpc>
              <a:spcBef>
                <a:spcPts val="600"/>
              </a:spcBef>
            </a:pPr>
            <a:r>
              <a:rPr lang="en-US" sz="2000" u="sng" dirty="0" smtClean="0">
                <a:solidFill>
                  <a:srgbClr val="002060"/>
                </a:solidFill>
                <a:latin typeface="Arial" panose="020B0604020202020204" pitchFamily="34" charset="0"/>
                <a:cs typeface="Arial" panose="020B0604020202020204" pitchFamily="34" charset="0"/>
              </a:rPr>
              <a:t>CSDS paradigm (10d): Vulnerable vs Resilient</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Vulnerability: ↑ Phasic VTA DA activity</a:t>
            </a:r>
          </a:p>
          <a:p>
            <a:pPr lvl="1">
              <a:lnSpc>
                <a:spcPct val="110000"/>
              </a:lnSpc>
              <a:spcBef>
                <a:spcPts val="600"/>
              </a:spcBef>
            </a:pPr>
            <a:r>
              <a:rPr lang="en-US" sz="2100" dirty="0" smtClean="0">
                <a:solidFill>
                  <a:srgbClr val="002060"/>
                </a:solidFill>
                <a:latin typeface="Arial" panose="020B0604020202020204" pitchFamily="34" charset="0"/>
                <a:cs typeface="Arial" panose="020B0604020202020204" pitchFamily="34" charset="0"/>
              </a:rPr>
              <a:t>↑ </a:t>
            </a:r>
            <a:r>
              <a:rPr lang="en-US" sz="2100" dirty="0" err="1" smtClean="0">
                <a:solidFill>
                  <a:srgbClr val="002060"/>
                </a:solidFill>
                <a:latin typeface="Arial" panose="020B0604020202020204" pitchFamily="34" charset="0"/>
                <a:cs typeface="Arial" panose="020B0604020202020204" pitchFamily="34" charset="0"/>
              </a:rPr>
              <a:t>VTA→NAc</a:t>
            </a:r>
            <a:r>
              <a:rPr lang="en-US" sz="2100" dirty="0" smtClean="0">
                <a:solidFill>
                  <a:srgbClr val="002060"/>
                </a:solidFill>
                <a:latin typeface="Arial" panose="020B0604020202020204" pitchFamily="34" charset="0"/>
                <a:cs typeface="Arial" panose="020B0604020202020204" pitchFamily="34" charset="0"/>
              </a:rPr>
              <a:t> BDNF → ↑ Vulnerability</a:t>
            </a:r>
          </a:p>
          <a:p>
            <a:pPr>
              <a:lnSpc>
                <a:spcPct val="110000"/>
              </a:lnSpc>
              <a:spcBef>
                <a:spcPts val="600"/>
              </a:spcBef>
            </a:pPr>
            <a:r>
              <a:rPr lang="en-US" sz="2100" u="sng" dirty="0" err="1" smtClean="0">
                <a:solidFill>
                  <a:srgbClr val="002060"/>
                </a:solidFill>
                <a:latin typeface="Arial" panose="020B0604020202020204" pitchFamily="34" charset="0"/>
                <a:cs typeface="Arial" panose="020B0604020202020204" pitchFamily="34" charset="0"/>
              </a:rPr>
              <a:t>Submax</a:t>
            </a:r>
            <a:r>
              <a:rPr lang="en-US" sz="2100" u="sng" dirty="0" smtClean="0">
                <a:solidFill>
                  <a:srgbClr val="002060"/>
                </a:solidFill>
                <a:latin typeface="Arial" panose="020B0604020202020204" pitchFamily="34" charset="0"/>
                <a:cs typeface="Arial" panose="020B0604020202020204" pitchFamily="34" charset="0"/>
              </a:rPr>
              <a:t> Defeat + Phasic VTA Stimulation:</a:t>
            </a:r>
          </a:p>
          <a:p>
            <a:pPr lvl="1">
              <a:lnSpc>
                <a:spcPct val="110000"/>
              </a:lnSpc>
              <a:spcBef>
                <a:spcPts val="600"/>
              </a:spcBef>
            </a:pPr>
            <a:r>
              <a:rPr lang="en-US" sz="2100" dirty="0" smtClean="0">
                <a:solidFill>
                  <a:srgbClr val="002060"/>
                </a:solidFill>
                <a:latin typeface="Arial" panose="020B0604020202020204" pitchFamily="34" charset="0"/>
                <a:cs typeface="Arial" panose="020B0604020202020204" pitchFamily="34" charset="0"/>
              </a:rPr>
              <a:t>↑ Social Avoidance &amp; ↑ BDNF</a:t>
            </a:r>
          </a:p>
          <a:p>
            <a:pPr>
              <a:lnSpc>
                <a:spcPct val="110000"/>
              </a:lnSpc>
              <a:spcBef>
                <a:spcPts val="600"/>
              </a:spcBef>
            </a:pPr>
            <a:r>
              <a:rPr lang="en-US" sz="2000" u="sng" dirty="0" smtClean="0">
                <a:solidFill>
                  <a:srgbClr val="002060"/>
                </a:solidFill>
                <a:latin typeface="Arial" panose="020B0604020202020204" pitchFamily="34" charset="0"/>
                <a:cs typeface="Arial" panose="020B0604020202020204" pitchFamily="34" charset="0"/>
              </a:rPr>
              <a:t>Phasic </a:t>
            </a:r>
            <a:r>
              <a:rPr lang="en-US" sz="2000" u="sng" dirty="0" err="1" smtClean="0">
                <a:solidFill>
                  <a:srgbClr val="002060"/>
                </a:solidFill>
                <a:latin typeface="Arial" panose="020B0604020202020204" pitchFamily="34" charset="0"/>
                <a:cs typeface="Arial" panose="020B0604020202020204" pitchFamily="34" charset="0"/>
              </a:rPr>
              <a:t>VTA→NAc</a:t>
            </a:r>
            <a:r>
              <a:rPr lang="en-US" sz="2000" u="sng" dirty="0" smtClean="0">
                <a:solidFill>
                  <a:srgbClr val="002060"/>
                </a:solidFill>
                <a:latin typeface="Arial" panose="020B0604020202020204" pitchFamily="34" charset="0"/>
                <a:cs typeface="Arial" panose="020B0604020202020204" pitchFamily="34" charset="0"/>
              </a:rPr>
              <a:t> Activity: BDNF &amp; DA Release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BDNF can facilitate terminal DA release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DA neurons express BDNF &amp; TrkB</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BDNF may modulate DA release (via TrkB) </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NAc BDNF antibody infusion ↓ DA release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BDNF “controls” DA D3R expression</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Feedback onto presynaptic terminals to potentiate neurotransmission</a:t>
            </a:r>
          </a:p>
        </p:txBody>
      </p:sp>
    </p:spTree>
    <p:extLst>
      <p:ext uri="{BB962C8B-B14F-4D97-AF65-F5344CB8AC3E}">
        <p14:creationId xmlns:p14="http://schemas.microsoft.com/office/powerpoint/2010/main" val="48372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013 0.00046 L -0.00013 0.00046 C -0.00052 0.01088 -0.00065 0.02153 -0.00117 0.03194 C -0.0013 0.03565 -0.00365 0.04722 -0.00404 0.04954 L -0.00612 0.05995 C -0.00638 0.06181 -0.00677 0.06343 -0.00703 0.06528 C -0.00846 0.07523 -0.00781 0.06991 -0.00899 0.08102 C -0.00938 0.09051 -0.00951 0.09977 -0.01003 0.10903 C -0.01016 0.11157 -0.01094 0.11366 -0.01094 0.1162 C -0.01094 0.13194 -0.01055 0.14768 -0.01003 0.16343 C -0.0099 0.16574 -0.00886 0.17454 -0.00807 0.17755 C -0.00755 0.1794 -0.00664 0.18102 -0.00612 0.18287 C -0.0056 0.18449 -0.0056 0.18657 -0.00508 0.18796 C -0.00391 0.19167 -0.00248 0.19514 -0.00117 0.19861 C 0.00078 0.2037 0.00091 0.20486 0.00377 0.20903 C 0.00469 0.21042 0.00586 0.21134 0.00677 0.21273 C 0.00846 0.21528 0.01172 0.22153 0.01172 0.22153 C 0.01732 0.22083 0.02292 0.2206 0.02851 0.21968 C 0.02956 0.21944 0.03047 0.21852 0.03138 0.21782 C 0.04193 0.2125 0.02721 0.22106 0.04127 0.21273 L 0.04726 0.20903 C 0.04818 0.20856 0.04935 0.20833 0.05026 0.20741 L 0.05312 0.20393 L 0.05716 0.19329 C 0.05781 0.19167 0.05872 0.19005 0.05911 0.18796 C 0.06146 0.17523 0.06055 0.18125 0.06211 0.1706 C 0.06094 0.14653 0.06302 0.15463 0.06002 0.14421 L 0.06211 0.14421 " pathEditMode="relative" ptsTypes="AAAAAAAAAAAAAAAAAAAAAAAAAAAA">
                                      <p:cBhvr>
                                        <p:cTn id="10" dur="2000" fill="hold"/>
                                        <p:tgtEl>
                                          <p:spTgt spid="40960"/>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 0 C -0.00026 -0.00533 -0.00091 -0.01042 -0.00091 -0.01575 C -0.00091 -0.03033 -0.00078 -0.04514 0 -0.05973 C 0.00026 -0.06343 0.00052 -0.0676 0.00195 -0.07014 C 0.00365 -0.07315 0.00482 -0.07709 0.0069 -0.07894 C 0.0082 -0.0801 0.00951 -0.08149 0.01081 -0.08241 C 0.01354 -0.0845 0.01589 -0.08496 0.01875 -0.08588 C 0.04089 -0.08403 0.03294 -0.09075 0.0444 -0.07732 L 0.0474 -0.07362 C 0.04831 -0.07246 0.04948 -0.07176 0.05026 -0.07014 C 0.05091 -0.06899 0.05156 -0.0676 0.05222 -0.06667 C 0.05417 -0.06413 0.0582 -0.05973 0.0582 -0.05973 C 0.05847 -0.05788 0.05873 -0.05602 0.05912 -0.0544 C 0.06042 -0.05 0.06133 -0.04885 0.06315 -0.04561 C 0.06628 -0.02362 0.06485 -0.03635 0.06615 -0.00695 C 0.06498 0.00601 0.0668 0.00231 0.06406 0.00717 L 0.06406 0.00717 " pathEditMode="relative" ptsTypes="AAAAAAAAAAAAAAAAAA">
                                      <p:cBhvr>
                                        <p:cTn id="12" dur="2000" fill="hold"/>
                                        <p:tgtEl>
                                          <p:spTgt spid="34"/>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9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8.95833E-6 1.11111E-6 L 8.95833E-6 1.11111E-6 C -0.00403 0.00046 -0.00794 0.0007 -0.01184 0.00162 C -0.01328 0.00185 -0.01471 0.00232 -0.01588 0.00347 C -0.01705 0.00463 -0.0177 0.00741 -0.01887 0.0088 C -0.02057 0.01088 -0.02187 0.01042 -0.02369 0.01042 L -0.02369 0.01042 " pathEditMode="relative" ptsTypes="AAAAAAA">
                                      <p:cBhvr>
                                        <p:cTn id="24" dur="2000" fill="hold"/>
                                        <p:tgtEl>
                                          <p:spTgt spid="40964"/>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3.125E-6 3.7037E-7 L 3.125E-6 3.7037E-7 C -0.003 0.00046 -0.00599 0.0007 -0.00899 0.00162 C -0.01003 0.00185 -0.01107 0.00255 -0.01198 0.00347 C -0.01537 0.00671 -0.01836 0.01042 -0.02084 0.01574 C -0.02162 0.01736 -0.02201 0.01945 -0.02279 0.02107 C -0.02435 0.02408 -0.02604 0.02685 -0.02774 0.02986 C -0.03125 0.03588 -0.02878 0.03264 -0.03568 0.03681 L -0.03867 0.03866 C -0.04219 0.03634 -0.0405 0.03681 -0.04349 0.03681 L -0.04258 0.03334 " pathEditMode="relative" ptsTypes="AAAAAAAAAAA">
                                      <p:cBhvr>
                                        <p:cTn id="26" dur="2000" fill="hold"/>
                                        <p:tgtEl>
                                          <p:spTgt spid="41"/>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1.66667E-6 1.48148E-6 L 1.66667E-6 1.48148E-6 C -0.00143 0.00254 -0.00273 0.00532 -0.00404 0.0081 C -0.00443 0.00902 -0.00469 0.01064 -0.00521 0.01157 C -0.00716 0.01458 -0.00885 0.0162 -0.01107 0.01736 C -0.01224 0.01782 -0.01328 0.01805 -0.01432 0.01851 C -0.01523 0.01875 -0.01615 0.01967 -0.01706 0.01967 C -0.02005 0.0199 -0.02305 0.01967 -0.02604 0.01967 L -0.02604 0.01967 " pathEditMode="relative" ptsTypes="AAAAAAAAA">
                                      <p:cBhvr>
                                        <p:cTn id="28" dur="2000" fill="hold"/>
                                        <p:tgtEl>
                                          <p:spTgt spid="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0960" grpId="0" animBg="1"/>
      <p:bldP spid="34" grpId="0" animBg="1"/>
      <p:bldP spid="40961" grpId="0" animBg="1"/>
      <p:bldP spid="40963" grpId="0" animBg="1"/>
      <p:bldP spid="40964" grpId="0" animBg="1"/>
      <p:bldP spid="41" grpId="0" animBg="1"/>
      <p:bldP spid="4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654" y="4522397"/>
            <a:ext cx="11935608" cy="1938992"/>
          </a:xfrm>
          <a:prstGeom prst="rect">
            <a:avLst/>
          </a:prstGeom>
          <a:solidFill>
            <a:schemeClr val="bg1"/>
          </a:solidFill>
        </p:spPr>
        <p:txBody>
          <a:bodyPr wrap="square" anchor="ctr">
            <a:spAutoFit/>
          </a:bodyPr>
          <a:lstStyle/>
          <a:p>
            <a:pPr marL="457200" indent="-457200">
              <a:lnSpc>
                <a:spcPct val="110000"/>
              </a:lnSpc>
              <a:spcBef>
                <a:spcPts val="1200"/>
              </a:spcBef>
              <a:buFont typeface="+mj-lt"/>
              <a:buAutoNum type="alphaLcPeriod"/>
            </a:pPr>
            <a:r>
              <a:rPr lang="en-US" sz="2000" i="1" dirty="0" smtClean="0">
                <a:solidFill>
                  <a:srgbClr val="002060"/>
                </a:solidFill>
                <a:latin typeface="Arial" panose="020B0604020202020204" pitchFamily="34" charset="0"/>
                <a:cs typeface="Arial" panose="020B0604020202020204" pitchFamily="34" charset="0"/>
              </a:rPr>
              <a:t>Stress</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gates </a:t>
            </a:r>
            <a:r>
              <a:rPr lang="en-US" sz="2000" dirty="0" smtClean="0">
                <a:latin typeface="Arial" panose="020B0604020202020204" pitchFamily="34" charset="0"/>
                <a:cs typeface="Arial" panose="020B0604020202020204" pitchFamily="34" charset="0"/>
              </a:rPr>
              <a:t>up-regulation </a:t>
            </a:r>
            <a:r>
              <a:rPr lang="en-US" sz="2000" dirty="0">
                <a:latin typeface="Arial" panose="020B0604020202020204" pitchFamily="34" charset="0"/>
                <a:cs typeface="Arial" panose="020B0604020202020204" pitchFamily="34" charset="0"/>
              </a:rPr>
              <a:t>of </a:t>
            </a:r>
            <a:r>
              <a:rPr lang="en-US" sz="2000" dirty="0" smtClean="0">
                <a:latin typeface="Arial" panose="020B0604020202020204" pitchFamily="34" charset="0"/>
                <a:cs typeface="Arial" panose="020B0604020202020204" pitchFamily="34" charset="0"/>
              </a:rPr>
              <a:t>NAc BDNF </a:t>
            </a:r>
            <a:r>
              <a:rPr lang="en-US" sz="2000" dirty="0">
                <a:latin typeface="Arial" panose="020B0604020202020204" pitchFamily="34" charset="0"/>
                <a:cs typeface="Arial" panose="020B0604020202020204" pitchFamily="34" charset="0"/>
              </a:rPr>
              <a:t>signaling </a:t>
            </a:r>
            <a:r>
              <a:rPr lang="en-US" sz="2000" b="1" dirty="0" smtClean="0">
                <a:solidFill>
                  <a:srgbClr val="002060"/>
                </a:solidFill>
                <a:latin typeface="Arial" panose="020B0604020202020204" pitchFamily="34" charset="0"/>
                <a:cs typeface="Arial" panose="020B0604020202020204" pitchFamily="34" charset="0"/>
              </a:rPr>
              <a:t>in conjunction with: </a:t>
            </a:r>
            <a:r>
              <a:rPr lang="en-US" sz="2000" i="1" u="sng" dirty="0">
                <a:solidFill>
                  <a:srgbClr val="002060"/>
                </a:solidFill>
                <a:latin typeface="Arial" panose="020B0604020202020204" pitchFamily="34" charset="0"/>
                <a:cs typeface="Arial" panose="020B0604020202020204" pitchFamily="34" charset="0"/>
              </a:rPr>
              <a:t>phasic firing of </a:t>
            </a:r>
            <a:r>
              <a:rPr lang="en-US" sz="2000" i="1" u="sng" dirty="0" err="1" smtClean="0">
                <a:solidFill>
                  <a:srgbClr val="002060"/>
                </a:solidFill>
                <a:latin typeface="Arial" panose="020B0604020202020204" pitchFamily="34" charset="0"/>
                <a:cs typeface="Arial" panose="020B0604020202020204" pitchFamily="34" charset="0"/>
              </a:rPr>
              <a:t>VTA→NAc</a:t>
            </a:r>
            <a:r>
              <a:rPr lang="en-US" sz="2000" i="1" u="sng" dirty="0" smtClean="0">
                <a:solidFill>
                  <a:srgbClr val="002060"/>
                </a:solidFill>
                <a:latin typeface="Arial" panose="020B0604020202020204" pitchFamily="34" charset="0"/>
                <a:cs typeface="Arial" panose="020B0604020202020204" pitchFamily="34" charset="0"/>
              </a:rPr>
              <a:t> </a:t>
            </a:r>
            <a:r>
              <a:rPr lang="en-US" sz="2000" i="1" u="sng" dirty="0">
                <a:solidFill>
                  <a:srgbClr val="002060"/>
                </a:solidFill>
                <a:latin typeface="Arial" panose="020B0604020202020204" pitchFamily="34" charset="0"/>
                <a:cs typeface="Arial" panose="020B0604020202020204" pitchFamily="34" charset="0"/>
              </a:rPr>
              <a:t>DA neurons</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as </a:t>
            </a:r>
            <a:r>
              <a:rPr lang="en-US" sz="2000" dirty="0">
                <a:latin typeface="Arial" panose="020B0604020202020204" pitchFamily="34" charset="0"/>
                <a:cs typeface="Arial" panose="020B0604020202020204" pitchFamily="34" charset="0"/>
              </a:rPr>
              <a:t>well as </a:t>
            </a:r>
            <a:r>
              <a:rPr lang="en-US" sz="2000" i="1" u="sng" dirty="0" smtClean="0">
                <a:solidFill>
                  <a:srgbClr val="002060"/>
                </a:solidFill>
                <a:latin typeface="Arial" panose="020B0604020202020204" pitchFamily="34" charset="0"/>
                <a:cs typeface="Arial" panose="020B0604020202020204" pitchFamily="34" charset="0"/>
              </a:rPr>
              <a:t>pre- and post-synaptic CRF </a:t>
            </a:r>
            <a:r>
              <a:rPr lang="en-US" sz="2000" i="1" u="sng" dirty="0">
                <a:solidFill>
                  <a:srgbClr val="002060"/>
                </a:solidFill>
                <a:latin typeface="Arial" panose="020B0604020202020204" pitchFamily="34" charset="0"/>
                <a:cs typeface="Arial" panose="020B0604020202020204" pitchFamily="34" charset="0"/>
              </a:rPr>
              <a:t>actions </a:t>
            </a:r>
            <a:r>
              <a:rPr lang="en-US" sz="2000" dirty="0">
                <a:latin typeface="Arial" panose="020B0604020202020204" pitchFamily="34" charset="0"/>
                <a:cs typeface="Arial" panose="020B0604020202020204" pitchFamily="34" charset="0"/>
              </a:rPr>
              <a:t>in </a:t>
            </a:r>
            <a:r>
              <a:rPr lang="en-US" sz="2000" dirty="0" smtClean="0">
                <a:latin typeface="Arial" panose="020B0604020202020204" pitchFamily="34" charset="0"/>
                <a:cs typeface="Arial" panose="020B0604020202020204" pitchFamily="34" charset="0"/>
              </a:rPr>
              <a:t>NAc. </a:t>
            </a:r>
          </a:p>
          <a:p>
            <a:pPr marL="457200" indent="-457200">
              <a:lnSpc>
                <a:spcPct val="110000"/>
              </a:lnSpc>
              <a:spcBef>
                <a:spcPts val="1200"/>
              </a:spcBef>
              <a:buFont typeface="+mj-lt"/>
              <a:buAutoNum type="alphaLcPeriod"/>
            </a:pPr>
            <a:r>
              <a:rPr lang="en-US" sz="2000" dirty="0" smtClean="0">
                <a:latin typeface="Arial" panose="020B0604020202020204" pitchFamily="34" charset="0"/>
                <a:cs typeface="Arial" panose="020B0604020202020204" pitchFamily="34" charset="0"/>
              </a:rPr>
              <a:t>Stress-induced </a:t>
            </a:r>
            <a:r>
              <a:rPr lang="en-US" sz="2000" dirty="0">
                <a:latin typeface="Arial" panose="020B0604020202020204" pitchFamily="34" charset="0"/>
                <a:cs typeface="Arial" panose="020B0604020202020204" pitchFamily="34" charset="0"/>
              </a:rPr>
              <a:t>CRF signaling in NAc activates </a:t>
            </a:r>
            <a:r>
              <a:rPr lang="en-US" sz="2000" dirty="0" smtClean="0">
                <a:latin typeface="Arial" panose="020B0604020202020204" pitchFamily="34" charset="0"/>
                <a:cs typeface="Arial" panose="020B0604020202020204" pitchFamily="34" charset="0"/>
              </a:rPr>
              <a:t>presynaptic CRF receptors on VTA DA terminals, </a:t>
            </a:r>
            <a:r>
              <a:rPr lang="en-US" sz="2000" b="1" i="1" u="sng" dirty="0">
                <a:solidFill>
                  <a:srgbClr val="002060"/>
                </a:solidFill>
                <a:latin typeface="Arial" panose="020B0604020202020204" pitchFamily="34" charset="0"/>
                <a:cs typeface="Arial" panose="020B0604020202020204" pitchFamily="34" charset="0"/>
              </a:rPr>
              <a:t>works together with arriving phasic spikes</a:t>
            </a:r>
            <a:r>
              <a:rPr lang="en-US" sz="2000" dirty="0">
                <a:solidFill>
                  <a:srgbClr val="00206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to </a:t>
            </a:r>
            <a:r>
              <a:rPr lang="en-US" sz="2000" dirty="0">
                <a:latin typeface="Arial" panose="020B0604020202020204" pitchFamily="34" charset="0"/>
                <a:cs typeface="Arial" panose="020B0604020202020204" pitchFamily="34" charset="0"/>
              </a:rPr>
              <a:t>release BDNF. BDNF then activates </a:t>
            </a:r>
            <a:r>
              <a:rPr lang="en-US" sz="2000" dirty="0" smtClean="0">
                <a:latin typeface="Arial" panose="020B0604020202020204" pitchFamily="34" charset="0"/>
                <a:cs typeface="Arial" panose="020B0604020202020204" pitchFamily="34" charset="0"/>
              </a:rPr>
              <a:t>TrkB </a:t>
            </a:r>
            <a:r>
              <a:rPr lang="en-US" sz="2000" dirty="0">
                <a:latin typeface="Arial" panose="020B0604020202020204" pitchFamily="34" charset="0"/>
                <a:cs typeface="Arial" panose="020B0604020202020204" pitchFamily="34" charset="0"/>
              </a:rPr>
              <a:t>receptors </a:t>
            </a:r>
            <a:r>
              <a:rPr lang="en-US" sz="2000" dirty="0" smtClean="0">
                <a:latin typeface="Arial" panose="020B0604020202020204" pitchFamily="34" charset="0"/>
                <a:cs typeface="Arial" panose="020B0604020202020204" pitchFamily="34" charset="0"/>
              </a:rPr>
              <a:t>on NAc MSNs to </a:t>
            </a:r>
            <a:r>
              <a:rPr lang="en-US" sz="2000" dirty="0">
                <a:latin typeface="Arial" panose="020B0604020202020204" pitchFamily="34" charset="0"/>
                <a:cs typeface="Arial" panose="020B0604020202020204" pitchFamily="34" charset="0"/>
              </a:rPr>
              <a:t>promote </a:t>
            </a:r>
            <a:r>
              <a:rPr lang="en-US" sz="2000" dirty="0" smtClean="0">
                <a:latin typeface="Arial" panose="020B0604020202020204" pitchFamily="34" charset="0"/>
                <a:cs typeface="Arial" panose="020B0604020202020204" pitchFamily="34" charset="0"/>
              </a:rPr>
              <a:t>vulnerability </a:t>
            </a:r>
            <a:r>
              <a:rPr lang="en-US" sz="2000" b="1" dirty="0" smtClean="0">
                <a:solidFill>
                  <a:srgbClr val="FF0000"/>
                </a:solidFill>
                <a:latin typeface="Arial" panose="020B0604020202020204" pitchFamily="34" charset="0"/>
                <a:cs typeface="Arial" panose="020B0604020202020204" pitchFamily="34" charset="0"/>
              </a:rPr>
              <a:t>(VIA ERK-induced increase in spine density)?? </a:t>
            </a:r>
            <a:endParaRPr lang="en-US" sz="2000" b="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57655" y="6550223"/>
            <a:ext cx="12192000" cy="30777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Walsh et al. (2014</a:t>
            </a:r>
            <a:r>
              <a:rPr lang="en-US" sz="1400" dirty="0">
                <a:latin typeface="Arial" panose="020B0604020202020204" pitchFamily="34" charset="0"/>
                <a:cs typeface="Arial" panose="020B0604020202020204" pitchFamily="34" charset="0"/>
              </a:rPr>
              <a:t>). Stress and CRF gate neural activation of BDNF in the mesolimbic reward pathway. </a:t>
            </a:r>
            <a:r>
              <a:rPr lang="en-US" sz="1400" i="1" dirty="0">
                <a:latin typeface="Arial" panose="020B0604020202020204" pitchFamily="34" charset="0"/>
                <a:cs typeface="Arial" panose="020B0604020202020204" pitchFamily="34" charset="0"/>
              </a:rPr>
              <a:t>Nat Neurosci, 17</a:t>
            </a:r>
            <a:r>
              <a:rPr lang="en-US" sz="1400" dirty="0">
                <a:latin typeface="Arial" panose="020B0604020202020204" pitchFamily="34" charset="0"/>
                <a:cs typeface="Arial" panose="020B0604020202020204" pitchFamily="34" charset="0"/>
              </a:rPr>
              <a:t>(1), 27-29</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6" name="Picture 2" descr="Schematics of proposed mechanism of BDNF upregulation in the VTA-NAc circuit in the context of social stress."/>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831" r="77402" b="37712"/>
          <a:stretch/>
        </p:blipFill>
        <p:spPr bwMode="auto">
          <a:xfrm>
            <a:off x="1894761" y="1608755"/>
            <a:ext cx="1777589" cy="225056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567111" y="1271341"/>
            <a:ext cx="4730128" cy="2925392"/>
            <a:chOff x="4047270" y="1544055"/>
            <a:chExt cx="4730128" cy="2925392"/>
          </a:xfrm>
        </p:grpSpPr>
        <p:pic>
          <p:nvPicPr>
            <p:cNvPr id="7" name="Picture 2" descr="Schematics of proposed mechanism of BDNF upregulation in the VTA-NAc circuit in the context of social stress."/>
            <p:cNvPicPr>
              <a:picLocks noChangeAspect="1" noChangeArrowheads="1"/>
            </p:cNvPicPr>
            <p:nvPr/>
          </p:nvPicPr>
          <p:blipFill rotWithShape="1">
            <a:blip r:embed="rId5"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2284" r="2070" b="81706"/>
            <a:stretch/>
          </p:blipFill>
          <p:spPr bwMode="auto">
            <a:xfrm>
              <a:off x="4047270" y="3776917"/>
              <a:ext cx="4730128" cy="69253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334146" y="1544055"/>
              <a:ext cx="4156375" cy="2121613"/>
              <a:chOff x="5679583" y="1506828"/>
              <a:chExt cx="4314423" cy="2202288"/>
            </a:xfrm>
          </p:grpSpPr>
          <p:pic>
            <p:nvPicPr>
              <p:cNvPr id="6146" name="Picture 2" descr="Schematics of proposed mechanism of BDNF upregulation in the VTA-NAc circuit in the context of social stress."/>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0020" t="19002" r="2070" b="15016"/>
              <a:stretch/>
            </p:blipFill>
            <p:spPr bwMode="auto">
              <a:xfrm>
                <a:off x="5679583" y="1506828"/>
                <a:ext cx="4314423" cy="2202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46870" y="2582038"/>
                <a:ext cx="697628" cy="646331"/>
              </a:xfrm>
              <a:prstGeom prst="rect">
                <a:avLst/>
              </a:prstGeom>
              <a:noFill/>
            </p:spPr>
            <p:txBody>
              <a:bodyPr wrap="none" rtlCol="0">
                <a:spAutoFit/>
              </a:bodyPr>
              <a:lstStyle/>
              <a:p>
                <a:pPr algn="ctr"/>
                <a:r>
                  <a:rPr lang="en-US" dirty="0" smtClean="0">
                    <a:solidFill>
                      <a:srgbClr val="7030A0"/>
                    </a:solidFill>
                    <a:latin typeface="Arial" panose="020B0604020202020204" pitchFamily="34" charset="0"/>
                    <a:cs typeface="Arial" panose="020B0604020202020204" pitchFamily="34" charset="0"/>
                  </a:rPr>
                  <a:t>NAc </a:t>
                </a:r>
              </a:p>
              <a:p>
                <a:pPr algn="ctr"/>
                <a:r>
                  <a:rPr lang="en-US" dirty="0" smtClean="0">
                    <a:solidFill>
                      <a:srgbClr val="7030A0"/>
                    </a:solidFill>
                    <a:latin typeface="Arial" panose="020B0604020202020204" pitchFamily="34" charset="0"/>
                    <a:cs typeface="Arial" panose="020B0604020202020204" pitchFamily="34" charset="0"/>
                  </a:rPr>
                  <a:t>MSN</a:t>
                </a:r>
                <a:endParaRPr lang="en-US" dirty="0">
                  <a:solidFill>
                    <a:srgbClr val="7030A0"/>
                  </a:solidFill>
                  <a:latin typeface="Arial" panose="020B0604020202020204" pitchFamily="34" charset="0"/>
                  <a:cs typeface="Arial" panose="020B0604020202020204" pitchFamily="34" charset="0"/>
                </a:endParaRPr>
              </a:p>
            </p:txBody>
          </p:sp>
          <p:sp>
            <p:nvSpPr>
              <p:cNvPr id="9" name="TextBox 8"/>
              <p:cNvSpPr txBox="1"/>
              <p:nvPr/>
            </p:nvSpPr>
            <p:spPr>
              <a:xfrm>
                <a:off x="8021432" y="2541463"/>
                <a:ext cx="1796326" cy="369332"/>
              </a:xfrm>
              <a:prstGeom prst="rect">
                <a:avLst/>
              </a:prstGeom>
              <a:noFill/>
            </p:spPr>
            <p:txBody>
              <a:bodyPr wrap="none" rtlCol="0">
                <a:spAutoFit/>
              </a:bodyPr>
              <a:lstStyle/>
              <a:p>
                <a:pPr algn="ctr"/>
                <a:r>
                  <a:rPr lang="en-US" dirty="0" smtClean="0">
                    <a:solidFill>
                      <a:srgbClr val="7030A0"/>
                    </a:solidFill>
                    <a:latin typeface="Arial" panose="020B0604020202020204" pitchFamily="34" charset="0"/>
                    <a:cs typeface="Arial" panose="020B0604020202020204" pitchFamily="34" charset="0"/>
                  </a:rPr>
                  <a:t>VTA DA Neuron</a:t>
                </a:r>
                <a:endParaRPr lang="en-US" dirty="0">
                  <a:solidFill>
                    <a:srgbClr val="7030A0"/>
                  </a:solidFill>
                  <a:latin typeface="Arial" panose="020B0604020202020204" pitchFamily="34" charset="0"/>
                  <a:cs typeface="Arial" panose="020B0604020202020204" pitchFamily="34" charset="0"/>
                </a:endParaRPr>
              </a:p>
            </p:txBody>
          </p:sp>
        </p:grpSp>
      </p:grpSp>
      <p:sp>
        <p:nvSpPr>
          <p:cNvPr id="10" name="TextBox 9"/>
          <p:cNvSpPr txBox="1"/>
          <p:nvPr/>
        </p:nvSpPr>
        <p:spPr>
          <a:xfrm>
            <a:off x="1395135" y="1211573"/>
            <a:ext cx="356188" cy="461665"/>
          </a:xfrm>
          <a:prstGeom prst="rect">
            <a:avLst/>
          </a:prstGeom>
          <a:noFill/>
        </p:spPr>
        <p:txBody>
          <a:bodyPr wrap="none" rtlCol="0">
            <a:spAutoFit/>
          </a:bodyPr>
          <a:lstStyle/>
          <a:p>
            <a:r>
              <a:rPr lang="en-US" sz="2400" dirty="0" smtClean="0">
                <a:solidFill>
                  <a:srgbClr val="7030A0"/>
                </a:solidFill>
                <a:latin typeface="Arial" panose="020B0604020202020204" pitchFamily="34" charset="0"/>
                <a:cs typeface="Arial" panose="020B0604020202020204" pitchFamily="34" charset="0"/>
              </a:rPr>
              <a:t>a</a:t>
            </a:r>
            <a:endParaRPr lang="en-US" sz="2400" dirty="0">
              <a:solidFill>
                <a:srgbClr val="7030A0"/>
              </a:solidFill>
              <a:latin typeface="Arial" panose="020B0604020202020204" pitchFamily="34" charset="0"/>
              <a:cs typeface="Arial" panose="020B0604020202020204" pitchFamily="34" charset="0"/>
            </a:endParaRPr>
          </a:p>
        </p:txBody>
      </p:sp>
      <p:sp>
        <p:nvSpPr>
          <p:cNvPr id="12" name="TextBox 11"/>
          <p:cNvSpPr txBox="1"/>
          <p:nvPr/>
        </p:nvSpPr>
        <p:spPr>
          <a:xfrm>
            <a:off x="5210923" y="1258687"/>
            <a:ext cx="356188" cy="461665"/>
          </a:xfrm>
          <a:prstGeom prst="rect">
            <a:avLst/>
          </a:prstGeom>
          <a:noFill/>
        </p:spPr>
        <p:txBody>
          <a:bodyPr wrap="none" rtlCol="0">
            <a:spAutoFit/>
          </a:bodyPr>
          <a:lstStyle/>
          <a:p>
            <a:r>
              <a:rPr lang="en-US" sz="2400" dirty="0" smtClean="0">
                <a:solidFill>
                  <a:srgbClr val="7030A0"/>
                </a:solidFill>
                <a:latin typeface="Arial" panose="020B0604020202020204" pitchFamily="34" charset="0"/>
                <a:cs typeface="Arial" panose="020B0604020202020204" pitchFamily="34" charset="0"/>
              </a:rPr>
              <a:t>b</a:t>
            </a:r>
            <a:endParaRPr lang="en-US" sz="2400" dirty="0">
              <a:solidFill>
                <a:srgbClr val="7030A0"/>
              </a:solidFill>
              <a:latin typeface="Arial" panose="020B0604020202020204" pitchFamily="34" charset="0"/>
              <a:cs typeface="Arial" panose="020B0604020202020204" pitchFamily="34" charset="0"/>
            </a:endParaRPr>
          </a:p>
        </p:txBody>
      </p:sp>
      <p:sp>
        <p:nvSpPr>
          <p:cNvPr id="13" name="TextBox 12"/>
          <p:cNvSpPr txBox="1"/>
          <p:nvPr/>
        </p:nvSpPr>
        <p:spPr>
          <a:xfrm>
            <a:off x="6079069" y="1882208"/>
            <a:ext cx="813043" cy="369332"/>
          </a:xfrm>
          <a:prstGeom prst="rect">
            <a:avLst/>
          </a:prstGeom>
          <a:noFill/>
        </p:spPr>
        <p:txBody>
          <a:bodyPr wrap="none" rtlCol="0">
            <a:spAutoFit/>
          </a:bodyPr>
          <a:lstStyle/>
          <a:p>
            <a:r>
              <a:rPr lang="en-US" b="1" dirty="0" err="1" smtClean="0">
                <a:solidFill>
                  <a:srgbClr val="FF0000"/>
                </a:solidFill>
                <a:latin typeface="Arial" panose="020B0604020202020204" pitchFamily="34" charset="0"/>
                <a:cs typeface="Arial" panose="020B0604020202020204" pitchFamily="34" charset="0"/>
              </a:rPr>
              <a:t>pERK</a:t>
            </a:r>
            <a:endParaRPr lang="en-US" b="1" dirty="0">
              <a:solidFill>
                <a:srgbClr val="FF0000"/>
              </a:solidFill>
              <a:latin typeface="Arial" panose="020B0604020202020204" pitchFamily="34" charset="0"/>
              <a:cs typeface="Arial" panose="020B0604020202020204" pitchFamily="34" charset="0"/>
            </a:endParaRPr>
          </a:p>
        </p:txBody>
      </p:sp>
      <p:sp>
        <p:nvSpPr>
          <p:cNvPr id="17" name="TextBox 16"/>
          <p:cNvSpPr txBox="1"/>
          <p:nvPr/>
        </p:nvSpPr>
        <p:spPr>
          <a:xfrm>
            <a:off x="4717358" y="1809186"/>
            <a:ext cx="1204176" cy="830997"/>
          </a:xfrm>
          <a:prstGeom prst="rect">
            <a:avLst/>
          </a:prstGeom>
          <a:noFill/>
        </p:spPr>
        <p:txBody>
          <a:bodyPr wrap="none" rtlCol="0">
            <a:spAutoFit/>
          </a:bodyPr>
          <a:lstStyle/>
          <a:p>
            <a:pPr algn="ctr"/>
            <a:r>
              <a:rPr lang="en-US" sz="2800" b="1" dirty="0" smtClean="0">
                <a:solidFill>
                  <a:srgbClr val="002060"/>
                </a:solidFill>
                <a:latin typeface="Arial" panose="020B0604020202020204" pitchFamily="34" charset="0"/>
                <a:cs typeface="Arial" panose="020B0604020202020204" pitchFamily="34" charset="0"/>
              </a:rPr>
              <a:t>↑ </a:t>
            </a:r>
            <a:r>
              <a:rPr lang="en-US" sz="2000" b="1" dirty="0" smtClean="0">
                <a:solidFill>
                  <a:srgbClr val="002060"/>
                </a:solidFill>
                <a:latin typeface="Arial" panose="020B0604020202020204" pitchFamily="34" charset="0"/>
                <a:cs typeface="Arial" panose="020B0604020202020204" pitchFamily="34" charset="0"/>
              </a:rPr>
              <a:t>spine </a:t>
            </a:r>
          </a:p>
          <a:p>
            <a:pPr algn="ctr"/>
            <a:r>
              <a:rPr lang="en-US" sz="2000" b="1" dirty="0" smtClean="0">
                <a:solidFill>
                  <a:srgbClr val="002060"/>
                </a:solidFill>
                <a:latin typeface="Arial" panose="020B0604020202020204" pitchFamily="34" charset="0"/>
                <a:cs typeface="Arial" panose="020B0604020202020204" pitchFamily="34" charset="0"/>
              </a:rPr>
              <a:t>density</a:t>
            </a:r>
            <a:endParaRPr lang="en-US" sz="2000" b="1" dirty="0">
              <a:solidFill>
                <a:srgbClr val="002060"/>
              </a:solidFill>
              <a:latin typeface="Arial" panose="020B0604020202020204" pitchFamily="34" charset="0"/>
              <a:cs typeface="Arial" panose="020B0604020202020204" pitchFamily="34" charset="0"/>
            </a:endParaRPr>
          </a:p>
        </p:txBody>
      </p:sp>
      <p:grpSp>
        <p:nvGrpSpPr>
          <p:cNvPr id="25" name="Group 24"/>
          <p:cNvGrpSpPr/>
          <p:nvPr/>
        </p:nvGrpSpPr>
        <p:grpSpPr>
          <a:xfrm>
            <a:off x="6832781" y="1912335"/>
            <a:ext cx="1086913" cy="294771"/>
            <a:chOff x="6832781" y="1912335"/>
            <a:chExt cx="1086913" cy="294771"/>
          </a:xfrm>
        </p:grpSpPr>
        <p:sp>
          <p:nvSpPr>
            <p:cNvPr id="15" name="Oval 14"/>
            <p:cNvSpPr/>
            <p:nvPr/>
          </p:nvSpPr>
          <p:spPr>
            <a:xfrm rot="20906138">
              <a:off x="7034647" y="1912335"/>
              <a:ext cx="885047" cy="2947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6832781" y="2020348"/>
              <a:ext cx="274320" cy="393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806540" y="1854411"/>
            <a:ext cx="1069452" cy="424926"/>
            <a:chOff x="5806540" y="1854411"/>
            <a:chExt cx="1069452" cy="424926"/>
          </a:xfrm>
        </p:grpSpPr>
        <p:sp>
          <p:nvSpPr>
            <p:cNvPr id="21" name="Oval 20"/>
            <p:cNvSpPr/>
            <p:nvPr/>
          </p:nvSpPr>
          <p:spPr>
            <a:xfrm>
              <a:off x="6062949" y="1854411"/>
              <a:ext cx="813043" cy="424926"/>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21" idx="2"/>
            </p:cNvCxnSpPr>
            <p:nvPr/>
          </p:nvCxnSpPr>
          <p:spPr>
            <a:xfrm flipH="1">
              <a:off x="5806540" y="2066874"/>
              <a:ext cx="256409" cy="13404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0" y="493368"/>
            <a:ext cx="12192000" cy="646331"/>
          </a:xfrm>
          <a:prstGeom prst="rect">
            <a:avLst/>
          </a:prstGeom>
        </p:spPr>
        <p:txBody>
          <a:bodyPr wrap="square">
            <a:spAutoFit/>
          </a:bodyPr>
          <a:lstStyle/>
          <a:p>
            <a:pPr algn="ctr"/>
            <a:r>
              <a:rPr lang="en-US" sz="3600" dirty="0" smtClean="0">
                <a:solidFill>
                  <a:schemeClr val="accent5">
                    <a:lumMod val="50000"/>
                  </a:schemeClr>
                </a:solidFill>
                <a:latin typeface="Arial" panose="020B0604020202020204" pitchFamily="34" charset="0"/>
                <a:cs typeface="Arial" panose="020B0604020202020204" pitchFamily="34" charset="0"/>
              </a:rPr>
              <a:t>Stress-Induced Depression &amp; Mesolimbic DA System</a:t>
            </a:r>
          </a:p>
        </p:txBody>
      </p:sp>
    </p:spTree>
    <p:extLst>
      <p:ext uri="{BB962C8B-B14F-4D97-AF65-F5344CB8AC3E}">
        <p14:creationId xmlns:p14="http://schemas.microsoft.com/office/powerpoint/2010/main" val="38618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677108"/>
          </a:xfrm>
          <a:prstGeom prst="rect">
            <a:avLst/>
          </a:prstGeom>
        </p:spPr>
        <p:txBody>
          <a:bodyPr wrap="square">
            <a:spAutoFit/>
          </a:bodyPr>
          <a:lstStyle/>
          <a:p>
            <a:pPr algn="ctr"/>
            <a:r>
              <a:rPr lang="en-US" sz="3800" dirty="0" smtClean="0">
                <a:solidFill>
                  <a:schemeClr val="accent5">
                    <a:lumMod val="50000"/>
                  </a:schemeClr>
                </a:solidFill>
                <a:latin typeface="Arial" panose="020B0604020202020204" pitchFamily="34" charset="0"/>
                <a:cs typeface="Arial" panose="020B0604020202020204" pitchFamily="34" charset="0"/>
              </a:rPr>
              <a:t>NAc DA: Good or Bad for Stress-Induced Depression?</a:t>
            </a:r>
          </a:p>
        </p:txBody>
      </p:sp>
      <p:sp>
        <p:nvSpPr>
          <p:cNvPr id="2" name="Content Placeholder 1"/>
          <p:cNvSpPr>
            <a:spLocks noGrp="1"/>
          </p:cNvSpPr>
          <p:nvPr>
            <p:ph sz="half" idx="2"/>
          </p:nvPr>
        </p:nvSpPr>
        <p:spPr>
          <a:xfrm>
            <a:off x="6172200" y="1588168"/>
            <a:ext cx="5594684" cy="4588795"/>
          </a:xfrm>
        </p:spPr>
        <p:txBody>
          <a:bodyPr>
            <a:normAutofit/>
          </a:bodyPr>
          <a:lstStyle/>
          <a:p>
            <a:r>
              <a:rPr lang="en-US" sz="2400" dirty="0" smtClean="0">
                <a:solidFill>
                  <a:srgbClr val="002060"/>
                </a:solidFill>
                <a:latin typeface="Arial" panose="020B0604020202020204" pitchFamily="34" charset="0"/>
                <a:cs typeface="Arial" panose="020B0604020202020204" pitchFamily="34" charset="0"/>
              </a:rPr>
              <a:t>DA Associated w Reward</a:t>
            </a:r>
          </a:p>
          <a:p>
            <a:r>
              <a:rPr lang="en-US" sz="2400" dirty="0" smtClean="0">
                <a:solidFill>
                  <a:srgbClr val="002060"/>
                </a:solidFill>
                <a:latin typeface="Arial" panose="020B0604020202020204" pitchFamily="34" charset="0"/>
                <a:cs typeface="Arial" panose="020B0604020202020204" pitchFamily="34" charset="0"/>
              </a:rPr>
              <a:t>Depression: “Dopamine deficiency” (Wise, 2008)</a:t>
            </a:r>
          </a:p>
          <a:p>
            <a:r>
              <a:rPr lang="en-US" sz="2400" dirty="0" smtClean="0">
                <a:solidFill>
                  <a:srgbClr val="002060"/>
                </a:solidFill>
                <a:latin typeface="Arial" panose="020B0604020202020204" pitchFamily="34" charset="0"/>
                <a:cs typeface="Arial" panose="020B0604020202020204" pitchFamily="34" charset="0"/>
              </a:rPr>
              <a:t>Depressed patients: ↓ DA metabolites (Dunlop &amp; </a:t>
            </a:r>
            <a:r>
              <a:rPr lang="en-US" sz="2400" dirty="0" err="1" smtClean="0">
                <a:solidFill>
                  <a:srgbClr val="002060"/>
                </a:solidFill>
                <a:latin typeface="Arial" panose="020B0604020202020204" pitchFamily="34" charset="0"/>
                <a:cs typeface="Arial" panose="020B0604020202020204" pitchFamily="34" charset="0"/>
              </a:rPr>
              <a:t>Nemeroff</a:t>
            </a:r>
            <a:r>
              <a:rPr lang="en-US" sz="2400" dirty="0" smtClean="0">
                <a:solidFill>
                  <a:srgbClr val="002060"/>
                </a:solidFill>
                <a:latin typeface="Arial" panose="020B0604020202020204" pitchFamily="34" charset="0"/>
                <a:cs typeface="Arial" panose="020B0604020202020204" pitchFamily="34" charset="0"/>
              </a:rPr>
              <a:t>, 2007)</a:t>
            </a:r>
          </a:p>
          <a:p>
            <a:r>
              <a:rPr lang="en-US" sz="2400" dirty="0" smtClean="0">
                <a:solidFill>
                  <a:srgbClr val="002060"/>
                </a:solidFill>
                <a:latin typeface="Arial" panose="020B0604020202020204" pitchFamily="34" charset="0"/>
                <a:cs typeface="Arial" panose="020B0604020202020204" pitchFamily="34" charset="0"/>
              </a:rPr>
              <a:t>Antidepressants ↑ NAc DA               (Di Matteo et al., 2000)</a:t>
            </a:r>
          </a:p>
          <a:p>
            <a:r>
              <a:rPr lang="en-US" sz="2400" b="1" dirty="0" smtClean="0">
                <a:solidFill>
                  <a:srgbClr val="002060"/>
                </a:solidFill>
                <a:latin typeface="Arial" panose="020B0604020202020204" pitchFamily="34" charset="0"/>
                <a:cs typeface="Arial" panose="020B0604020202020204" pitchFamily="34" charset="0"/>
              </a:rPr>
              <a:t>VTA→DA neurons reverse depressive behaviors in mice     (</a:t>
            </a:r>
            <a:r>
              <a:rPr lang="en-US" sz="2400" b="1" dirty="0" err="1" smtClean="0">
                <a:solidFill>
                  <a:srgbClr val="002060"/>
                </a:solidFill>
                <a:latin typeface="Arial" panose="020B0604020202020204" pitchFamily="34" charset="0"/>
                <a:cs typeface="Arial" panose="020B0604020202020204" pitchFamily="34" charset="0"/>
              </a:rPr>
              <a:t>Tye</a:t>
            </a:r>
            <a:r>
              <a:rPr lang="en-US" sz="2400" b="1" dirty="0" smtClean="0">
                <a:solidFill>
                  <a:srgbClr val="002060"/>
                </a:solidFill>
                <a:latin typeface="Arial" panose="020B0604020202020204" pitchFamily="34" charset="0"/>
                <a:cs typeface="Arial" panose="020B0604020202020204" pitchFamily="34" charset="0"/>
              </a:rPr>
              <a:t> et al., 2013)</a:t>
            </a:r>
          </a:p>
        </p:txBody>
      </p:sp>
      <p:pic>
        <p:nvPicPr>
          <p:cNvPr id="17410" name="Picture 2" descr="http://icahn.mssm.edu/static_files/MSSM/Images/Research/Labs/Han%20Laboratory/L_Han_ResearchStrate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56" y="2005096"/>
            <a:ext cx="5848444" cy="2975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7556" y="6284664"/>
            <a:ext cx="6096000" cy="307777"/>
          </a:xfrm>
          <a:prstGeom prst="rect">
            <a:avLst/>
          </a:prstGeom>
        </p:spPr>
        <p:txBody>
          <a:bodyPr>
            <a:spAutoFit/>
          </a:bodyPr>
          <a:lstStyle/>
          <a:p>
            <a:r>
              <a:rPr lang="en-US" sz="1400" dirty="0">
                <a:latin typeface="Arial" panose="020B0604020202020204" pitchFamily="34" charset="0"/>
                <a:cs typeface="Arial" panose="020B0604020202020204" pitchFamily="34" charset="0"/>
              </a:rPr>
              <a:t>http://icahn.mssm.edu/research/labs/han-laboratory/projects-and-grants</a:t>
            </a:r>
          </a:p>
        </p:txBody>
      </p:sp>
      <p:sp>
        <p:nvSpPr>
          <p:cNvPr id="7" name="Rectangle 6"/>
          <p:cNvSpPr/>
          <p:nvPr/>
        </p:nvSpPr>
        <p:spPr>
          <a:xfrm>
            <a:off x="0" y="498799"/>
            <a:ext cx="12192000" cy="984885"/>
          </a:xfrm>
          <a:prstGeom prst="rect">
            <a:avLst/>
          </a:prstGeom>
          <a:solidFill>
            <a:schemeClr val="bg1"/>
          </a:solidFill>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a:p>
            <a:pPr algn="ctr"/>
            <a:endParaRPr lang="en-US" sz="2900" dirty="0" smtClean="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40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845" y="503377"/>
            <a:ext cx="10492791" cy="882501"/>
          </a:xfrm>
          <a:solidFill>
            <a:schemeClr val="bg1"/>
          </a:solidFill>
        </p:spPr>
        <p:txBody>
          <a:bodyPr vert="horz" lIns="0" tIns="45720" rIns="0" bIns="45720" rtlCol="0" anchor="ctr">
            <a:normAutofit fontScale="90000"/>
          </a:bodyPr>
          <a:lstStyle/>
          <a:p>
            <a:pPr algn="ctr">
              <a:lnSpc>
                <a:spcPct val="100000"/>
              </a:lnSpc>
            </a:pPr>
            <a:r>
              <a:rPr lang="en-US" sz="2800" dirty="0" smtClean="0">
                <a:solidFill>
                  <a:srgbClr val="002060"/>
                </a:solidFill>
                <a:latin typeface="Arial" panose="020B0604020202020204" pitchFamily="34" charset="0"/>
                <a:cs typeface="Arial" panose="020B0604020202020204" pitchFamily="34" charset="0"/>
              </a:rPr>
              <a:t>TrkB Antagonist blocks social avoidance elicited by acute stress paradigm (</a:t>
            </a:r>
            <a:r>
              <a:rPr lang="en-US" sz="2800" dirty="0" err="1" smtClean="0">
                <a:solidFill>
                  <a:srgbClr val="002060"/>
                </a:solidFill>
                <a:latin typeface="Arial" panose="020B0604020202020204" pitchFamily="34" charset="0"/>
                <a:cs typeface="Arial" panose="020B0604020202020204" pitchFamily="34" charset="0"/>
              </a:rPr>
              <a:t>Walsch</a:t>
            </a:r>
            <a:r>
              <a:rPr lang="en-US" sz="2800" dirty="0" smtClean="0">
                <a:solidFill>
                  <a:srgbClr val="002060"/>
                </a:solidFill>
                <a:latin typeface="Arial" panose="020B0604020202020204" pitchFamily="34" charset="0"/>
                <a:cs typeface="Arial" panose="020B0604020202020204" pitchFamily="34" charset="0"/>
              </a:rPr>
              <a:t> et al., 2014)</a:t>
            </a:r>
            <a:endParaRPr lang="en-US" sz="2800" dirty="0">
              <a:solidFill>
                <a:srgbClr val="002060"/>
              </a:solidFill>
              <a:latin typeface="Arial" panose="020B0604020202020204" pitchFamily="34" charset="0"/>
              <a:cs typeface="Arial" panose="020B0604020202020204" pitchFamily="34" charset="0"/>
            </a:endParaRPr>
          </a:p>
        </p:txBody>
      </p:sp>
      <p:grpSp>
        <p:nvGrpSpPr>
          <p:cNvPr id="7" name="Group 6"/>
          <p:cNvGrpSpPr/>
          <p:nvPr/>
        </p:nvGrpSpPr>
        <p:grpSpPr>
          <a:xfrm>
            <a:off x="658592" y="1889256"/>
            <a:ext cx="10688556" cy="3038659"/>
            <a:chOff x="658592" y="1765694"/>
            <a:chExt cx="10688556" cy="3038659"/>
          </a:xfrm>
        </p:grpSpPr>
        <p:pic>
          <p:nvPicPr>
            <p:cNvPr id="3074" name="Picture 2" descr="BDNF is necessary for the optogenetically induced susceptible phenotype."/>
            <p:cNvPicPr>
              <a:picLocks noChangeAspect="1" noChangeArrowheads="1"/>
            </p:cNvPicPr>
            <p:nvPr/>
          </p:nvPicPr>
          <p:blipFill rotWithShape="1">
            <a:blip r:embed="rId3">
              <a:extLst>
                <a:ext uri="{28A0092B-C50C-407E-A947-70E740481C1C}">
                  <a14:useLocalDpi xmlns:a14="http://schemas.microsoft.com/office/drawing/2010/main" val="0"/>
                </a:ext>
              </a:extLst>
            </a:blip>
            <a:srcRect r="47984"/>
            <a:stretch/>
          </p:blipFill>
          <p:spPr bwMode="auto">
            <a:xfrm>
              <a:off x="6621416" y="1765694"/>
              <a:ext cx="4725732" cy="27938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chematics of experiments."/>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47886"/>
            <a:stretch/>
          </p:blipFill>
          <p:spPr bwMode="auto">
            <a:xfrm>
              <a:off x="658592" y="1804853"/>
              <a:ext cx="4899728" cy="2999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72754" y="5190663"/>
            <a:ext cx="10781309" cy="923330"/>
            <a:chOff x="672754" y="5038388"/>
            <a:chExt cx="10781309" cy="923330"/>
          </a:xfrm>
        </p:grpSpPr>
        <p:sp>
          <p:nvSpPr>
            <p:cNvPr id="5" name="Rectangle 4"/>
            <p:cNvSpPr/>
            <p:nvPr/>
          </p:nvSpPr>
          <p:spPr>
            <a:xfrm>
              <a:off x="6514502" y="5038388"/>
              <a:ext cx="4939561" cy="923330"/>
            </a:xfrm>
            <a:prstGeom prst="rect">
              <a:avLst/>
            </a:prstGeom>
            <a:solidFill>
              <a:schemeClr val="bg1"/>
            </a:solidFill>
          </p:spPr>
          <p:txBody>
            <a:bodyPr wrap="square">
              <a:spAutoFit/>
            </a:bodyPr>
            <a:lstStyle/>
            <a:p>
              <a:pPr algn="ctr"/>
              <a:r>
                <a:rPr lang="en-US" dirty="0" smtClean="0">
                  <a:latin typeface="Arial" panose="020B0604020202020204" pitchFamily="34" charset="0"/>
                  <a:cs typeface="Arial" panose="020B0604020202020204" pitchFamily="34" charset="0"/>
                </a:rPr>
                <a:t>TrkB Inhibitor ANA-12 blocked </a:t>
              </a:r>
              <a:r>
                <a:rPr lang="en-US" dirty="0">
                  <a:latin typeface="Arial" panose="020B0604020202020204" pitchFamily="34" charset="0"/>
                  <a:cs typeface="Arial" panose="020B0604020202020204" pitchFamily="34" charset="0"/>
                </a:rPr>
                <a:t>the ability of phasic stimulation to induce social avoidance </a:t>
              </a:r>
              <a:r>
                <a:rPr lang="en-US" dirty="0" smtClean="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 without affecting BDNF amounts </a:t>
              </a:r>
              <a:r>
                <a:rPr lang="en-US" dirty="0" smtClean="0">
                  <a:latin typeface="Arial" panose="020B0604020202020204" pitchFamily="34" charset="0"/>
                  <a:cs typeface="Arial" panose="020B0604020202020204" pitchFamily="34" charset="0"/>
                </a:rPr>
                <a:t>(b</a:t>
              </a:r>
              <a:r>
                <a:rPr lang="en-US" dirty="0">
                  <a:latin typeface="Arial" panose="020B0604020202020204" pitchFamily="34" charset="0"/>
                  <a:cs typeface="Arial" panose="020B0604020202020204" pitchFamily="34" charset="0"/>
                </a:rPr>
                <a:t>)</a:t>
              </a:r>
            </a:p>
          </p:txBody>
        </p:sp>
        <p:sp>
          <p:nvSpPr>
            <p:cNvPr id="4" name="Rectangle 3"/>
            <p:cNvSpPr/>
            <p:nvPr/>
          </p:nvSpPr>
          <p:spPr>
            <a:xfrm>
              <a:off x="672754" y="5176888"/>
              <a:ext cx="4871404" cy="646331"/>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Submaximal defeat (3x1d) followed by TrkB Inhibitor (ANA-12) 1h before social interaction</a:t>
              </a:r>
              <a:endParaRPr lang="en-US" dirty="0">
                <a:latin typeface="Arial" panose="020B0604020202020204" pitchFamily="34" charset="0"/>
                <a:cs typeface="Arial" panose="020B0604020202020204" pitchFamily="34" charset="0"/>
              </a:endParaRPr>
            </a:p>
          </p:txBody>
        </p:sp>
      </p:grpSp>
      <p:sp>
        <p:nvSpPr>
          <p:cNvPr id="10" name="TextBox 9"/>
          <p:cNvSpPr txBox="1"/>
          <p:nvPr/>
        </p:nvSpPr>
        <p:spPr>
          <a:xfrm>
            <a:off x="8804720" y="6313814"/>
            <a:ext cx="300409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Walsch</a:t>
            </a:r>
            <a:r>
              <a:rPr lang="en-US" sz="1400" dirty="0" smtClean="0">
                <a:latin typeface="Arial" panose="020B0604020202020204" pitchFamily="34" charset="0"/>
                <a:cs typeface="Arial" panose="020B0604020202020204" pitchFamily="34" charset="0"/>
              </a:rPr>
              <a:t> et al. (2014). </a:t>
            </a:r>
            <a:r>
              <a:rPr lang="en-US" sz="1400" i="1" dirty="0" smtClean="0">
                <a:latin typeface="Arial" panose="020B0604020202020204" pitchFamily="34" charset="0"/>
                <a:cs typeface="Arial" panose="020B0604020202020204" pitchFamily="34" charset="0"/>
              </a:rPr>
              <a:t>Nat Neurosci. </a:t>
            </a:r>
            <a:endParaRPr lang="en-US" sz="1400" dirty="0">
              <a:latin typeface="Arial" panose="020B0604020202020204" pitchFamily="34" charset="0"/>
              <a:cs typeface="Arial" panose="020B0604020202020204" pitchFamily="34" charset="0"/>
            </a:endParaRPr>
          </a:p>
        </p:txBody>
      </p:sp>
      <p:sp>
        <p:nvSpPr>
          <p:cNvPr id="11" name="Rectangle 10"/>
          <p:cNvSpPr/>
          <p:nvPr/>
        </p:nvSpPr>
        <p:spPr>
          <a:xfrm>
            <a:off x="0" y="498799"/>
            <a:ext cx="12192000" cy="984885"/>
          </a:xfrm>
          <a:prstGeom prst="rect">
            <a:avLst/>
          </a:prstGeom>
          <a:solidFill>
            <a:schemeClr val="bg1"/>
          </a:solidFill>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a:p>
            <a:pPr algn="ctr"/>
            <a:endParaRPr lang="en-US" sz="2900" dirty="0" smtClean="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17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53167"/>
            <a:ext cx="12034345" cy="882501"/>
          </a:xfrm>
        </p:spPr>
        <p:txBody>
          <a:bodyPr vert="horz" lIns="0" tIns="45720" rIns="0" bIns="45720" rtlCol="0" anchor="ctr">
            <a:noAutofit/>
          </a:bodyPr>
          <a:lstStyle/>
          <a:p>
            <a:pPr algn="ctr">
              <a:lnSpc>
                <a:spcPct val="100000"/>
              </a:lnSpc>
            </a:pPr>
            <a:r>
              <a:rPr lang="en-US" sz="2800" dirty="0" smtClean="0">
                <a:solidFill>
                  <a:srgbClr val="002060"/>
                </a:solidFill>
                <a:latin typeface="Arial" panose="020B0604020202020204" pitchFamily="34" charset="0"/>
                <a:cs typeface="Arial" panose="020B0604020202020204" pitchFamily="34" charset="0"/>
              </a:rPr>
              <a:t>CSDS-Induced Up-Regulation of VTA-NAc Circuitry (and BDNF)</a:t>
            </a:r>
            <a:endParaRPr lang="en-US" sz="2800"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157654" y="4522397"/>
            <a:ext cx="11935608" cy="1938992"/>
          </a:xfrm>
          <a:prstGeom prst="rect">
            <a:avLst/>
          </a:prstGeom>
          <a:solidFill>
            <a:schemeClr val="bg1"/>
          </a:solidFill>
        </p:spPr>
        <p:txBody>
          <a:bodyPr wrap="square" anchor="ctr">
            <a:spAutoFit/>
          </a:bodyPr>
          <a:lstStyle/>
          <a:p>
            <a:pPr marL="457200" indent="-457200">
              <a:lnSpc>
                <a:spcPct val="110000"/>
              </a:lnSpc>
              <a:spcBef>
                <a:spcPts val="1200"/>
              </a:spcBef>
              <a:buFont typeface="+mj-lt"/>
              <a:buAutoNum type="alphaLcPeriod"/>
            </a:pPr>
            <a:r>
              <a:rPr lang="en-US" sz="2000" i="1" dirty="0" smtClean="0">
                <a:solidFill>
                  <a:srgbClr val="002060"/>
                </a:solidFill>
                <a:latin typeface="Arial" panose="020B0604020202020204" pitchFamily="34" charset="0"/>
                <a:cs typeface="Arial" panose="020B0604020202020204" pitchFamily="34" charset="0"/>
              </a:rPr>
              <a:t>Stress</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gates </a:t>
            </a:r>
            <a:r>
              <a:rPr lang="en-US" sz="2000" dirty="0" smtClean="0">
                <a:latin typeface="Arial" panose="020B0604020202020204" pitchFamily="34" charset="0"/>
                <a:cs typeface="Arial" panose="020B0604020202020204" pitchFamily="34" charset="0"/>
              </a:rPr>
              <a:t>up-regulation </a:t>
            </a:r>
            <a:r>
              <a:rPr lang="en-US" sz="2000" dirty="0">
                <a:latin typeface="Arial" panose="020B0604020202020204" pitchFamily="34" charset="0"/>
                <a:cs typeface="Arial" panose="020B0604020202020204" pitchFamily="34" charset="0"/>
              </a:rPr>
              <a:t>of </a:t>
            </a:r>
            <a:r>
              <a:rPr lang="en-US" sz="2000" dirty="0" smtClean="0">
                <a:latin typeface="Arial" panose="020B0604020202020204" pitchFamily="34" charset="0"/>
                <a:cs typeface="Arial" panose="020B0604020202020204" pitchFamily="34" charset="0"/>
              </a:rPr>
              <a:t>NAc BDNF </a:t>
            </a:r>
            <a:r>
              <a:rPr lang="en-US" sz="2000" dirty="0">
                <a:latin typeface="Arial" panose="020B0604020202020204" pitchFamily="34" charset="0"/>
                <a:cs typeface="Arial" panose="020B0604020202020204" pitchFamily="34" charset="0"/>
              </a:rPr>
              <a:t>signaling </a:t>
            </a:r>
            <a:r>
              <a:rPr lang="en-US" sz="2000" dirty="0" smtClean="0">
                <a:latin typeface="Arial" panose="020B0604020202020204" pitchFamily="34" charset="0"/>
                <a:cs typeface="Arial" panose="020B0604020202020204" pitchFamily="34" charset="0"/>
              </a:rPr>
              <a:t>by </a:t>
            </a:r>
            <a:r>
              <a:rPr lang="en-US" sz="2000" i="1" u="sng" dirty="0">
                <a:solidFill>
                  <a:srgbClr val="002060"/>
                </a:solidFill>
                <a:latin typeface="Arial" panose="020B0604020202020204" pitchFamily="34" charset="0"/>
                <a:cs typeface="Arial" panose="020B0604020202020204" pitchFamily="34" charset="0"/>
              </a:rPr>
              <a:t>working together with phasic firing of </a:t>
            </a:r>
            <a:r>
              <a:rPr lang="en-US" sz="2000" i="1" u="sng" dirty="0" err="1" smtClean="0">
                <a:solidFill>
                  <a:srgbClr val="002060"/>
                </a:solidFill>
                <a:latin typeface="Arial" panose="020B0604020202020204" pitchFamily="34" charset="0"/>
                <a:cs typeface="Arial" panose="020B0604020202020204" pitchFamily="34" charset="0"/>
              </a:rPr>
              <a:t>VTA→NAc</a:t>
            </a:r>
            <a:r>
              <a:rPr lang="en-US" sz="2000" i="1" u="sng" dirty="0" smtClean="0">
                <a:solidFill>
                  <a:srgbClr val="002060"/>
                </a:solidFill>
                <a:latin typeface="Arial" panose="020B0604020202020204" pitchFamily="34" charset="0"/>
                <a:cs typeface="Arial" panose="020B0604020202020204" pitchFamily="34" charset="0"/>
              </a:rPr>
              <a:t> </a:t>
            </a:r>
            <a:r>
              <a:rPr lang="en-US" sz="2000" i="1" u="sng" dirty="0">
                <a:solidFill>
                  <a:srgbClr val="002060"/>
                </a:solidFill>
                <a:latin typeface="Arial" panose="020B0604020202020204" pitchFamily="34" charset="0"/>
                <a:cs typeface="Arial" panose="020B0604020202020204" pitchFamily="34" charset="0"/>
              </a:rPr>
              <a:t>DA neurons</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as </a:t>
            </a:r>
            <a:r>
              <a:rPr lang="en-US" sz="2000" dirty="0">
                <a:latin typeface="Arial" panose="020B0604020202020204" pitchFamily="34" charset="0"/>
                <a:cs typeface="Arial" panose="020B0604020202020204" pitchFamily="34" charset="0"/>
              </a:rPr>
              <a:t>well as </a:t>
            </a:r>
            <a:r>
              <a:rPr lang="en-US" sz="2000" i="1" u="sng" dirty="0" smtClean="0">
                <a:solidFill>
                  <a:srgbClr val="002060"/>
                </a:solidFill>
                <a:latin typeface="Arial" panose="020B0604020202020204" pitchFamily="34" charset="0"/>
                <a:cs typeface="Arial" panose="020B0604020202020204" pitchFamily="34" charset="0"/>
              </a:rPr>
              <a:t>pre- and post-synaptic CRF </a:t>
            </a:r>
            <a:r>
              <a:rPr lang="en-US" sz="2000" i="1" u="sng" dirty="0">
                <a:solidFill>
                  <a:srgbClr val="002060"/>
                </a:solidFill>
                <a:latin typeface="Arial" panose="020B0604020202020204" pitchFamily="34" charset="0"/>
                <a:cs typeface="Arial" panose="020B0604020202020204" pitchFamily="34" charset="0"/>
              </a:rPr>
              <a:t>actions </a:t>
            </a:r>
            <a:r>
              <a:rPr lang="en-US" sz="2000" dirty="0">
                <a:latin typeface="Arial" panose="020B0604020202020204" pitchFamily="34" charset="0"/>
                <a:cs typeface="Arial" panose="020B0604020202020204" pitchFamily="34" charset="0"/>
              </a:rPr>
              <a:t>in </a:t>
            </a:r>
            <a:r>
              <a:rPr lang="en-US" sz="2000" dirty="0" smtClean="0">
                <a:latin typeface="Arial" panose="020B0604020202020204" pitchFamily="34" charset="0"/>
                <a:cs typeface="Arial" panose="020B0604020202020204" pitchFamily="34" charset="0"/>
              </a:rPr>
              <a:t>NAc. </a:t>
            </a:r>
          </a:p>
          <a:p>
            <a:pPr marL="457200" indent="-457200">
              <a:lnSpc>
                <a:spcPct val="110000"/>
              </a:lnSpc>
              <a:spcBef>
                <a:spcPts val="1200"/>
              </a:spcBef>
              <a:buFont typeface="+mj-lt"/>
              <a:buAutoNum type="alphaLcPeriod"/>
            </a:pPr>
            <a:r>
              <a:rPr lang="en-US" sz="2000" dirty="0" smtClean="0">
                <a:latin typeface="Arial" panose="020B0604020202020204" pitchFamily="34" charset="0"/>
                <a:cs typeface="Arial" panose="020B0604020202020204" pitchFamily="34" charset="0"/>
              </a:rPr>
              <a:t>BDNF &amp; </a:t>
            </a:r>
            <a:r>
              <a:rPr lang="en-US" sz="2000" dirty="0">
                <a:latin typeface="Arial" panose="020B0604020202020204" pitchFamily="34" charset="0"/>
                <a:cs typeface="Arial" panose="020B0604020202020204" pitchFamily="34" charset="0"/>
              </a:rPr>
              <a:t>CRF </a:t>
            </a:r>
            <a:r>
              <a:rPr lang="en-US" sz="2000" dirty="0" smtClean="0">
                <a:latin typeface="Arial" panose="020B0604020202020204" pitchFamily="34" charset="0"/>
                <a:cs typeface="Arial" panose="020B0604020202020204" pitchFamily="34" charset="0"/>
              </a:rPr>
              <a:t>interact to promote </a:t>
            </a:r>
            <a:r>
              <a:rPr lang="en-US" sz="2000" dirty="0">
                <a:latin typeface="Arial" panose="020B0604020202020204" pitchFamily="34" charset="0"/>
                <a:cs typeface="Arial" panose="020B0604020202020204" pitchFamily="34" charset="0"/>
              </a:rPr>
              <a:t>stress </a:t>
            </a:r>
            <a:r>
              <a:rPr lang="en-US" sz="2000" dirty="0" smtClean="0">
                <a:latin typeface="Arial" panose="020B0604020202020204" pitchFamily="34" charset="0"/>
                <a:cs typeface="Arial" panose="020B0604020202020204" pitchFamily="34" charset="0"/>
              </a:rPr>
              <a:t>vulnerability: Stress-induced </a:t>
            </a:r>
            <a:r>
              <a:rPr lang="en-US" sz="2000" dirty="0">
                <a:latin typeface="Arial" panose="020B0604020202020204" pitchFamily="34" charset="0"/>
                <a:cs typeface="Arial" panose="020B0604020202020204" pitchFamily="34" charset="0"/>
              </a:rPr>
              <a:t>CRF signaling in NAc activates </a:t>
            </a:r>
            <a:r>
              <a:rPr lang="en-US" sz="2000" dirty="0" smtClean="0">
                <a:latin typeface="Arial" panose="020B0604020202020204" pitchFamily="34" charset="0"/>
                <a:cs typeface="Arial" panose="020B0604020202020204" pitchFamily="34" charset="0"/>
              </a:rPr>
              <a:t>presynaptic CRF receptors on VTA DA terminals and </a:t>
            </a:r>
            <a:r>
              <a:rPr lang="en-US" sz="2000" b="1" i="1" u="sng" dirty="0">
                <a:solidFill>
                  <a:srgbClr val="002060"/>
                </a:solidFill>
                <a:latin typeface="Arial" panose="020B0604020202020204" pitchFamily="34" charset="0"/>
                <a:cs typeface="Arial" panose="020B0604020202020204" pitchFamily="34" charset="0"/>
              </a:rPr>
              <a:t>works together with arriving phasic spikes</a:t>
            </a:r>
            <a:r>
              <a:rPr lang="en-US" sz="2000" dirty="0">
                <a:solidFill>
                  <a:srgbClr val="00206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to </a:t>
            </a:r>
            <a:r>
              <a:rPr lang="en-US" sz="2000" dirty="0">
                <a:latin typeface="Arial" panose="020B0604020202020204" pitchFamily="34" charset="0"/>
                <a:cs typeface="Arial" panose="020B0604020202020204" pitchFamily="34" charset="0"/>
              </a:rPr>
              <a:t>release BDNF. BDNF then activates </a:t>
            </a:r>
            <a:r>
              <a:rPr lang="en-US" sz="2000" dirty="0" smtClean="0">
                <a:latin typeface="Arial" panose="020B0604020202020204" pitchFamily="34" charset="0"/>
                <a:cs typeface="Arial" panose="020B0604020202020204" pitchFamily="34" charset="0"/>
              </a:rPr>
              <a:t>TrkB </a:t>
            </a:r>
            <a:r>
              <a:rPr lang="en-US" sz="2000" dirty="0">
                <a:latin typeface="Arial" panose="020B0604020202020204" pitchFamily="34" charset="0"/>
                <a:cs typeface="Arial" panose="020B0604020202020204" pitchFamily="34" charset="0"/>
              </a:rPr>
              <a:t>receptors </a:t>
            </a:r>
            <a:r>
              <a:rPr lang="en-US" sz="2000" dirty="0" smtClean="0">
                <a:latin typeface="Arial" panose="020B0604020202020204" pitchFamily="34" charset="0"/>
                <a:cs typeface="Arial" panose="020B0604020202020204" pitchFamily="34" charset="0"/>
              </a:rPr>
              <a:t>on NAc MSNs to </a:t>
            </a:r>
            <a:r>
              <a:rPr lang="en-US" sz="2000" dirty="0">
                <a:latin typeface="Arial" panose="020B0604020202020204" pitchFamily="34" charset="0"/>
                <a:cs typeface="Arial" panose="020B0604020202020204" pitchFamily="34" charset="0"/>
              </a:rPr>
              <a:t>promote </a:t>
            </a:r>
            <a:r>
              <a:rPr lang="en-US" sz="2000" dirty="0" smtClean="0">
                <a:latin typeface="Arial" panose="020B0604020202020204" pitchFamily="34" charset="0"/>
                <a:cs typeface="Arial" panose="020B0604020202020204" pitchFamily="34" charset="0"/>
              </a:rPr>
              <a:t>vulnerability</a:t>
            </a:r>
            <a:r>
              <a:rPr lang="en-US" sz="2000" dirty="0">
                <a:latin typeface="Arial" panose="020B0604020202020204" pitchFamily="34" charset="0"/>
                <a:cs typeface="Arial" panose="020B0604020202020204" pitchFamily="34" charset="0"/>
              </a:rPr>
              <a:t>. </a:t>
            </a:r>
          </a:p>
        </p:txBody>
      </p:sp>
      <p:sp>
        <p:nvSpPr>
          <p:cNvPr id="4" name="Rectangle 3"/>
          <p:cNvSpPr/>
          <p:nvPr/>
        </p:nvSpPr>
        <p:spPr>
          <a:xfrm>
            <a:off x="157655" y="6550223"/>
            <a:ext cx="12192000" cy="30777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Walsh et al. (2014</a:t>
            </a:r>
            <a:r>
              <a:rPr lang="en-US" sz="1400" dirty="0">
                <a:latin typeface="Arial" panose="020B0604020202020204" pitchFamily="34" charset="0"/>
                <a:cs typeface="Arial" panose="020B0604020202020204" pitchFamily="34" charset="0"/>
              </a:rPr>
              <a:t>). Stress and CRF gate neural activation of BDNF in the mesolimbic reward pathway. </a:t>
            </a:r>
            <a:r>
              <a:rPr lang="en-US" sz="1400" i="1" dirty="0">
                <a:latin typeface="Arial" panose="020B0604020202020204" pitchFamily="34" charset="0"/>
                <a:cs typeface="Arial" panose="020B0604020202020204" pitchFamily="34" charset="0"/>
              </a:rPr>
              <a:t>Nat Neurosci, 17</a:t>
            </a:r>
            <a:r>
              <a:rPr lang="en-US" sz="1400" dirty="0">
                <a:latin typeface="Arial" panose="020B0604020202020204" pitchFamily="34" charset="0"/>
                <a:cs typeface="Arial" panose="020B0604020202020204" pitchFamily="34" charset="0"/>
              </a:rPr>
              <a:t>(1), 27-29</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6" name="Picture 2" descr="Schematics of proposed mechanism of BDNF upregulation in the VTA-NAc circuit in the context of social stress."/>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831" r="77402" b="37712"/>
          <a:stretch/>
        </p:blipFill>
        <p:spPr bwMode="auto">
          <a:xfrm>
            <a:off x="1643320" y="935668"/>
            <a:ext cx="2510155" cy="3178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chematics of proposed mechanism of BDNF upregulation in the VTA-NAc circuit in the context of social stress."/>
          <p:cNvPicPr>
            <a:picLocks noChangeAspect="1" noChangeArrowheads="1"/>
          </p:cNvPicPr>
          <p:nvPr/>
        </p:nvPicPr>
        <p:blipFill rotWithShape="1">
          <a:blip r:embed="rId5"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2284" r="2070" b="81706"/>
          <a:stretch/>
        </p:blipFill>
        <p:spPr bwMode="auto">
          <a:xfrm>
            <a:off x="4863051" y="3364896"/>
            <a:ext cx="5870211" cy="85944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247498" y="844068"/>
            <a:ext cx="5117913" cy="2612428"/>
            <a:chOff x="5679583" y="1506828"/>
            <a:chExt cx="4314423" cy="2202288"/>
          </a:xfrm>
        </p:grpSpPr>
        <p:pic>
          <p:nvPicPr>
            <p:cNvPr id="6146" name="Picture 2" descr="Schematics of proposed mechanism of BDNF upregulation in the VTA-NAc circuit in the context of social stress."/>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30020" t="19002" r="2070" b="15016"/>
            <a:stretch/>
          </p:blipFill>
          <p:spPr bwMode="auto">
            <a:xfrm>
              <a:off x="5679583" y="1506828"/>
              <a:ext cx="4314423" cy="2202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44370" y="2347911"/>
              <a:ext cx="697628" cy="646331"/>
            </a:xfrm>
            <a:prstGeom prst="rect">
              <a:avLst/>
            </a:prstGeom>
            <a:noFill/>
          </p:spPr>
          <p:txBody>
            <a:bodyPr wrap="none" rtlCol="0">
              <a:spAutoFit/>
            </a:bodyPr>
            <a:lstStyle/>
            <a:p>
              <a:pPr algn="ctr"/>
              <a:r>
                <a:rPr lang="en-US" dirty="0" smtClean="0">
                  <a:solidFill>
                    <a:srgbClr val="7030A0"/>
                  </a:solidFill>
                  <a:latin typeface="Arial" panose="020B0604020202020204" pitchFamily="34" charset="0"/>
                  <a:cs typeface="Arial" panose="020B0604020202020204" pitchFamily="34" charset="0"/>
                </a:rPr>
                <a:t>NAc </a:t>
              </a:r>
            </a:p>
            <a:p>
              <a:pPr algn="ctr"/>
              <a:r>
                <a:rPr lang="en-US" dirty="0" smtClean="0">
                  <a:solidFill>
                    <a:srgbClr val="7030A0"/>
                  </a:solidFill>
                  <a:latin typeface="Arial" panose="020B0604020202020204" pitchFamily="34" charset="0"/>
                  <a:cs typeface="Arial" panose="020B0604020202020204" pitchFamily="34" charset="0"/>
                </a:rPr>
                <a:t>MSN</a:t>
              </a:r>
              <a:endParaRPr lang="en-US" dirty="0">
                <a:solidFill>
                  <a:srgbClr val="7030A0"/>
                </a:solidFill>
                <a:latin typeface="Arial" panose="020B0604020202020204" pitchFamily="34" charset="0"/>
                <a:cs typeface="Arial" panose="020B0604020202020204" pitchFamily="34" charset="0"/>
              </a:endParaRPr>
            </a:p>
          </p:txBody>
        </p:sp>
        <p:sp>
          <p:nvSpPr>
            <p:cNvPr id="9" name="TextBox 8"/>
            <p:cNvSpPr txBox="1"/>
            <p:nvPr/>
          </p:nvSpPr>
          <p:spPr>
            <a:xfrm>
              <a:off x="8021432" y="2541463"/>
              <a:ext cx="1796326" cy="369332"/>
            </a:xfrm>
            <a:prstGeom prst="rect">
              <a:avLst/>
            </a:prstGeom>
            <a:noFill/>
          </p:spPr>
          <p:txBody>
            <a:bodyPr wrap="none" rtlCol="0">
              <a:spAutoFit/>
            </a:bodyPr>
            <a:lstStyle/>
            <a:p>
              <a:pPr algn="ctr"/>
              <a:r>
                <a:rPr lang="en-US" dirty="0" smtClean="0">
                  <a:solidFill>
                    <a:srgbClr val="7030A0"/>
                  </a:solidFill>
                  <a:latin typeface="Arial" panose="020B0604020202020204" pitchFamily="34" charset="0"/>
                  <a:cs typeface="Arial" panose="020B0604020202020204" pitchFamily="34" charset="0"/>
                </a:rPr>
                <a:t>VTA DA Neuron</a:t>
              </a:r>
              <a:endParaRPr lang="en-US" dirty="0">
                <a:solidFill>
                  <a:srgbClr val="7030A0"/>
                </a:solidFill>
                <a:latin typeface="Arial" panose="020B0604020202020204" pitchFamily="34" charset="0"/>
                <a:cs typeface="Arial" panose="020B0604020202020204" pitchFamily="34" charset="0"/>
              </a:endParaRPr>
            </a:p>
          </p:txBody>
        </p:sp>
      </p:grpSp>
      <p:sp>
        <p:nvSpPr>
          <p:cNvPr id="10" name="TextBox 9"/>
          <p:cNvSpPr txBox="1"/>
          <p:nvPr/>
        </p:nvSpPr>
        <p:spPr>
          <a:xfrm>
            <a:off x="1486867" y="873218"/>
            <a:ext cx="356188" cy="461665"/>
          </a:xfrm>
          <a:prstGeom prst="rect">
            <a:avLst/>
          </a:prstGeom>
          <a:noFill/>
        </p:spPr>
        <p:txBody>
          <a:bodyPr wrap="none" rtlCol="0">
            <a:spAutoFit/>
          </a:bodyPr>
          <a:lstStyle/>
          <a:p>
            <a:r>
              <a:rPr lang="en-US" sz="2400" dirty="0" smtClean="0">
                <a:solidFill>
                  <a:srgbClr val="7030A0"/>
                </a:solidFill>
                <a:latin typeface="Arial" panose="020B0604020202020204" pitchFamily="34" charset="0"/>
                <a:cs typeface="Arial" panose="020B0604020202020204" pitchFamily="34" charset="0"/>
              </a:rPr>
              <a:t>a</a:t>
            </a:r>
            <a:endParaRPr lang="en-US" sz="2400" dirty="0">
              <a:solidFill>
                <a:srgbClr val="7030A0"/>
              </a:solidFill>
              <a:latin typeface="Arial" panose="020B0604020202020204" pitchFamily="34" charset="0"/>
              <a:cs typeface="Arial" panose="020B0604020202020204" pitchFamily="34" charset="0"/>
            </a:endParaRPr>
          </a:p>
        </p:txBody>
      </p:sp>
      <p:sp>
        <p:nvSpPr>
          <p:cNvPr id="12" name="TextBox 11"/>
          <p:cNvSpPr txBox="1"/>
          <p:nvPr/>
        </p:nvSpPr>
        <p:spPr>
          <a:xfrm>
            <a:off x="5247498" y="873218"/>
            <a:ext cx="356188" cy="461665"/>
          </a:xfrm>
          <a:prstGeom prst="rect">
            <a:avLst/>
          </a:prstGeom>
          <a:noFill/>
        </p:spPr>
        <p:txBody>
          <a:bodyPr wrap="none" rtlCol="0">
            <a:spAutoFit/>
          </a:bodyPr>
          <a:lstStyle/>
          <a:p>
            <a:r>
              <a:rPr lang="en-US" sz="2400" dirty="0" smtClean="0">
                <a:solidFill>
                  <a:srgbClr val="7030A0"/>
                </a:solidFill>
                <a:latin typeface="Arial" panose="020B0604020202020204" pitchFamily="34" charset="0"/>
                <a:cs typeface="Arial" panose="020B0604020202020204" pitchFamily="34" charset="0"/>
              </a:rPr>
              <a:t>b</a:t>
            </a:r>
            <a:endParaRPr lang="en-US"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4410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p:txBody>
      </p:sp>
      <p:sp>
        <p:nvSpPr>
          <p:cNvPr id="20" name="TextBox 19"/>
          <p:cNvSpPr txBox="1"/>
          <p:nvPr/>
        </p:nvSpPr>
        <p:spPr>
          <a:xfrm>
            <a:off x="518616" y="1287361"/>
            <a:ext cx="7165552" cy="5358390"/>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C57BL/6J male mice (7-12wks)</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AAV-DIO-</a:t>
            </a:r>
            <a:r>
              <a:rPr lang="en-US" b="1" dirty="0" smtClean="0">
                <a:solidFill>
                  <a:srgbClr val="00B050"/>
                </a:solidFill>
                <a:latin typeface="Arial" panose="020B0604020202020204" pitchFamily="34" charset="0"/>
                <a:cs typeface="Arial" panose="020B0604020202020204" pitchFamily="34" charset="0"/>
              </a:rPr>
              <a:t>ChR2-eYFP</a:t>
            </a:r>
            <a:r>
              <a:rPr lang="en-US" b="1" baseline="-25000" dirty="0" smtClean="0">
                <a:solidFill>
                  <a:srgbClr val="7030A0"/>
                </a:solidFill>
                <a:latin typeface="Arial" panose="020B0604020202020204" pitchFamily="34" charset="0"/>
                <a:cs typeface="Arial" panose="020B0604020202020204" pitchFamily="34" charset="0"/>
              </a:rPr>
              <a:t>VTA (bilateral)</a:t>
            </a:r>
            <a:endParaRPr lang="en-US" b="1"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u="sng" dirty="0" smtClean="0">
                <a:solidFill>
                  <a:srgbClr val="002060"/>
                </a:solidFill>
                <a:latin typeface="Arial" panose="020B0604020202020204" pitchFamily="34" charset="0"/>
                <a:cs typeface="Arial" panose="020B0604020202020204" pitchFamily="34" charset="0"/>
              </a:rPr>
              <a:t>AAV:</a:t>
            </a:r>
            <a:r>
              <a:rPr lang="en-US" dirty="0" smtClean="0">
                <a:solidFill>
                  <a:srgbClr val="002060"/>
                </a:solidFill>
                <a:latin typeface="Arial" panose="020B0604020202020204" pitchFamily="34" charset="0"/>
                <a:cs typeface="Arial" panose="020B0604020202020204" pitchFamily="34" charset="0"/>
              </a:rPr>
              <a:t> Adeno-Associated Virus</a:t>
            </a:r>
          </a:p>
          <a:p>
            <a:pPr marL="800100" lvl="1" indent="-342900">
              <a:lnSpc>
                <a:spcPct val="110000"/>
              </a:lnSpc>
              <a:spcBef>
                <a:spcPts val="600"/>
              </a:spcBef>
              <a:buFont typeface="Arial" panose="020B0604020202020204" pitchFamily="34" charset="0"/>
              <a:buChar char="•"/>
            </a:pPr>
            <a:r>
              <a:rPr lang="en-US" u="sng" dirty="0" smtClean="0">
                <a:solidFill>
                  <a:srgbClr val="002060"/>
                </a:solidFill>
                <a:latin typeface="Arial" panose="020B0604020202020204" pitchFamily="34" charset="0"/>
                <a:cs typeface="Arial" panose="020B0604020202020204" pitchFamily="34" charset="0"/>
              </a:rPr>
              <a:t>DIO:</a:t>
            </a:r>
            <a:r>
              <a:rPr lang="en-US" dirty="0" smtClean="0">
                <a:solidFill>
                  <a:srgbClr val="002060"/>
                </a:solidFill>
                <a:latin typeface="Arial" panose="020B0604020202020204" pitchFamily="34" charset="0"/>
                <a:cs typeface="Arial" panose="020B0604020202020204" pitchFamily="34" charset="0"/>
              </a:rPr>
              <a:t> double </a:t>
            </a:r>
            <a:r>
              <a:rPr lang="en-US" dirty="0" err="1" smtClean="0">
                <a:solidFill>
                  <a:srgbClr val="002060"/>
                </a:solidFill>
                <a:latin typeface="Arial" panose="020B0604020202020204" pitchFamily="34" charset="0"/>
                <a:cs typeface="Arial" panose="020B0604020202020204" pitchFamily="34" charset="0"/>
              </a:rPr>
              <a:t>floxed</a:t>
            </a:r>
            <a:r>
              <a:rPr lang="en-US" dirty="0" smtClean="0">
                <a:solidFill>
                  <a:srgbClr val="002060"/>
                </a:solidFill>
                <a:latin typeface="Arial" panose="020B0604020202020204" pitchFamily="34" charset="0"/>
                <a:cs typeface="Arial" panose="020B0604020202020204" pitchFamily="34" charset="0"/>
              </a:rPr>
              <a:t> inverted orientation </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a:t>
            </a:r>
            <a:r>
              <a:rPr lang="en-US" dirty="0" err="1">
                <a:solidFill>
                  <a:srgbClr val="002060"/>
                </a:solidFill>
                <a:latin typeface="Arial" panose="020B0604020202020204" pitchFamily="34" charset="0"/>
                <a:cs typeface="Arial" panose="020B0604020202020204" pitchFamily="34" charset="0"/>
              </a:rPr>
              <a:t>f</a:t>
            </a:r>
            <a:r>
              <a:rPr lang="en-US" dirty="0" err="1" smtClean="0">
                <a:solidFill>
                  <a:srgbClr val="002060"/>
                </a:solidFill>
                <a:latin typeface="Arial" panose="020B0604020202020204" pitchFamily="34" charset="0"/>
                <a:cs typeface="Arial" panose="020B0604020202020204" pitchFamily="34" charset="0"/>
              </a:rPr>
              <a:t>loxed</a:t>
            </a:r>
            <a:r>
              <a:rPr lang="en-US" dirty="0" smtClean="0">
                <a:solidFill>
                  <a:srgbClr val="002060"/>
                </a:solidFill>
                <a:latin typeface="Arial" panose="020B0604020202020204" pitchFamily="34" charset="0"/>
                <a:cs typeface="Arial" panose="020B0604020202020204" pitchFamily="34" charset="0"/>
              </a:rPr>
              <a:t> DNA section inverted by </a:t>
            </a:r>
            <a:r>
              <a:rPr lang="en-US" dirty="0" err="1" smtClean="0">
                <a:solidFill>
                  <a:srgbClr val="002060"/>
                </a:solidFill>
                <a:latin typeface="Arial" panose="020B0604020202020204" pitchFamily="34" charset="0"/>
                <a:cs typeface="Arial" panose="020B0604020202020204" pitchFamily="34" charset="0"/>
              </a:rPr>
              <a:t>Cre</a:t>
            </a:r>
            <a:r>
              <a:rPr lang="en-US" dirty="0" smtClean="0">
                <a:solidFill>
                  <a:srgbClr val="002060"/>
                </a:solidFill>
                <a:latin typeface="Arial" panose="020B0604020202020204" pitchFamily="34" charset="0"/>
                <a:cs typeface="Arial" panose="020B0604020202020204" pitchFamily="34" charset="0"/>
              </a:rPr>
              <a:t> recombinase) </a:t>
            </a:r>
          </a:p>
          <a:p>
            <a:pPr marL="800100" lvl="1" indent="-342900">
              <a:lnSpc>
                <a:spcPct val="110000"/>
              </a:lnSpc>
              <a:spcBef>
                <a:spcPts val="600"/>
              </a:spcBef>
              <a:buFont typeface="Arial" panose="020B0604020202020204" pitchFamily="34" charset="0"/>
              <a:buChar char="•"/>
            </a:pPr>
            <a:r>
              <a:rPr lang="en-US" b="1" u="sng" dirty="0" smtClean="0">
                <a:solidFill>
                  <a:srgbClr val="00B050"/>
                </a:solidFill>
                <a:latin typeface="Arial" panose="020B0604020202020204" pitchFamily="34" charset="0"/>
                <a:cs typeface="Arial" panose="020B0604020202020204" pitchFamily="34" charset="0"/>
              </a:rPr>
              <a:t>ChR2</a:t>
            </a:r>
            <a:r>
              <a:rPr lang="en-US" b="1" u="sng" dirty="0" smtClean="0">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 Channelrhodopsin</a:t>
            </a:r>
            <a:r>
              <a:rPr lang="en-US" dirty="0">
                <a:solidFill>
                  <a:srgbClr val="002060"/>
                </a:solidFill>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2 fused to </a:t>
            </a:r>
            <a:r>
              <a:rPr lang="en-US" b="1" dirty="0" smtClean="0">
                <a:solidFill>
                  <a:srgbClr val="00B050"/>
                </a:solidFill>
                <a:latin typeface="Arial" panose="020B0604020202020204" pitchFamily="34" charset="0"/>
                <a:cs typeface="Arial" panose="020B0604020202020204" pitchFamily="34" charset="0"/>
              </a:rPr>
              <a:t>eYFP </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Temporally </a:t>
            </a:r>
            <a:r>
              <a:rPr lang="en-US" dirty="0">
                <a:solidFill>
                  <a:srgbClr val="002060"/>
                </a:solidFill>
                <a:latin typeface="Arial" panose="020B0604020202020204" pitchFamily="34" charset="0"/>
                <a:cs typeface="Arial" panose="020B0604020202020204" pitchFamily="34" charset="0"/>
              </a:rPr>
              <a:t>precise excitation </a:t>
            </a:r>
            <a:endParaRPr lang="en-US" b="1"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b="1" u="sng" dirty="0" smtClean="0">
                <a:solidFill>
                  <a:srgbClr val="00B050"/>
                </a:solidFill>
                <a:latin typeface="Arial" panose="020B0604020202020204" pitchFamily="34" charset="0"/>
                <a:cs typeface="Arial" panose="020B0604020202020204" pitchFamily="34" charset="0"/>
              </a:rPr>
              <a:t>eYFP:</a:t>
            </a:r>
            <a:r>
              <a:rPr lang="en-US" b="1" dirty="0" smtClean="0">
                <a:solidFill>
                  <a:srgbClr val="00B05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Enhanced yellow fluorescent protein</a:t>
            </a:r>
            <a:endParaRPr lang="en-US" sz="900"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PRV-</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a:t>
            </a:r>
            <a:r>
              <a:rPr lang="en-US" b="1" baseline="-25000" dirty="0" smtClean="0">
                <a:solidFill>
                  <a:srgbClr val="7030A0"/>
                </a:solidFill>
                <a:latin typeface="Arial" panose="020B0604020202020204" pitchFamily="34" charset="0"/>
                <a:cs typeface="Arial" panose="020B0604020202020204" pitchFamily="34" charset="0"/>
              </a:rPr>
              <a:t>NAc (bilateral)</a:t>
            </a:r>
            <a:endParaRPr lang="en-US" b="1"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u="sng" dirty="0" smtClean="0">
                <a:solidFill>
                  <a:srgbClr val="002060"/>
                </a:solidFill>
                <a:latin typeface="Arial" panose="020B0604020202020204" pitchFamily="34" charset="0"/>
                <a:cs typeface="Arial" panose="020B0604020202020204" pitchFamily="34" charset="0"/>
              </a:rPr>
              <a:t>PRV:</a:t>
            </a:r>
            <a:r>
              <a:rPr lang="en-US" dirty="0" smtClean="0">
                <a:solidFill>
                  <a:srgbClr val="002060"/>
                </a:solidFill>
                <a:latin typeface="Arial" panose="020B0604020202020204" pitchFamily="34" charset="0"/>
                <a:cs typeface="Arial" panose="020B0604020202020204" pitchFamily="34" charset="0"/>
              </a:rPr>
              <a:t> pseudorabies virus</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Retrograde traveling</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Replication-defective </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Expressing </a:t>
            </a:r>
            <a:r>
              <a:rPr lang="en-US" u="sng" dirty="0" err="1" smtClean="0">
                <a:solidFill>
                  <a:srgbClr val="002060"/>
                </a:solidFill>
                <a:latin typeface="Arial" panose="020B0604020202020204" pitchFamily="34" charset="0"/>
                <a:cs typeface="Arial" panose="020B0604020202020204" pitchFamily="34" charset="0"/>
              </a:rPr>
              <a:t>Cre</a:t>
            </a:r>
            <a:r>
              <a:rPr lang="en-US" dirty="0" smtClean="0">
                <a:solidFill>
                  <a:srgbClr val="002060"/>
                </a:solidFill>
                <a:latin typeface="Arial" panose="020B0604020202020204" pitchFamily="34" charset="0"/>
                <a:cs typeface="Arial" panose="020B0604020202020204" pitchFamily="34" charset="0"/>
              </a:rPr>
              <a:t> </a:t>
            </a:r>
          </a:p>
          <a:p>
            <a:pPr marL="800100" lvl="1" indent="-342900">
              <a:lnSpc>
                <a:spcPct val="110000"/>
              </a:lnSpc>
              <a:spcBef>
                <a:spcPts val="600"/>
              </a:spcBef>
              <a:buFont typeface="Arial" panose="020B0604020202020204" pitchFamily="34" charset="0"/>
              <a:buChar char="•"/>
            </a:pPr>
            <a:r>
              <a:rPr lang="en-US" u="sng" dirty="0" err="1" smtClean="0">
                <a:solidFill>
                  <a:srgbClr val="002060"/>
                </a:solidFill>
                <a:latin typeface="Arial" panose="020B0604020202020204" pitchFamily="34" charset="0"/>
                <a:cs typeface="Arial" panose="020B0604020202020204" pitchFamily="34" charset="0"/>
              </a:rPr>
              <a:t>Cre</a:t>
            </a:r>
            <a:r>
              <a:rPr lang="en-US" dirty="0" smtClean="0">
                <a:solidFill>
                  <a:srgbClr val="002060"/>
                </a:solidFill>
                <a:latin typeface="Arial" panose="020B0604020202020204" pitchFamily="34" charset="0"/>
                <a:cs typeface="Arial" panose="020B0604020202020204" pitchFamily="34" charset="0"/>
              </a:rPr>
              <a:t> recombinase induces ChR2-eYFP expression</a:t>
            </a:r>
          </a:p>
        </p:txBody>
      </p:sp>
      <p:sp>
        <p:nvSpPr>
          <p:cNvPr id="11" name="TextBox 10"/>
          <p:cNvSpPr txBox="1"/>
          <p:nvPr/>
        </p:nvSpPr>
        <p:spPr>
          <a:xfrm>
            <a:off x="7703543" y="6337974"/>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lum bright="-20000" contrast="40000"/>
          </a:blip>
          <a:srcRect l="11200" t="43070" r="4680"/>
          <a:stretch/>
        </p:blipFill>
        <p:spPr>
          <a:xfrm>
            <a:off x="7136709" y="3625514"/>
            <a:ext cx="4248996" cy="2454443"/>
          </a:xfrm>
          <a:prstGeom prst="rect">
            <a:avLst/>
          </a:prstGeom>
        </p:spPr>
      </p:pic>
      <p:pic>
        <p:nvPicPr>
          <p:cNvPr id="14" name="Picture 13"/>
          <p:cNvPicPr>
            <a:picLocks noChangeAspect="1"/>
          </p:cNvPicPr>
          <p:nvPr/>
        </p:nvPicPr>
        <p:blipFill rotWithShape="1">
          <a:blip r:embed="rId4"/>
          <a:srcRect b="64422"/>
          <a:stretch/>
        </p:blipFill>
        <p:spPr>
          <a:xfrm>
            <a:off x="6955192" y="1287361"/>
            <a:ext cx="4249280" cy="1533491"/>
          </a:xfrm>
          <a:prstGeom prst="rect">
            <a:avLst/>
          </a:prstGeom>
        </p:spPr>
      </p:pic>
    </p:spTree>
    <p:extLst>
      <p:ext uri="{BB962C8B-B14F-4D97-AF65-F5344CB8AC3E}">
        <p14:creationId xmlns:p14="http://schemas.microsoft.com/office/powerpoint/2010/main" val="273018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p:txBody>
      </p:sp>
      <p:sp>
        <p:nvSpPr>
          <p:cNvPr id="11" name="TextBox 10"/>
          <p:cNvSpPr txBox="1"/>
          <p:nvPr/>
        </p:nvSpPr>
        <p:spPr>
          <a:xfrm>
            <a:off x="7703543" y="6337974"/>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lum bright="-20000" contrast="40000"/>
          </a:blip>
          <a:srcRect l="11200" t="43070" r="4680"/>
          <a:stretch/>
        </p:blipFill>
        <p:spPr>
          <a:xfrm>
            <a:off x="7136709" y="3625514"/>
            <a:ext cx="4248996" cy="2454443"/>
          </a:xfrm>
          <a:prstGeom prst="rect">
            <a:avLst/>
          </a:prstGeom>
        </p:spPr>
      </p:pic>
      <p:pic>
        <p:nvPicPr>
          <p:cNvPr id="14" name="Picture 13"/>
          <p:cNvPicPr>
            <a:picLocks noChangeAspect="1"/>
          </p:cNvPicPr>
          <p:nvPr/>
        </p:nvPicPr>
        <p:blipFill rotWithShape="1">
          <a:blip r:embed="rId4"/>
          <a:srcRect b="64422"/>
          <a:stretch/>
        </p:blipFill>
        <p:spPr>
          <a:xfrm>
            <a:off x="6955192" y="1287361"/>
            <a:ext cx="4249280" cy="1533491"/>
          </a:xfrm>
          <a:prstGeom prst="rect">
            <a:avLst/>
          </a:prstGeom>
        </p:spPr>
      </p:pic>
      <p:sp>
        <p:nvSpPr>
          <p:cNvPr id="7" name="TextBox 6"/>
          <p:cNvSpPr txBox="1"/>
          <p:nvPr/>
        </p:nvSpPr>
        <p:spPr>
          <a:xfrm>
            <a:off x="518616" y="1287361"/>
            <a:ext cx="7165552" cy="4213461"/>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C57BL/6J male mice (7-12wks)</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AAV-DIO-</a:t>
            </a:r>
            <a:r>
              <a:rPr lang="en-US" b="1" dirty="0" smtClean="0">
                <a:solidFill>
                  <a:srgbClr val="00B050"/>
                </a:solidFill>
                <a:latin typeface="Arial" panose="020B0604020202020204" pitchFamily="34" charset="0"/>
                <a:cs typeface="Arial" panose="020B0604020202020204" pitchFamily="34" charset="0"/>
              </a:rPr>
              <a:t>ChR2-eYFP</a:t>
            </a:r>
            <a:r>
              <a:rPr lang="en-US" b="1" baseline="-25000" dirty="0" smtClean="0">
                <a:solidFill>
                  <a:srgbClr val="7030A0"/>
                </a:solidFill>
                <a:latin typeface="Arial" panose="020B0604020202020204" pitchFamily="34" charset="0"/>
                <a:cs typeface="Arial" panose="020B0604020202020204" pitchFamily="34" charset="0"/>
              </a:rPr>
              <a:t>VTA (bilateral)</a:t>
            </a:r>
            <a:r>
              <a:rPr lang="en-US" b="1" dirty="0" smtClean="0">
                <a:solidFill>
                  <a:srgbClr val="002060"/>
                </a:solidFill>
                <a:latin typeface="Arial" panose="020B0604020202020204" pitchFamily="34" charset="0"/>
                <a:cs typeface="Arial" panose="020B0604020202020204" pitchFamily="34" charset="0"/>
              </a:rPr>
              <a:t> </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PRV-</a:t>
            </a:r>
            <a:r>
              <a:rPr lang="en-US" b="1" dirty="0" err="1" smtClean="0">
                <a:solidFill>
                  <a:srgbClr val="002060"/>
                </a:solidFill>
                <a:latin typeface="Arial" panose="020B0604020202020204" pitchFamily="34" charset="0"/>
                <a:cs typeface="Arial" panose="020B0604020202020204" pitchFamily="34" charset="0"/>
              </a:rPr>
              <a:t>Cre</a:t>
            </a:r>
            <a:r>
              <a:rPr lang="en-US" b="1" dirty="0" smtClean="0">
                <a:solidFill>
                  <a:srgbClr val="002060"/>
                </a:solidFill>
                <a:latin typeface="Arial" panose="020B0604020202020204" pitchFamily="34" charset="0"/>
                <a:cs typeface="Arial" panose="020B0604020202020204" pitchFamily="34" charset="0"/>
              </a:rPr>
              <a:t> </a:t>
            </a:r>
            <a:r>
              <a:rPr lang="en-US" b="1" baseline="-25000" dirty="0" smtClean="0">
                <a:solidFill>
                  <a:srgbClr val="7030A0"/>
                </a:solidFill>
                <a:latin typeface="Arial" panose="020B0604020202020204" pitchFamily="34" charset="0"/>
                <a:cs typeface="Arial" panose="020B0604020202020204" pitchFamily="34" charset="0"/>
              </a:rPr>
              <a:t>NAc (bilateral)</a:t>
            </a: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Submaximal defeat (1d of 2 x 5 min defeats) </a:t>
            </a:r>
            <a:endParaRPr lang="en-US" dirty="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3d after PRV-</a:t>
            </a:r>
            <a:r>
              <a:rPr lang="en-US" dirty="0" err="1" smtClean="0">
                <a:solidFill>
                  <a:srgbClr val="002060"/>
                </a:solidFill>
                <a:latin typeface="Arial" panose="020B0604020202020204" pitchFamily="34" charset="0"/>
                <a:cs typeface="Arial" panose="020B0604020202020204" pitchFamily="34" charset="0"/>
              </a:rPr>
              <a:t>Cre</a:t>
            </a:r>
            <a:r>
              <a:rPr lang="en-US" dirty="0" smtClean="0">
                <a:solidFill>
                  <a:srgbClr val="002060"/>
                </a:solidFill>
                <a:latin typeface="Arial" panose="020B0604020202020204" pitchFamily="34" charset="0"/>
                <a:cs typeface="Arial" panose="020B0604020202020204" pitchFamily="34" charset="0"/>
              </a:rPr>
              <a:t> Infusion</a:t>
            </a: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Antagonist Infusion </a:t>
            </a:r>
            <a:r>
              <a:rPr lang="en-US" b="1" dirty="0">
                <a:solidFill>
                  <a:srgbClr val="002060"/>
                </a:solidFill>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BL NAc)</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24h after last defeat, 1h before Social Interaction</a:t>
            </a:r>
          </a:p>
          <a:p>
            <a:pPr marL="800100" lvl="1"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SCH 23390: </a:t>
            </a:r>
            <a:r>
              <a:rPr lang="en-US" dirty="0" smtClean="0">
                <a:solidFill>
                  <a:srgbClr val="002060"/>
                </a:solidFill>
                <a:latin typeface="Arial" panose="020B0604020202020204" pitchFamily="34" charset="0"/>
                <a:cs typeface="Arial" panose="020B0604020202020204" pitchFamily="34" charset="0"/>
              </a:rPr>
              <a:t>D1R antagonist</a:t>
            </a:r>
          </a:p>
          <a:p>
            <a:pPr marL="800100" lvl="1" indent="-342900">
              <a:lnSpc>
                <a:spcPct val="110000"/>
              </a:lnSpc>
              <a:spcBef>
                <a:spcPts val="600"/>
              </a:spcBef>
              <a:buFont typeface="Arial" panose="020B0604020202020204" pitchFamily="34" charset="0"/>
              <a:buChar char="•"/>
            </a:pPr>
            <a:r>
              <a:rPr lang="en-US" b="1" dirty="0" err="1" smtClean="0">
                <a:solidFill>
                  <a:srgbClr val="002060"/>
                </a:solidFill>
                <a:latin typeface="Arial" panose="020B0604020202020204" pitchFamily="34" charset="0"/>
                <a:cs typeface="Arial" panose="020B0604020202020204" pitchFamily="34" charset="0"/>
              </a:rPr>
              <a:t>Eticlopride</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D2R antagonist</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Stimulation &amp; Social Interaction Test</a:t>
            </a:r>
            <a:endParaRPr lang="en-US"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5 x 20-Hz pulses, </a:t>
            </a:r>
            <a:r>
              <a:rPr lang="en-US" dirty="0" err="1" smtClean="0">
                <a:solidFill>
                  <a:srgbClr val="002060"/>
                </a:solidFill>
                <a:latin typeface="Arial" panose="020B0604020202020204" pitchFamily="34" charset="0"/>
                <a:cs typeface="Arial" panose="020B0604020202020204" pitchFamily="34" charset="0"/>
              </a:rPr>
              <a:t>Xms</a:t>
            </a:r>
            <a:r>
              <a:rPr lang="en-US" dirty="0" smtClean="0">
                <a:solidFill>
                  <a:srgbClr val="002060"/>
                </a:solidFill>
                <a:latin typeface="Arial" panose="020B0604020202020204" pitchFamily="34" charset="0"/>
                <a:cs typeface="Arial" panose="020B0604020202020204" pitchFamily="34" charset="0"/>
              </a:rPr>
              <a:t> pulse width, every 10s</a:t>
            </a:r>
            <a:endParaRPr lang="en-US"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1258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p:txBody>
      </p:sp>
      <p:sp>
        <p:nvSpPr>
          <p:cNvPr id="11" name="TextBox 10"/>
          <p:cNvSpPr txBox="1"/>
          <p:nvPr/>
        </p:nvSpPr>
        <p:spPr>
          <a:xfrm>
            <a:off x="7703543" y="6337974"/>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6554861" y="1872403"/>
            <a:ext cx="5481131" cy="3754874"/>
          </a:xfrm>
          <a:prstGeom prst="rect">
            <a:avLst/>
          </a:prstGeom>
          <a:noFill/>
        </p:spPr>
        <p:txBody>
          <a:bodyPr wrap="square" rtlCol="0">
            <a:spAutoFit/>
          </a:bodyPr>
          <a:lstStyle/>
          <a:p>
            <a:pPr marL="342900" indent="-342900">
              <a:lnSpc>
                <a:spcPct val="110000"/>
              </a:lnSpc>
              <a:spcBef>
                <a:spcPts val="600"/>
              </a:spcBef>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Acutely socially defeated animals spend more time in interaction zone with target present</a:t>
            </a:r>
          </a:p>
          <a:p>
            <a:pPr marL="342900" indent="-342900">
              <a:lnSpc>
                <a:spcPct val="110000"/>
              </a:lnSpc>
              <a:spcBef>
                <a:spcPts val="600"/>
              </a:spcBef>
              <a:spcAft>
                <a:spcPts val="600"/>
              </a:spcAft>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VAT-NAc activation during social interaction (24 h after acute social defeat) induces social avoidance</a:t>
            </a:r>
          </a:p>
          <a:p>
            <a:pPr marL="342900" indent="-342900">
              <a:lnSpc>
                <a:spcPct val="110000"/>
              </a:lnSpc>
              <a:spcBef>
                <a:spcPts val="600"/>
              </a:spcBef>
              <a:spcAft>
                <a:spcPts val="600"/>
              </a:spcAft>
              <a:buFont typeface="Arial" panose="020B0604020202020204" pitchFamily="34" charset="0"/>
              <a:buChar char="•"/>
            </a:pPr>
            <a:r>
              <a:rPr lang="en-US" b="1" dirty="0" smtClean="0">
                <a:latin typeface="Arial" panose="020B0604020202020204" pitchFamily="34" charset="0"/>
                <a:cs typeface="Arial" panose="020B0604020202020204" pitchFamily="34" charset="0"/>
              </a:rPr>
              <a:t>D1 Antagonism blocks the ability of VTA-NAc activation to induce social avoidance</a:t>
            </a:r>
          </a:p>
          <a:p>
            <a:pPr marL="800100" lvl="1" indent="-342900">
              <a:lnSpc>
                <a:spcPct val="110000"/>
              </a:lnSpc>
              <a:spcBef>
                <a:spcPts val="600"/>
              </a:spcBef>
              <a:spcAft>
                <a:spcPts val="600"/>
              </a:spcAft>
              <a:buFont typeface="Arial" panose="020B0604020202020204" pitchFamily="34" charset="0"/>
              <a:buChar char="•"/>
            </a:pPr>
            <a:r>
              <a:rPr lang="en-US" dirty="0" smtClean="0">
                <a:latin typeface="Arial" panose="020B0604020202020204" pitchFamily="34" charset="0"/>
                <a:cs typeface="Arial" panose="020B0604020202020204" pitchFamily="34" charset="0"/>
              </a:rPr>
              <a:t>(F2,18=8.73, **p&lt;0.01, n=6-8)</a:t>
            </a:r>
          </a:p>
          <a:p>
            <a:pPr marL="342900" indent="-342900">
              <a:lnSpc>
                <a:spcPct val="110000"/>
              </a:lnSpc>
              <a:spcBef>
                <a:spcPts val="600"/>
              </a:spcBef>
              <a:spcAft>
                <a:spcPts val="600"/>
              </a:spcAft>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D2 Antagonism </a:t>
            </a:r>
            <a:r>
              <a:rPr lang="en-US" b="1" u="sng" dirty="0" smtClean="0">
                <a:solidFill>
                  <a:srgbClr val="FF0000"/>
                </a:solidFill>
                <a:latin typeface="Arial" panose="020B0604020202020204" pitchFamily="34" charset="0"/>
                <a:cs typeface="Arial" panose="020B0604020202020204" pitchFamily="34" charset="0"/>
              </a:rPr>
              <a:t>does not </a:t>
            </a:r>
            <a:r>
              <a:rPr lang="en-US" b="1" dirty="0" smtClean="0">
                <a:solidFill>
                  <a:srgbClr val="FF0000"/>
                </a:solidFill>
                <a:latin typeface="Arial" panose="020B0604020202020204" pitchFamily="34" charset="0"/>
                <a:cs typeface="Arial" panose="020B0604020202020204" pitchFamily="34" charset="0"/>
              </a:rPr>
              <a:t>block acute defeat-induced social avoidance</a:t>
            </a:r>
          </a:p>
        </p:txBody>
      </p:sp>
      <p:pic>
        <p:nvPicPr>
          <p:cNvPr id="3" name="Picture 2"/>
          <p:cNvPicPr>
            <a:picLocks noChangeAspect="1"/>
          </p:cNvPicPr>
          <p:nvPr/>
        </p:nvPicPr>
        <p:blipFill>
          <a:blip r:embed="rId3"/>
          <a:stretch>
            <a:fillRect/>
          </a:stretch>
        </p:blipFill>
        <p:spPr>
          <a:xfrm>
            <a:off x="156008" y="1451449"/>
            <a:ext cx="6242845" cy="4596782"/>
          </a:xfrm>
          <a:prstGeom prst="rect">
            <a:avLst/>
          </a:prstGeom>
        </p:spPr>
      </p:pic>
      <p:sp>
        <p:nvSpPr>
          <p:cNvPr id="12" name="TextBox 11"/>
          <p:cNvSpPr txBox="1"/>
          <p:nvPr/>
        </p:nvSpPr>
        <p:spPr>
          <a:xfrm>
            <a:off x="6562883" y="1880425"/>
            <a:ext cx="5481131" cy="3650230"/>
          </a:xfrm>
          <a:prstGeom prst="rect">
            <a:avLst/>
          </a:prstGeom>
          <a:solidFill>
            <a:schemeClr val="bg1"/>
          </a:solidFill>
        </p:spPr>
        <p:txBody>
          <a:bodyPr wrap="square" rtlCol="0">
            <a:spAutoFit/>
          </a:bodyPr>
          <a:lstStyle/>
          <a:p>
            <a:pPr marL="342900" indent="-342900">
              <a:lnSpc>
                <a:spcPct val="110000"/>
              </a:lnSpc>
              <a:spcBef>
                <a:spcPts val="600"/>
              </a:spcBef>
              <a:spcAft>
                <a:spcPts val="600"/>
              </a:spcAft>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Phasic D1R Activation Mediates Social Avoidance</a:t>
            </a:r>
          </a:p>
          <a:p>
            <a:pPr marL="342900" indent="-342900">
              <a:lnSpc>
                <a:spcPct val="110000"/>
              </a:lnSpc>
              <a:spcBef>
                <a:spcPts val="600"/>
              </a:spcBef>
              <a:spcAft>
                <a:spcPts val="600"/>
              </a:spcAft>
              <a:buFont typeface="Arial" panose="020B0604020202020204" pitchFamily="34" charset="0"/>
              <a:buChar char="•"/>
            </a:pPr>
            <a:endParaRPr lang="en-US" sz="24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spcAft>
                <a:spcPts val="600"/>
              </a:spcAft>
              <a:buFont typeface="Arial" panose="020B0604020202020204" pitchFamily="34" charset="0"/>
              <a:buChar char="•"/>
            </a:pPr>
            <a:r>
              <a:rPr lang="en-US" sz="2400" b="1" dirty="0" smtClean="0">
                <a:solidFill>
                  <a:srgbClr val="002060"/>
                </a:solidFill>
                <a:latin typeface="Arial" panose="020B0604020202020204" pitchFamily="34" charset="0"/>
                <a:cs typeface="Arial" panose="020B0604020202020204" pitchFamily="34" charset="0"/>
              </a:rPr>
              <a:t>Both BDNF and DA signaling in NAc mediate the ability of acute phasic VTA Activation to induce social avoidance during acute social stress</a:t>
            </a:r>
            <a:endParaRPr lang="en-US"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96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p:txBody>
      </p:sp>
      <p:sp>
        <p:nvSpPr>
          <p:cNvPr id="11" name="TextBox 10"/>
          <p:cNvSpPr txBox="1"/>
          <p:nvPr/>
        </p:nvSpPr>
        <p:spPr>
          <a:xfrm>
            <a:off x="1078153" y="6219804"/>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r="28749"/>
          <a:stretch/>
        </p:blipFill>
        <p:spPr>
          <a:xfrm>
            <a:off x="156009" y="1451449"/>
            <a:ext cx="4448076" cy="4596782"/>
          </a:xfrm>
          <a:prstGeom prst="rect">
            <a:avLst/>
          </a:prstGeom>
        </p:spPr>
      </p:pic>
      <p:sp>
        <p:nvSpPr>
          <p:cNvPr id="13" name="TextBox 12"/>
          <p:cNvSpPr txBox="1"/>
          <p:nvPr/>
        </p:nvSpPr>
        <p:spPr>
          <a:xfrm>
            <a:off x="6812312" y="6219804"/>
            <a:ext cx="300409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Walsch</a:t>
            </a:r>
            <a:r>
              <a:rPr lang="en-US" sz="1400" dirty="0" smtClean="0">
                <a:latin typeface="Arial" panose="020B0604020202020204" pitchFamily="34" charset="0"/>
                <a:cs typeface="Arial" panose="020B0604020202020204" pitchFamily="34" charset="0"/>
              </a:rPr>
              <a:t> et al. (2014). </a:t>
            </a:r>
            <a:r>
              <a:rPr lang="en-US" sz="1400" i="1" dirty="0" smtClean="0">
                <a:latin typeface="Arial" panose="020B0604020202020204" pitchFamily="34" charset="0"/>
                <a:cs typeface="Arial" panose="020B0604020202020204" pitchFamily="34" charset="0"/>
              </a:rPr>
              <a:t>Nat Neurosci. </a:t>
            </a:r>
            <a:endParaRPr lang="en-US" sz="1400" dirty="0">
              <a:latin typeface="Arial" panose="020B0604020202020204" pitchFamily="34" charset="0"/>
              <a:cs typeface="Arial" panose="020B0604020202020204" pitchFamily="34" charset="0"/>
            </a:endParaRPr>
          </a:p>
        </p:txBody>
      </p:sp>
      <p:sp>
        <p:nvSpPr>
          <p:cNvPr id="14" name="TextBox 13"/>
          <p:cNvSpPr txBox="1"/>
          <p:nvPr/>
        </p:nvSpPr>
        <p:spPr>
          <a:xfrm>
            <a:off x="426195" y="478087"/>
            <a:ext cx="11092035" cy="1040285"/>
          </a:xfrm>
          <a:prstGeom prst="rect">
            <a:avLst/>
          </a:prstGeom>
          <a:solidFill>
            <a:schemeClr val="bg1"/>
          </a:solidFill>
        </p:spPr>
        <p:txBody>
          <a:bodyPr wrap="square" rtlCol="0" anchor="ctr">
            <a:spAutoFit/>
          </a:bodyPr>
          <a:lstStyle/>
          <a:p>
            <a:pPr algn="ctr">
              <a:lnSpc>
                <a:spcPct val="110000"/>
              </a:lnSpc>
              <a:spcBef>
                <a:spcPts val="600"/>
              </a:spcBef>
              <a:spcAft>
                <a:spcPts val="600"/>
              </a:spcAft>
            </a:pPr>
            <a:r>
              <a:rPr lang="en-US" sz="2800" dirty="0" smtClean="0">
                <a:solidFill>
                  <a:srgbClr val="002060"/>
                </a:solidFill>
                <a:latin typeface="Arial" panose="020B0604020202020204" pitchFamily="34" charset="0"/>
                <a:cs typeface="Arial" panose="020B0604020202020204" pitchFamily="34" charset="0"/>
              </a:rPr>
              <a:t>Both </a:t>
            </a:r>
            <a:r>
              <a:rPr lang="en-US" sz="2800" b="1" i="1" u="sng" dirty="0" smtClean="0">
                <a:solidFill>
                  <a:srgbClr val="002060"/>
                </a:solidFill>
                <a:latin typeface="Arial" panose="020B0604020202020204" pitchFamily="34" charset="0"/>
                <a:cs typeface="Arial" panose="020B0604020202020204" pitchFamily="34" charset="0"/>
              </a:rPr>
              <a:t>BDNF and DA </a:t>
            </a:r>
            <a:r>
              <a:rPr lang="en-US" sz="2800" dirty="0" smtClean="0">
                <a:solidFill>
                  <a:srgbClr val="002060"/>
                </a:solidFill>
                <a:latin typeface="Arial" panose="020B0604020202020204" pitchFamily="34" charset="0"/>
                <a:cs typeface="Arial" panose="020B0604020202020204" pitchFamily="34" charset="0"/>
              </a:rPr>
              <a:t>signaling in the NAc mediate the ability of acute VTA Activation to induce social avoidance during acute social stress</a:t>
            </a:r>
            <a:endParaRPr lang="en-US" sz="2800" b="1" dirty="0" smtClean="0">
              <a:solidFill>
                <a:srgbClr val="002060"/>
              </a:solidFill>
              <a:latin typeface="Arial" panose="020B0604020202020204" pitchFamily="34" charset="0"/>
              <a:cs typeface="Arial" panose="020B0604020202020204" pitchFamily="34" charset="0"/>
            </a:endParaRPr>
          </a:p>
        </p:txBody>
      </p:sp>
      <p:grpSp>
        <p:nvGrpSpPr>
          <p:cNvPr id="15" name="Group 14"/>
          <p:cNvGrpSpPr/>
          <p:nvPr/>
        </p:nvGrpSpPr>
        <p:grpSpPr>
          <a:xfrm>
            <a:off x="5437200" y="2181727"/>
            <a:ext cx="6134143" cy="3834420"/>
            <a:chOff x="5437201" y="2213811"/>
            <a:chExt cx="5754314" cy="3596991"/>
          </a:xfrm>
        </p:grpSpPr>
        <p:grpSp>
          <p:nvGrpSpPr>
            <p:cNvPr id="4" name="Group 3"/>
            <p:cNvGrpSpPr/>
            <p:nvPr/>
          </p:nvGrpSpPr>
          <p:grpSpPr>
            <a:xfrm>
              <a:off x="5437201" y="2213811"/>
              <a:ext cx="5754314" cy="3596991"/>
              <a:chOff x="5437201" y="2213811"/>
              <a:chExt cx="5754314" cy="3596991"/>
            </a:xfrm>
          </p:grpSpPr>
          <p:pic>
            <p:nvPicPr>
              <p:cNvPr id="7" name="Picture 6"/>
              <p:cNvPicPr>
                <a:picLocks noChangeAspect="1"/>
              </p:cNvPicPr>
              <p:nvPr/>
            </p:nvPicPr>
            <p:blipFill rotWithShape="1">
              <a:blip r:embed="rId4"/>
              <a:srcRect l="53903"/>
              <a:stretch/>
            </p:blipFill>
            <p:spPr>
              <a:xfrm>
                <a:off x="5437201" y="2264580"/>
                <a:ext cx="5754314" cy="3546222"/>
              </a:xfrm>
              <a:prstGeom prst="rect">
                <a:avLst/>
              </a:prstGeom>
            </p:spPr>
          </p:pic>
          <p:sp>
            <p:nvSpPr>
              <p:cNvPr id="2" name="Rectangle 1"/>
              <p:cNvSpPr/>
              <p:nvPr/>
            </p:nvSpPr>
            <p:spPr>
              <a:xfrm>
                <a:off x="5566611" y="2213811"/>
                <a:ext cx="368968" cy="497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8454189" y="2229853"/>
              <a:ext cx="304800" cy="368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5"/>
          <a:stretch>
            <a:fillRect/>
          </a:stretch>
        </p:blipFill>
        <p:spPr>
          <a:xfrm>
            <a:off x="4516964" y="1930799"/>
            <a:ext cx="1737511" cy="804742"/>
          </a:xfrm>
          <a:prstGeom prst="rect">
            <a:avLst/>
          </a:prstGeom>
        </p:spPr>
      </p:pic>
    </p:spTree>
    <p:extLst>
      <p:ext uri="{BB962C8B-B14F-4D97-AF65-F5344CB8AC3E}">
        <p14:creationId xmlns:p14="http://schemas.microsoft.com/office/powerpoint/2010/main" val="36273701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p:txBody>
      </p:sp>
      <p:sp>
        <p:nvSpPr>
          <p:cNvPr id="11" name="TextBox 10"/>
          <p:cNvSpPr txBox="1"/>
          <p:nvPr/>
        </p:nvSpPr>
        <p:spPr>
          <a:xfrm>
            <a:off x="4430953" y="6422820"/>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7" name="TextBox 6"/>
          <p:cNvSpPr txBox="1"/>
          <p:nvPr/>
        </p:nvSpPr>
        <p:spPr>
          <a:xfrm>
            <a:off x="935712" y="1515115"/>
            <a:ext cx="5513216" cy="4976747"/>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C57BL/6J male mice (7-12wks)</a:t>
            </a: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Chronic Social Defeat Stress</a:t>
            </a:r>
            <a:endParaRPr lang="en-US" dirty="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10 days x 5m session w CD1 aggressor</a:t>
            </a: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Antagonist Infusion (</a:t>
            </a:r>
            <a:r>
              <a:rPr lang="en-US" dirty="0" smtClean="0">
                <a:solidFill>
                  <a:srgbClr val="002060"/>
                </a:solidFill>
                <a:latin typeface="Arial" panose="020B0604020202020204" pitchFamily="34" charset="0"/>
                <a:cs typeface="Arial" panose="020B0604020202020204" pitchFamily="34" charset="0"/>
              </a:rPr>
              <a:t>bilateral NAc)</a:t>
            </a:r>
          </a:p>
          <a:p>
            <a:pPr marL="800100" lvl="1" indent="-342900">
              <a:lnSpc>
                <a:spcPct val="110000"/>
              </a:lnSpc>
              <a:spcBef>
                <a:spcPts val="600"/>
              </a:spcBef>
              <a:buFont typeface="Arial" panose="020B0604020202020204" pitchFamily="34" charset="0"/>
              <a:buChar char="•"/>
            </a:pPr>
            <a:r>
              <a:rPr lang="en-US" dirty="0" smtClean="0">
                <a:solidFill>
                  <a:srgbClr val="7030A0"/>
                </a:solidFill>
                <a:latin typeface="Arial" panose="020B0604020202020204" pitchFamily="34" charset="0"/>
                <a:cs typeface="Arial" panose="020B0604020202020204" pitchFamily="34" charset="0"/>
              </a:rPr>
              <a:t>15 min before each defeat session</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SCH 23390</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D1R antagonist</a:t>
            </a:r>
          </a:p>
          <a:p>
            <a:pPr marL="800100" lvl="1" indent="-342900">
              <a:lnSpc>
                <a:spcPct val="110000"/>
              </a:lnSpc>
              <a:spcBef>
                <a:spcPts val="600"/>
              </a:spcBef>
              <a:buFont typeface="Arial" panose="020B0604020202020204" pitchFamily="34" charset="0"/>
              <a:buChar char="•"/>
            </a:pPr>
            <a:r>
              <a:rPr lang="en-US" b="1" u="sng" dirty="0" err="1" smtClean="0">
                <a:solidFill>
                  <a:srgbClr val="002060"/>
                </a:solidFill>
                <a:latin typeface="Arial" panose="020B0604020202020204" pitchFamily="34" charset="0"/>
                <a:cs typeface="Arial" panose="020B0604020202020204" pitchFamily="34" charset="0"/>
              </a:rPr>
              <a:t>Eticlopride</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D2R antagonist</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ANA-12</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TrkB </a:t>
            </a:r>
            <a:r>
              <a:rPr lang="en-US" dirty="0" err="1" smtClean="0">
                <a:solidFill>
                  <a:srgbClr val="002060"/>
                </a:solidFill>
                <a:latin typeface="Arial" panose="020B0604020202020204" pitchFamily="34" charset="0"/>
                <a:cs typeface="Arial" panose="020B0604020202020204" pitchFamily="34" charset="0"/>
              </a:rPr>
              <a:t>antaonist</a:t>
            </a: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Social Interaction Test</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SI Ratio</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time in interaction zone w target present / time wo target) * 100</a:t>
            </a:r>
          </a:p>
        </p:txBody>
      </p:sp>
      <p:sp>
        <p:nvSpPr>
          <p:cNvPr id="8" name="Rectangle 7"/>
          <p:cNvSpPr/>
          <p:nvPr/>
        </p:nvSpPr>
        <p:spPr>
          <a:xfrm>
            <a:off x="-8020" y="522863"/>
            <a:ext cx="12192000" cy="538609"/>
          </a:xfrm>
          <a:prstGeom prst="rect">
            <a:avLst/>
          </a:prstGeom>
          <a:solidFill>
            <a:schemeClr val="bg1"/>
          </a:solidFill>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Exp1: What is the role of NAc DA signaling in </a:t>
            </a:r>
            <a:r>
              <a:rPr lang="en-US" sz="2900" i="1" dirty="0" smtClean="0">
                <a:solidFill>
                  <a:schemeClr val="accent5">
                    <a:lumMod val="50000"/>
                  </a:schemeClr>
                </a:solidFill>
                <a:latin typeface="Arial" panose="020B0604020202020204" pitchFamily="34" charset="0"/>
                <a:cs typeface="Arial" panose="020B0604020202020204" pitchFamily="34" charset="0"/>
              </a:rPr>
              <a:t>Chronic</a:t>
            </a:r>
            <a:r>
              <a:rPr lang="en-US" sz="2900" dirty="0" smtClean="0">
                <a:solidFill>
                  <a:schemeClr val="accent5">
                    <a:lumMod val="50000"/>
                  </a:schemeClr>
                </a:solidFill>
                <a:latin typeface="Arial" panose="020B0604020202020204" pitchFamily="34" charset="0"/>
                <a:cs typeface="Arial" panose="020B0604020202020204" pitchFamily="34" charset="0"/>
              </a:rPr>
              <a:t> </a:t>
            </a:r>
            <a:r>
              <a:rPr lang="en-US" sz="2400" dirty="0" smtClean="0">
                <a:solidFill>
                  <a:schemeClr val="accent5">
                    <a:lumMod val="50000"/>
                  </a:schemeClr>
                </a:solidFill>
                <a:latin typeface="Arial" panose="020B0604020202020204" pitchFamily="34" charset="0"/>
                <a:cs typeface="Arial" panose="020B0604020202020204" pitchFamily="34" charset="0"/>
              </a:rPr>
              <a:t>(vs Acute)</a:t>
            </a:r>
            <a:r>
              <a:rPr lang="en-US" sz="2900" dirty="0" smtClean="0">
                <a:solidFill>
                  <a:schemeClr val="accent5">
                    <a:lumMod val="50000"/>
                  </a:schemeClr>
                </a:solidFill>
                <a:latin typeface="Arial" panose="020B0604020202020204" pitchFamily="34" charset="0"/>
                <a:cs typeface="Arial" panose="020B0604020202020204" pitchFamily="34" charset="0"/>
              </a:rPr>
              <a:t> Defeat?</a:t>
            </a:r>
          </a:p>
        </p:txBody>
      </p:sp>
      <p:pic>
        <p:nvPicPr>
          <p:cNvPr id="2" name="Picture 1"/>
          <p:cNvPicPr>
            <a:picLocks noChangeAspect="1"/>
          </p:cNvPicPr>
          <p:nvPr/>
        </p:nvPicPr>
        <p:blipFill rotWithShape="1">
          <a:blip r:embed="rId3"/>
          <a:srcRect l="4345" t="45290"/>
          <a:stretch/>
        </p:blipFill>
        <p:spPr>
          <a:xfrm>
            <a:off x="7636042" y="4231105"/>
            <a:ext cx="3058921" cy="2083430"/>
          </a:xfrm>
          <a:prstGeom prst="rect">
            <a:avLst/>
          </a:prstGeom>
        </p:spPr>
      </p:pic>
      <p:pic>
        <p:nvPicPr>
          <p:cNvPr id="3" name="Picture 2"/>
          <p:cNvPicPr>
            <a:picLocks noChangeAspect="1"/>
          </p:cNvPicPr>
          <p:nvPr/>
        </p:nvPicPr>
        <p:blipFill rotWithShape="1">
          <a:blip r:embed="rId3"/>
          <a:srcRect b="54068"/>
          <a:stretch/>
        </p:blipFill>
        <p:spPr>
          <a:xfrm>
            <a:off x="6586068" y="1504535"/>
            <a:ext cx="4786886" cy="2618286"/>
          </a:xfrm>
          <a:prstGeom prst="rect">
            <a:avLst/>
          </a:prstGeom>
        </p:spPr>
      </p:pic>
    </p:spTree>
    <p:extLst>
      <p:ext uri="{BB962C8B-B14F-4D97-AF65-F5344CB8AC3E}">
        <p14:creationId xmlns:p14="http://schemas.microsoft.com/office/powerpoint/2010/main" val="41239588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38609"/>
          </a:xfrm>
          <a:prstGeom prst="rect">
            <a:avLst/>
          </a:prstGeom>
        </p:spPr>
        <p:txBody>
          <a:bodyPr wrap="square">
            <a:spAutoFit/>
          </a:bodyPr>
          <a:lstStyle/>
          <a:p>
            <a:pPr algn="ctr"/>
            <a:r>
              <a:rPr lang="en-US" sz="2900" dirty="0" smtClean="0">
                <a:solidFill>
                  <a:schemeClr val="accent5">
                    <a:lumMod val="50000"/>
                  </a:schemeClr>
                </a:solidFill>
                <a:latin typeface="Arial" panose="020B0604020202020204" pitchFamily="34" charset="0"/>
                <a:cs typeface="Arial" panose="020B0604020202020204" pitchFamily="34" charset="0"/>
              </a:rPr>
              <a:t>ExpS1: What is the role of DA signaling in the NAc?</a:t>
            </a:r>
          </a:p>
        </p:txBody>
      </p:sp>
      <p:sp>
        <p:nvSpPr>
          <p:cNvPr id="7" name="TextBox 6"/>
          <p:cNvSpPr txBox="1"/>
          <p:nvPr/>
        </p:nvSpPr>
        <p:spPr>
          <a:xfrm>
            <a:off x="5872489" y="1443661"/>
            <a:ext cx="5790122" cy="2151358"/>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Neither D1 nor D2 NAc Inhibition blocked social avoidance following CSDS</a:t>
            </a:r>
          </a:p>
          <a:p>
            <a:pPr marL="342900" indent="-342900">
              <a:lnSpc>
                <a:spcPct val="110000"/>
              </a:lnSpc>
              <a:spcBef>
                <a:spcPts val="600"/>
              </a:spcBef>
              <a:buFont typeface="Arial" panose="020B0604020202020204" pitchFamily="34" charset="0"/>
              <a:buChar char="•"/>
            </a:pP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TrkB Inhibition counteracted the social avoidance induced by CSDS</a:t>
            </a:r>
          </a:p>
          <a:p>
            <a:pPr marL="800100" lvl="1"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As observed after acute (1d) defeat </a:t>
            </a:r>
            <a:endParaRPr lang="en-US" sz="16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8020" y="522863"/>
            <a:ext cx="12192000" cy="538609"/>
          </a:xfrm>
          <a:prstGeom prst="rect">
            <a:avLst/>
          </a:prstGeom>
          <a:solidFill>
            <a:schemeClr val="bg1"/>
          </a:solidFill>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Exp1: What is the role of NAc DA signaling in </a:t>
            </a:r>
            <a:r>
              <a:rPr lang="en-US" sz="2800" i="1" dirty="0" smtClean="0">
                <a:solidFill>
                  <a:schemeClr val="accent5">
                    <a:lumMod val="50000"/>
                  </a:schemeClr>
                </a:solidFill>
                <a:latin typeface="Arial" panose="020B0604020202020204" pitchFamily="34" charset="0"/>
                <a:cs typeface="Arial" panose="020B0604020202020204" pitchFamily="34" charset="0"/>
              </a:rPr>
              <a:t>chronic</a:t>
            </a:r>
            <a:r>
              <a:rPr lang="en-US" sz="2800" dirty="0" smtClean="0">
                <a:solidFill>
                  <a:schemeClr val="accent5">
                    <a:lumMod val="50000"/>
                  </a:schemeClr>
                </a:solidFill>
                <a:latin typeface="Arial" panose="020B0604020202020204" pitchFamily="34" charset="0"/>
                <a:cs typeface="Arial" panose="020B0604020202020204" pitchFamily="34" charset="0"/>
              </a:rPr>
              <a:t> (vs acute) defeat?</a:t>
            </a:r>
          </a:p>
        </p:txBody>
      </p:sp>
      <p:pic>
        <p:nvPicPr>
          <p:cNvPr id="2" name="Picture 1"/>
          <p:cNvPicPr>
            <a:picLocks noChangeAspect="1"/>
          </p:cNvPicPr>
          <p:nvPr/>
        </p:nvPicPr>
        <p:blipFill>
          <a:blip r:embed="rId3"/>
          <a:stretch>
            <a:fillRect/>
          </a:stretch>
        </p:blipFill>
        <p:spPr>
          <a:xfrm>
            <a:off x="911778" y="1312782"/>
            <a:ext cx="4478369" cy="5332969"/>
          </a:xfrm>
          <a:prstGeom prst="rect">
            <a:avLst/>
          </a:prstGeom>
        </p:spPr>
      </p:pic>
      <p:grpSp>
        <p:nvGrpSpPr>
          <p:cNvPr id="10" name="Group 9"/>
          <p:cNvGrpSpPr/>
          <p:nvPr/>
        </p:nvGrpSpPr>
        <p:grpSpPr>
          <a:xfrm>
            <a:off x="6344473" y="3855885"/>
            <a:ext cx="3867221" cy="2417379"/>
            <a:chOff x="5437201" y="2213811"/>
            <a:chExt cx="5754314" cy="3596991"/>
          </a:xfrm>
        </p:grpSpPr>
        <p:grpSp>
          <p:nvGrpSpPr>
            <p:cNvPr id="12" name="Group 11"/>
            <p:cNvGrpSpPr/>
            <p:nvPr/>
          </p:nvGrpSpPr>
          <p:grpSpPr>
            <a:xfrm>
              <a:off x="5437201" y="2213811"/>
              <a:ext cx="5754314" cy="3596991"/>
              <a:chOff x="5437201" y="2213811"/>
              <a:chExt cx="5754314" cy="3596991"/>
            </a:xfrm>
          </p:grpSpPr>
          <p:pic>
            <p:nvPicPr>
              <p:cNvPr id="14" name="Picture 13"/>
              <p:cNvPicPr>
                <a:picLocks noChangeAspect="1"/>
              </p:cNvPicPr>
              <p:nvPr/>
            </p:nvPicPr>
            <p:blipFill rotWithShape="1">
              <a:blip r:embed="rId4"/>
              <a:srcRect l="53903"/>
              <a:stretch/>
            </p:blipFill>
            <p:spPr>
              <a:xfrm>
                <a:off x="5437201" y="2264580"/>
                <a:ext cx="5754314" cy="3546222"/>
              </a:xfrm>
              <a:prstGeom prst="rect">
                <a:avLst/>
              </a:prstGeom>
            </p:spPr>
          </p:pic>
          <p:sp>
            <p:nvSpPr>
              <p:cNvPr id="15" name="Rectangle 14"/>
              <p:cNvSpPr/>
              <p:nvPr/>
            </p:nvSpPr>
            <p:spPr>
              <a:xfrm>
                <a:off x="5566611" y="2213811"/>
                <a:ext cx="368968" cy="497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8454189" y="2229853"/>
              <a:ext cx="304800" cy="368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129700" y="6449726"/>
            <a:ext cx="6677290" cy="307777"/>
          </a:xfrm>
          <a:prstGeom prst="rect">
            <a:avLst/>
          </a:prstGeom>
          <a:noFill/>
        </p:spPr>
        <p:txBody>
          <a:bodyPr wrap="squar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   </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5864468" y="1403557"/>
            <a:ext cx="5942521" cy="4924425"/>
          </a:xfrm>
          <a:prstGeom prst="rect">
            <a:avLst/>
          </a:prstGeom>
          <a:solidFill>
            <a:schemeClr val="bg1"/>
          </a:solidFill>
        </p:spPr>
        <p:txBody>
          <a:bodyPr wrap="square" rtlCol="0">
            <a:spAutoFit/>
          </a:bodyPr>
          <a:lstStyle/>
          <a:p>
            <a:pPr marL="342900" indent="-342900">
              <a:lnSpc>
                <a:spcPct val="11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CSDS-induced avoidance                    (depressed phenotype, vulnerability):</a:t>
            </a:r>
          </a:p>
          <a:p>
            <a:pPr marL="800100" lvl="1" indent="-342900">
              <a:lnSpc>
                <a:spcPct val="110000"/>
              </a:lnSpc>
              <a:spcBef>
                <a:spcPts val="600"/>
              </a:spcBef>
              <a:buFont typeface="Arial" panose="020B0604020202020204" pitchFamily="34" charset="0"/>
              <a:buChar char="•"/>
            </a:pPr>
            <a:endParaRPr lang="en-US" sz="200" u="sng"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sz="2000" u="sng" dirty="0" smtClean="0">
                <a:solidFill>
                  <a:srgbClr val="002060"/>
                </a:solidFill>
                <a:latin typeface="Arial" panose="020B0604020202020204" pitchFamily="34" charset="0"/>
                <a:cs typeface="Arial" panose="020B0604020202020204" pitchFamily="34" charset="0"/>
              </a:rPr>
              <a:t>Not altered </a:t>
            </a:r>
            <a:r>
              <a:rPr lang="en-US" sz="2000" dirty="0" smtClean="0">
                <a:solidFill>
                  <a:srgbClr val="002060"/>
                </a:solidFill>
                <a:latin typeface="Arial" panose="020B0604020202020204" pitchFamily="34" charset="0"/>
                <a:cs typeface="Arial" panose="020B0604020202020204" pitchFamily="34" charset="0"/>
              </a:rPr>
              <a:t>by D1 or D2 MSN activity</a:t>
            </a:r>
          </a:p>
          <a:p>
            <a:pPr marL="800100" lvl="1" indent="-342900">
              <a:lnSpc>
                <a:spcPct val="110000"/>
              </a:lnSpc>
              <a:spcBef>
                <a:spcPts val="600"/>
              </a:spcBef>
              <a:buFont typeface="Arial" panose="020B0604020202020204" pitchFamily="34" charset="0"/>
              <a:buChar char="•"/>
            </a:pPr>
            <a:endParaRPr lang="en-US" sz="900" dirty="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Altered by TrkB blockade</a:t>
            </a:r>
            <a:endParaRPr lang="en-US" sz="2000"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D1R (</a:t>
            </a:r>
            <a:r>
              <a:rPr lang="en-US" sz="2000" b="1" dirty="0" smtClean="0">
                <a:solidFill>
                  <a:srgbClr val="7030A0"/>
                </a:solidFill>
                <a:latin typeface="Arial" panose="020B0604020202020204" pitchFamily="34" charset="0"/>
                <a:cs typeface="Arial" panose="020B0604020202020204" pitchFamily="34" charset="0"/>
              </a:rPr>
              <a:t>S1</a:t>
            </a:r>
            <a:r>
              <a:rPr lang="en-US" sz="2000" b="1" dirty="0" smtClean="0">
                <a:solidFill>
                  <a:srgbClr val="002060"/>
                </a:solidFill>
                <a:latin typeface="Arial" panose="020B0604020202020204" pitchFamily="34" charset="0"/>
                <a:cs typeface="Arial" panose="020B0604020202020204" pitchFamily="34" charset="0"/>
              </a:rPr>
              <a:t>) &amp; TrkB (</a:t>
            </a:r>
            <a:r>
              <a:rPr lang="en-US" sz="2000" b="1" dirty="0" smtClean="0">
                <a:solidFill>
                  <a:srgbClr val="7030A0"/>
                </a:solidFill>
                <a:latin typeface="Arial" panose="020B0604020202020204" pitchFamily="34" charset="0"/>
                <a:cs typeface="Arial" panose="020B0604020202020204" pitchFamily="34" charset="0"/>
              </a:rPr>
              <a:t>1D</a:t>
            </a:r>
            <a:r>
              <a:rPr lang="en-US" sz="2000" b="1" dirty="0" smtClean="0">
                <a:solidFill>
                  <a:srgbClr val="002060"/>
                </a:solidFill>
                <a:latin typeface="Arial" panose="020B0604020202020204" pitchFamily="34" charset="0"/>
                <a:cs typeface="Arial" panose="020B0604020202020204" pitchFamily="34" charset="0"/>
              </a:rPr>
              <a:t>) mediate acute stress/ phasic stimulation-induced social avoidance</a:t>
            </a:r>
          </a:p>
          <a:p>
            <a:pPr marL="342900" indent="-342900">
              <a:lnSpc>
                <a:spcPct val="110000"/>
              </a:lnSpc>
              <a:spcBef>
                <a:spcPts val="600"/>
              </a:spcBef>
              <a:buFont typeface="Arial" panose="020B0604020202020204" pitchFamily="34" charset="0"/>
              <a:buChar char="•"/>
            </a:pPr>
            <a:endParaRPr lang="en-US" sz="2000" b="1"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TrkB/BDNF (</a:t>
            </a:r>
            <a:r>
              <a:rPr lang="en-US" sz="2000" b="1" i="1" u="sng" dirty="0" smtClean="0">
                <a:solidFill>
                  <a:srgbClr val="002060"/>
                </a:solidFill>
                <a:latin typeface="Arial" panose="020B0604020202020204" pitchFamily="34" charset="0"/>
                <a:cs typeface="Arial" panose="020B0604020202020204" pitchFamily="34" charset="0"/>
              </a:rPr>
              <a:t>NOT DA</a:t>
            </a:r>
            <a:r>
              <a:rPr lang="en-US" sz="2000" b="1" dirty="0" smtClean="0">
                <a:solidFill>
                  <a:srgbClr val="002060"/>
                </a:solidFill>
                <a:latin typeface="Arial" panose="020B0604020202020204" pitchFamily="34" charset="0"/>
                <a:cs typeface="Arial" panose="020B0604020202020204" pitchFamily="34" charset="0"/>
              </a:rPr>
              <a:t>) mediate CSDS-induced social avoidance (depression)</a:t>
            </a:r>
          </a:p>
          <a:p>
            <a:pPr marL="342900" indent="-342900">
              <a:lnSpc>
                <a:spcPct val="110000"/>
              </a:lnSpc>
              <a:spcBef>
                <a:spcPts val="600"/>
              </a:spcBef>
              <a:buFont typeface="Arial" panose="020B0604020202020204" pitchFamily="34" charset="0"/>
              <a:buChar char="•"/>
            </a:pPr>
            <a:endParaRPr lang="en-US" sz="20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2000" b="1" dirty="0" smtClean="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5270215" y="5845927"/>
            <a:ext cx="6384376" cy="369332"/>
          </a:xfrm>
          <a:prstGeom prst="rect">
            <a:avLst/>
          </a:prstGeom>
          <a:noFill/>
        </p:spPr>
        <p:txBody>
          <a:bodyPr wrap="none" rtlCol="0">
            <a:spAutoFit/>
          </a:bodyPr>
          <a:lstStyle/>
          <a:p>
            <a:r>
              <a:rPr lang="en-US" dirty="0" smtClean="0"/>
              <a:t>*p&lt;0.05, **p&lt;0.01 vs control group; #p&lt;0.05, ##p&lt;0.01  vs ANA-12</a:t>
            </a:r>
            <a:endParaRPr lang="en-US" dirty="0"/>
          </a:p>
        </p:txBody>
      </p:sp>
    </p:spTree>
    <p:extLst>
      <p:ext uri="{BB962C8B-B14F-4D97-AF65-F5344CB8AC3E}">
        <p14:creationId xmlns:p14="http://schemas.microsoft.com/office/powerpoint/2010/main" val="3681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7" grpId="0" animBg="1"/>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Exp2: Behavioral effects of VTA-NAc activation in </a:t>
            </a:r>
            <a:r>
              <a:rPr lang="en-US" sz="2800" i="1" dirty="0" smtClean="0">
                <a:solidFill>
                  <a:schemeClr val="accent5">
                    <a:lumMod val="50000"/>
                  </a:schemeClr>
                </a:solidFill>
                <a:latin typeface="Arial" panose="020B0604020202020204" pitchFamily="34" charset="0"/>
                <a:cs typeface="Arial" panose="020B0604020202020204" pitchFamily="34" charset="0"/>
              </a:rPr>
              <a:t>chronic</a:t>
            </a:r>
            <a:r>
              <a:rPr lang="en-US" sz="2800" dirty="0" smtClean="0">
                <a:solidFill>
                  <a:schemeClr val="accent5">
                    <a:lumMod val="50000"/>
                  </a:schemeClr>
                </a:solidFill>
                <a:latin typeface="Arial" panose="020B0604020202020204" pitchFamily="34" charset="0"/>
                <a:cs typeface="Arial" panose="020B0604020202020204" pitchFamily="34" charset="0"/>
              </a:rPr>
              <a:t> (vs acute) defeat?</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518616" y="1287361"/>
            <a:ext cx="7165552" cy="4976747"/>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C57BL/6J male mice (7-12wks)</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(2C) AAV2.5-hsyn-</a:t>
            </a:r>
            <a:r>
              <a:rPr lang="en-US" b="1" dirty="0" smtClean="0">
                <a:solidFill>
                  <a:srgbClr val="00B050"/>
                </a:solidFill>
                <a:latin typeface="Arial" panose="020B0604020202020204" pitchFamily="34" charset="0"/>
                <a:cs typeface="Arial" panose="020B0604020202020204" pitchFamily="34" charset="0"/>
              </a:rPr>
              <a:t>ChR2-eYFP</a:t>
            </a:r>
            <a:r>
              <a:rPr lang="en-US" b="1" baseline="-25000" dirty="0" smtClean="0">
                <a:solidFill>
                  <a:srgbClr val="7030A0"/>
                </a:solidFill>
                <a:latin typeface="Arial" panose="020B0604020202020204" pitchFamily="34" charset="0"/>
                <a:cs typeface="Arial" panose="020B0604020202020204" pitchFamily="34" charset="0"/>
              </a:rPr>
              <a:t>NAc (bilateral)</a:t>
            </a:r>
            <a:r>
              <a:rPr lang="en-US" b="1" dirty="0" smtClean="0">
                <a:solidFill>
                  <a:srgbClr val="002060"/>
                </a:solidFill>
                <a:latin typeface="Arial" panose="020B0604020202020204" pitchFamily="34" charset="0"/>
                <a:cs typeface="Arial" panose="020B0604020202020204" pitchFamily="34" charset="0"/>
              </a:rPr>
              <a:t> (Fig 2B-C)</a:t>
            </a:r>
          </a:p>
          <a:p>
            <a:pPr marL="800100" lvl="1" indent="-342900">
              <a:lnSpc>
                <a:spcPct val="110000"/>
              </a:lnSpc>
              <a:spcBef>
                <a:spcPts val="600"/>
              </a:spcBef>
              <a:buFont typeface="Arial" panose="020B0604020202020204" pitchFamily="34" charset="0"/>
              <a:buChar char="•"/>
            </a:pPr>
            <a:r>
              <a:rPr lang="en-US" u="sng" dirty="0" smtClean="0">
                <a:solidFill>
                  <a:srgbClr val="002060"/>
                </a:solidFill>
                <a:latin typeface="Arial" panose="020B0604020202020204" pitchFamily="34" charset="0"/>
                <a:cs typeface="Arial" panose="020B0604020202020204" pitchFamily="34" charset="0"/>
              </a:rPr>
              <a:t>AAV2.5:</a:t>
            </a:r>
            <a:r>
              <a:rPr lang="en-US" dirty="0" smtClean="0">
                <a:solidFill>
                  <a:srgbClr val="002060"/>
                </a:solidFill>
                <a:latin typeface="Arial" panose="020B0604020202020204" pitchFamily="34" charset="0"/>
                <a:cs typeface="Arial" panose="020B0604020202020204" pitchFamily="34" charset="0"/>
              </a:rPr>
              <a:t> </a:t>
            </a:r>
            <a:r>
              <a:rPr lang="en-US" b="1" i="1" dirty="0" smtClean="0">
                <a:solidFill>
                  <a:srgbClr val="7030A0"/>
                </a:solidFill>
                <a:latin typeface="Arial" panose="020B0604020202020204" pitchFamily="34" charset="0"/>
                <a:cs typeface="Arial" panose="020B0604020202020204" pitchFamily="34" charset="0"/>
              </a:rPr>
              <a:t>Retrograde</a:t>
            </a:r>
            <a:r>
              <a:rPr lang="en-US" dirty="0" smtClean="0">
                <a:solidFill>
                  <a:srgbClr val="002060"/>
                </a:solidFill>
                <a:latin typeface="Arial" panose="020B0604020202020204" pitchFamily="34" charset="0"/>
                <a:cs typeface="Arial" panose="020B0604020202020204" pitchFamily="34" charset="0"/>
              </a:rPr>
              <a:t> Adeno-Associated Virus</a:t>
            </a:r>
          </a:p>
          <a:p>
            <a:pPr marL="1257300" lvl="2" indent="-342900">
              <a:lnSpc>
                <a:spcPct val="110000"/>
              </a:lnSpc>
              <a:spcBef>
                <a:spcPts val="600"/>
              </a:spcBef>
              <a:buFont typeface="Arial" panose="020B0604020202020204" pitchFamily="34" charset="0"/>
              <a:buChar char="•"/>
            </a:pPr>
            <a:r>
              <a:rPr lang="en-US" dirty="0" smtClean="0">
                <a:solidFill>
                  <a:srgbClr val="7030A0"/>
                </a:solidFill>
                <a:latin typeface="Arial" panose="020B0604020202020204" pitchFamily="34" charset="0"/>
                <a:cs typeface="Arial" panose="020B0604020202020204" pitchFamily="34" charset="0"/>
              </a:rPr>
              <a:t>NAc (bilateral) infusion</a:t>
            </a:r>
          </a:p>
          <a:p>
            <a:pPr marL="800100" lvl="1" indent="-342900">
              <a:lnSpc>
                <a:spcPct val="110000"/>
              </a:lnSpc>
              <a:spcBef>
                <a:spcPts val="600"/>
              </a:spcBef>
              <a:buFont typeface="Arial" panose="020B0604020202020204" pitchFamily="34" charset="0"/>
              <a:buChar char="•"/>
            </a:pPr>
            <a:r>
              <a:rPr lang="en-US" u="sng" dirty="0" err="1" smtClean="0">
                <a:solidFill>
                  <a:srgbClr val="002060"/>
                </a:solidFill>
                <a:latin typeface="Arial" panose="020B0604020202020204" pitchFamily="34" charset="0"/>
                <a:cs typeface="Arial" panose="020B0604020202020204" pitchFamily="34" charset="0"/>
              </a:rPr>
              <a:t>hsyn</a:t>
            </a:r>
            <a:r>
              <a:rPr lang="en-US" u="sng" dirty="0" smtClean="0">
                <a:solidFill>
                  <a:srgbClr val="002060"/>
                </a:solidFill>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 human </a:t>
            </a:r>
            <a:r>
              <a:rPr lang="en-US" dirty="0" err="1" smtClean="0">
                <a:solidFill>
                  <a:srgbClr val="002060"/>
                </a:solidFill>
                <a:latin typeface="Arial" panose="020B0604020202020204" pitchFamily="34" charset="0"/>
                <a:cs typeface="Arial" panose="020B0604020202020204" pitchFamily="34" charset="0"/>
              </a:rPr>
              <a:t>synapsin</a:t>
            </a:r>
            <a:r>
              <a:rPr lang="en-US" dirty="0" smtClean="0">
                <a:solidFill>
                  <a:srgbClr val="002060"/>
                </a:solidFill>
                <a:latin typeface="Arial" panose="020B0604020202020204" pitchFamily="34" charset="0"/>
                <a:cs typeface="Arial" panose="020B0604020202020204" pitchFamily="34" charset="0"/>
              </a:rPr>
              <a:t> (promoter)</a:t>
            </a:r>
          </a:p>
          <a:p>
            <a:pPr marL="800100" lvl="1" indent="-342900">
              <a:lnSpc>
                <a:spcPct val="110000"/>
              </a:lnSpc>
              <a:spcBef>
                <a:spcPts val="600"/>
              </a:spcBef>
              <a:buFont typeface="Arial" panose="020B0604020202020204" pitchFamily="34" charset="0"/>
              <a:buChar char="•"/>
            </a:pPr>
            <a:r>
              <a:rPr lang="en-US" b="1" u="sng" dirty="0" smtClean="0">
                <a:solidFill>
                  <a:srgbClr val="00B050"/>
                </a:solidFill>
                <a:latin typeface="Arial" panose="020B0604020202020204" pitchFamily="34" charset="0"/>
                <a:cs typeface="Arial" panose="020B0604020202020204" pitchFamily="34" charset="0"/>
              </a:rPr>
              <a:t>ChR2</a:t>
            </a:r>
            <a:r>
              <a:rPr lang="en-US" b="1" u="sng" dirty="0" smtClean="0">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 Channelrhodopsin</a:t>
            </a:r>
            <a:r>
              <a:rPr lang="en-US" dirty="0">
                <a:solidFill>
                  <a:srgbClr val="002060"/>
                </a:solidFill>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2 fused to </a:t>
            </a:r>
            <a:r>
              <a:rPr lang="en-US" b="1" dirty="0" smtClean="0">
                <a:solidFill>
                  <a:srgbClr val="00B050"/>
                </a:solidFill>
                <a:latin typeface="Arial" panose="020B0604020202020204" pitchFamily="34" charset="0"/>
                <a:cs typeface="Arial" panose="020B0604020202020204" pitchFamily="34" charset="0"/>
              </a:rPr>
              <a:t>eYFP </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Temporally </a:t>
            </a:r>
            <a:r>
              <a:rPr lang="en-US" dirty="0">
                <a:solidFill>
                  <a:srgbClr val="002060"/>
                </a:solidFill>
                <a:latin typeface="Arial" panose="020B0604020202020204" pitchFamily="34" charset="0"/>
                <a:cs typeface="Arial" panose="020B0604020202020204" pitchFamily="34" charset="0"/>
              </a:rPr>
              <a:t>precise excitation </a:t>
            </a:r>
            <a:r>
              <a:rPr lang="en-US" dirty="0" smtClean="0">
                <a:solidFill>
                  <a:srgbClr val="002060"/>
                </a:solidFill>
                <a:latin typeface="Arial" panose="020B0604020202020204" pitchFamily="34" charset="0"/>
                <a:cs typeface="Arial" panose="020B0604020202020204" pitchFamily="34" charset="0"/>
              </a:rPr>
              <a:t>(450-500nm)</a:t>
            </a:r>
            <a:endParaRPr lang="en-US" b="1"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b="1" u="sng" dirty="0" smtClean="0">
                <a:solidFill>
                  <a:srgbClr val="00B050"/>
                </a:solidFill>
                <a:latin typeface="Arial" panose="020B0604020202020204" pitchFamily="34" charset="0"/>
                <a:cs typeface="Arial" panose="020B0604020202020204" pitchFamily="34" charset="0"/>
              </a:rPr>
              <a:t>eYFP:</a:t>
            </a:r>
            <a:r>
              <a:rPr lang="en-US" b="1" dirty="0" smtClean="0">
                <a:solidFill>
                  <a:srgbClr val="00B05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Enhanced yellow fluorescent protein</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Fiber optic Implantation (Fig 2B)</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Bilateral VTA</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3wks post transfection</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Transfection Verification (Fig 2D)</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eYFP-TH double labeling</a:t>
            </a:r>
          </a:p>
        </p:txBody>
      </p:sp>
      <p:grpSp>
        <p:nvGrpSpPr>
          <p:cNvPr id="13" name="Group 12"/>
          <p:cNvGrpSpPr/>
          <p:nvPr/>
        </p:nvGrpSpPr>
        <p:grpSpPr>
          <a:xfrm>
            <a:off x="6195583" y="1448557"/>
            <a:ext cx="5513216" cy="2706349"/>
            <a:chOff x="6195583" y="1448557"/>
            <a:chExt cx="5513216" cy="2706349"/>
          </a:xfrm>
        </p:grpSpPr>
        <p:grpSp>
          <p:nvGrpSpPr>
            <p:cNvPr id="8" name="Group 7"/>
            <p:cNvGrpSpPr/>
            <p:nvPr/>
          </p:nvGrpSpPr>
          <p:grpSpPr>
            <a:xfrm>
              <a:off x="6343854" y="1448557"/>
              <a:ext cx="5364945" cy="2666244"/>
              <a:chOff x="6343854" y="1448557"/>
              <a:chExt cx="5364945" cy="2666244"/>
            </a:xfrm>
          </p:grpSpPr>
          <p:pic>
            <p:nvPicPr>
              <p:cNvPr id="2" name="Picture 1"/>
              <p:cNvPicPr>
                <a:picLocks noChangeAspect="1"/>
              </p:cNvPicPr>
              <p:nvPr/>
            </p:nvPicPr>
            <p:blipFill rotWithShape="1">
              <a:blip r:embed="rId3"/>
              <a:srcRect b="47602"/>
              <a:stretch/>
            </p:blipFill>
            <p:spPr>
              <a:xfrm>
                <a:off x="6343854" y="1448557"/>
                <a:ext cx="5364945" cy="2561969"/>
              </a:xfrm>
              <a:prstGeom prst="rect">
                <a:avLst/>
              </a:prstGeom>
            </p:spPr>
          </p:pic>
          <p:sp>
            <p:nvSpPr>
              <p:cNvPr id="15" name="Rectangle 14"/>
              <p:cNvSpPr/>
              <p:nvPr/>
            </p:nvSpPr>
            <p:spPr>
              <a:xfrm>
                <a:off x="9314803" y="3906253"/>
                <a:ext cx="381680" cy="208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6195583" y="3946358"/>
              <a:ext cx="381680" cy="208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5029329" y="5137122"/>
            <a:ext cx="6971171" cy="1323439"/>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(B) </a:t>
            </a:r>
            <a:r>
              <a:rPr lang="en-US" sz="1600" dirty="0">
                <a:latin typeface="Arial" panose="020B0604020202020204" pitchFamily="34" charset="0"/>
                <a:cs typeface="Arial" panose="020B0604020202020204" pitchFamily="34" charset="0"/>
              </a:rPr>
              <a:t>Schematic of retrograde traveling </a:t>
            </a:r>
            <a:r>
              <a:rPr lang="en-US" sz="1600" b="1" dirty="0" smtClean="0">
                <a:solidFill>
                  <a:srgbClr val="00B050"/>
                </a:solidFill>
                <a:latin typeface="Arial" panose="020B0604020202020204" pitchFamily="34" charset="0"/>
                <a:cs typeface="Arial" panose="020B0604020202020204" pitchFamily="34" charset="0"/>
              </a:rPr>
              <a:t>AAV2.5-hsyn-ChR2-eYFP</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infused into NAc and </a:t>
            </a:r>
            <a:r>
              <a:rPr lang="en-US" sz="1600" dirty="0" smtClean="0">
                <a:latin typeface="Arial" panose="020B0604020202020204" pitchFamily="34" charset="0"/>
                <a:cs typeface="Arial" panose="020B0604020202020204" pitchFamily="34" charset="0"/>
              </a:rPr>
              <a:t>optic </a:t>
            </a:r>
            <a:r>
              <a:rPr lang="en-US" sz="1600" dirty="0">
                <a:latin typeface="Arial" panose="020B0604020202020204" pitchFamily="34" charset="0"/>
                <a:cs typeface="Arial" panose="020B0604020202020204" pitchFamily="34" charset="0"/>
              </a:rPr>
              <a:t>fiber implantation into VTA. </a:t>
            </a:r>
            <a:endParaRPr lang="en-US" sz="1600"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(C) </a:t>
            </a:r>
            <a:r>
              <a:rPr lang="en-US" sz="1600" b="1" dirty="0" smtClean="0">
                <a:solidFill>
                  <a:srgbClr val="00B050"/>
                </a:solidFill>
                <a:latin typeface="Arial" panose="020B0604020202020204" pitchFamily="34" charset="0"/>
                <a:cs typeface="Arial" panose="020B0604020202020204" pitchFamily="34" charset="0"/>
              </a:rPr>
              <a:t>AAV2.5-ChR2-eYFP </a:t>
            </a:r>
            <a:r>
              <a:rPr lang="en-US" sz="1600" dirty="0">
                <a:latin typeface="Arial" panose="020B0604020202020204" pitchFamily="34" charset="0"/>
                <a:cs typeface="Arial" panose="020B0604020202020204" pitchFamily="34" charset="0"/>
              </a:rPr>
              <a:t>NAc injection </a:t>
            </a:r>
            <a:r>
              <a:rPr lang="en-US" sz="1600" dirty="0" smtClean="0">
                <a:latin typeface="Arial" panose="020B0604020202020204" pitchFamily="34" charset="0"/>
                <a:cs typeface="Arial" panose="020B0604020202020204" pitchFamily="34" charset="0"/>
              </a:rPr>
              <a:t>site (scale bar: 100</a:t>
            </a:r>
            <a:r>
              <a:rPr lang="el-GR" sz="1600" dirty="0">
                <a:latin typeface="Arial" panose="020B0604020202020204" pitchFamily="34" charset="0"/>
                <a:cs typeface="Arial" panose="020B0604020202020204" pitchFamily="34" charset="0"/>
              </a:rPr>
              <a:t> </a:t>
            </a:r>
            <a:r>
              <a:rPr lang="el-GR" sz="1600" dirty="0" smtClean="0">
                <a:latin typeface="Arial" panose="020B0604020202020204" pitchFamily="34" charset="0"/>
                <a:cs typeface="Arial" panose="020B0604020202020204" pitchFamily="34" charset="0"/>
              </a:rPr>
              <a:t>μ</a:t>
            </a:r>
            <a:r>
              <a:rPr lang="en-US" sz="1600" dirty="0" smtClean="0">
                <a:latin typeface="Arial" panose="020B0604020202020204" pitchFamily="34" charset="0"/>
                <a:cs typeface="Arial" panose="020B0604020202020204" pitchFamily="34" charset="0"/>
              </a:rPr>
              <a:t>m). </a:t>
            </a:r>
          </a:p>
          <a:p>
            <a:r>
              <a:rPr lang="en-US" sz="1600" b="1" dirty="0" smtClean="0">
                <a:solidFill>
                  <a:srgbClr val="002060"/>
                </a:solidFill>
                <a:latin typeface="Arial" panose="020B0604020202020204" pitchFamily="34" charset="0"/>
                <a:cs typeface="Arial" panose="020B0604020202020204" pitchFamily="34" charset="0"/>
              </a:rPr>
              <a:t>(D</a:t>
            </a:r>
            <a:r>
              <a:rPr lang="en-US" sz="1600" b="1" dirty="0">
                <a:solidFill>
                  <a:srgbClr val="002060"/>
                </a:solidFill>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a:t>
            </a:r>
            <a:r>
              <a:rPr lang="en-US" sz="1600" dirty="0" smtClean="0">
                <a:latin typeface="Arial" panose="020B0604020202020204" pitchFamily="34" charset="0"/>
                <a:cs typeface="Arial" panose="020B0604020202020204" pitchFamily="34" charset="0"/>
              </a:rPr>
              <a:t>onfocal images: </a:t>
            </a:r>
            <a:r>
              <a:rPr lang="en-US" sz="1600" b="1" dirty="0" smtClean="0">
                <a:solidFill>
                  <a:srgbClr val="00B050"/>
                </a:solidFill>
                <a:latin typeface="Arial" panose="020B0604020202020204" pitchFamily="34" charset="0"/>
                <a:cs typeface="Arial" panose="020B0604020202020204" pitchFamily="34" charset="0"/>
              </a:rPr>
              <a:t>ChR2-EYFP </a:t>
            </a:r>
            <a:r>
              <a:rPr lang="en-US" sz="1600" b="1" dirty="0">
                <a:solidFill>
                  <a:srgbClr val="00B050"/>
                </a:solidFill>
                <a:latin typeface="Arial" panose="020B0604020202020204" pitchFamily="34" charset="0"/>
                <a:cs typeface="Arial" panose="020B0604020202020204" pitchFamily="34" charset="0"/>
              </a:rPr>
              <a:t>(green) </a:t>
            </a:r>
            <a:r>
              <a:rPr lang="en-US" sz="1600" dirty="0">
                <a:latin typeface="Arial" panose="020B0604020202020204" pitchFamily="34" charset="0"/>
                <a:cs typeface="Arial" panose="020B0604020202020204" pitchFamily="34" charset="0"/>
              </a:rPr>
              <a:t>localization </a:t>
            </a:r>
            <a:r>
              <a:rPr lang="en-US" sz="1600" dirty="0" smtClean="0">
                <a:latin typeface="Arial" panose="020B0604020202020204" pitchFamily="34" charset="0"/>
                <a:cs typeface="Arial" panose="020B0604020202020204" pitchFamily="34" charset="0"/>
              </a:rPr>
              <a:t>in </a:t>
            </a:r>
            <a:r>
              <a:rPr lang="en-US" sz="1600" b="1" dirty="0">
                <a:solidFill>
                  <a:srgbClr val="C00000"/>
                </a:solidFill>
                <a:latin typeface="Arial" panose="020B0604020202020204" pitchFamily="34" charset="0"/>
                <a:cs typeface="Arial" panose="020B0604020202020204" pitchFamily="34" charset="0"/>
              </a:rPr>
              <a:t>tyrosine hydroxylase (</a:t>
            </a:r>
            <a:r>
              <a:rPr lang="en-US" sz="1600" b="1" dirty="0" smtClean="0">
                <a:solidFill>
                  <a:srgbClr val="C00000"/>
                </a:solidFill>
                <a:latin typeface="Arial" panose="020B0604020202020204" pitchFamily="34" charset="0"/>
                <a:cs typeface="Arial" panose="020B0604020202020204" pitchFamily="34" charset="0"/>
              </a:rPr>
              <a:t>TH)-positive cells </a:t>
            </a:r>
            <a:r>
              <a:rPr lang="en-US" sz="1600" b="1" dirty="0">
                <a:solidFill>
                  <a:srgbClr val="C00000"/>
                </a:solidFill>
                <a:latin typeface="Arial" panose="020B0604020202020204" pitchFamily="34" charset="0"/>
                <a:cs typeface="Arial" panose="020B0604020202020204" pitchFamily="34" charset="0"/>
              </a:rPr>
              <a:t>(red)</a:t>
            </a:r>
            <a:r>
              <a:rPr lang="en-US" sz="1600" dirty="0">
                <a:latin typeface="Arial" panose="020B0604020202020204" pitchFamily="34" charset="0"/>
                <a:cs typeface="Arial" panose="020B0604020202020204" pitchFamily="34" charset="0"/>
              </a:rPr>
              <a:t> in </a:t>
            </a:r>
            <a:r>
              <a:rPr lang="en-US" sz="1600" dirty="0" smtClean="0">
                <a:latin typeface="Arial" panose="020B0604020202020204" pitchFamily="34" charset="0"/>
                <a:cs typeface="Arial" panose="020B0604020202020204" pitchFamily="34" charset="0"/>
              </a:rPr>
              <a:t>VTA (scale </a:t>
            </a:r>
            <a:r>
              <a:rPr lang="en-US" sz="1600" dirty="0">
                <a:latin typeface="Arial" panose="020B0604020202020204" pitchFamily="34" charset="0"/>
                <a:cs typeface="Arial" panose="020B0604020202020204" pitchFamily="34" charset="0"/>
              </a:rPr>
              <a:t>bar = 50 </a:t>
            </a:r>
            <a:r>
              <a:rPr lang="el-GR" sz="1600" dirty="0">
                <a:latin typeface="Arial" panose="020B0604020202020204" pitchFamily="34" charset="0"/>
                <a:cs typeface="Arial" panose="020B0604020202020204" pitchFamily="34" charset="0"/>
              </a:rPr>
              <a:t>μ</a:t>
            </a:r>
            <a:r>
              <a:rPr lang="en-US" sz="1600" dirty="0" smtClean="0">
                <a:latin typeface="Arial" panose="020B0604020202020204" pitchFamily="34" charset="0"/>
                <a:cs typeface="Arial" panose="020B0604020202020204" pitchFamily="34" charset="0"/>
              </a:rPr>
              <a:t>m). </a:t>
            </a:r>
            <a:endParaRPr lang="en-US" sz="1600" dirty="0">
              <a:latin typeface="Arial" panose="020B0604020202020204" pitchFamily="34" charset="0"/>
              <a:cs typeface="Arial" panose="020B0604020202020204" pitchFamily="34" charset="0"/>
            </a:endParaRPr>
          </a:p>
        </p:txBody>
      </p:sp>
      <p:sp>
        <p:nvSpPr>
          <p:cNvPr id="19" name="Rectangle 18"/>
          <p:cNvSpPr/>
          <p:nvPr/>
        </p:nvSpPr>
        <p:spPr>
          <a:xfrm>
            <a:off x="8514915" y="2456597"/>
            <a:ext cx="1816440" cy="597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4"/>
          <a:srcRect t="51395" r="44917" b="9890"/>
          <a:stretch/>
        </p:blipFill>
        <p:spPr>
          <a:xfrm>
            <a:off x="8514916" y="2653279"/>
            <a:ext cx="3342154" cy="2140841"/>
          </a:xfrm>
          <a:prstGeom prst="rect">
            <a:avLst/>
          </a:prstGeom>
        </p:spPr>
      </p:pic>
    </p:spTree>
    <p:extLst>
      <p:ext uri="{BB962C8B-B14F-4D97-AF65-F5344CB8AC3E}">
        <p14:creationId xmlns:p14="http://schemas.microsoft.com/office/powerpoint/2010/main" val="130307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Exp2: Behavioral effects of VTA-NAc activation in </a:t>
            </a:r>
            <a:r>
              <a:rPr lang="en-US" sz="2800" i="1" dirty="0" smtClean="0">
                <a:solidFill>
                  <a:schemeClr val="accent5">
                    <a:lumMod val="50000"/>
                  </a:schemeClr>
                </a:solidFill>
                <a:latin typeface="Arial" panose="020B0604020202020204" pitchFamily="34" charset="0"/>
                <a:cs typeface="Arial" panose="020B0604020202020204" pitchFamily="34" charset="0"/>
              </a:rPr>
              <a:t>chronic</a:t>
            </a:r>
            <a:r>
              <a:rPr lang="en-US" sz="2800" dirty="0" smtClean="0">
                <a:solidFill>
                  <a:schemeClr val="accent5">
                    <a:lumMod val="50000"/>
                  </a:schemeClr>
                </a:solidFill>
                <a:latin typeface="Arial" panose="020B0604020202020204" pitchFamily="34" charset="0"/>
                <a:cs typeface="Arial" panose="020B0604020202020204" pitchFamily="34" charset="0"/>
              </a:rPr>
              <a:t> (vs acute) defeat?</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518616" y="1287361"/>
            <a:ext cx="5728650" cy="4901342"/>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C57BL/6J male mice (7-12wks)</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(2C) AAV2.5-hsyn-</a:t>
            </a:r>
            <a:r>
              <a:rPr lang="en-US" b="1" dirty="0" smtClean="0">
                <a:solidFill>
                  <a:srgbClr val="00B050"/>
                </a:solidFill>
                <a:latin typeface="Arial" panose="020B0604020202020204" pitchFamily="34" charset="0"/>
                <a:cs typeface="Arial" panose="020B0604020202020204" pitchFamily="34" charset="0"/>
              </a:rPr>
              <a:t>ChR2-eYFP</a:t>
            </a:r>
            <a:r>
              <a:rPr lang="en-US" b="1" baseline="-25000" dirty="0" smtClean="0">
                <a:solidFill>
                  <a:srgbClr val="7030A0"/>
                </a:solidFill>
                <a:latin typeface="Arial" panose="020B0604020202020204" pitchFamily="34" charset="0"/>
                <a:cs typeface="Arial" panose="020B0604020202020204" pitchFamily="34" charset="0"/>
              </a:rPr>
              <a:t>NAc (bilateral)</a:t>
            </a:r>
            <a:r>
              <a:rPr lang="en-US" b="1" dirty="0" smtClean="0">
                <a:solidFill>
                  <a:srgbClr val="002060"/>
                </a:solidFill>
                <a:latin typeface="Arial" panose="020B0604020202020204" pitchFamily="34" charset="0"/>
                <a:cs typeface="Arial" panose="020B0604020202020204" pitchFamily="34" charset="0"/>
              </a:rPr>
              <a:t> </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Fiber optic Implantation (2C)</a:t>
            </a:r>
          </a:p>
          <a:p>
            <a:pPr marL="342900" lvl="1"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lvl="1"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CSDS </a:t>
            </a:r>
            <a:endParaRPr lang="en-US" dirty="0">
              <a:solidFill>
                <a:srgbClr val="002060"/>
              </a:solidFill>
              <a:latin typeface="Arial" panose="020B0604020202020204" pitchFamily="34" charset="0"/>
              <a:cs typeface="Arial" panose="020B0604020202020204" pitchFamily="34" charset="0"/>
            </a:endParaRPr>
          </a:p>
          <a:p>
            <a:pPr marL="8001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10 </a:t>
            </a:r>
            <a:r>
              <a:rPr lang="en-US" dirty="0">
                <a:solidFill>
                  <a:srgbClr val="002060"/>
                </a:solidFill>
                <a:latin typeface="Arial" panose="020B0604020202020204" pitchFamily="34" charset="0"/>
                <a:cs typeface="Arial" panose="020B0604020202020204" pitchFamily="34" charset="0"/>
              </a:rPr>
              <a:t>days x </a:t>
            </a:r>
            <a:r>
              <a:rPr lang="en-US" dirty="0" smtClean="0">
                <a:solidFill>
                  <a:srgbClr val="002060"/>
                </a:solidFill>
                <a:latin typeface="Arial" panose="020B0604020202020204" pitchFamily="34" charset="0"/>
                <a:cs typeface="Arial" panose="020B0604020202020204" pitchFamily="34" charset="0"/>
              </a:rPr>
              <a:t>5m </a:t>
            </a:r>
            <a:r>
              <a:rPr lang="en-US" dirty="0">
                <a:solidFill>
                  <a:srgbClr val="002060"/>
                </a:solidFill>
                <a:latin typeface="Arial" panose="020B0604020202020204" pitchFamily="34" charset="0"/>
                <a:cs typeface="Arial" panose="020B0604020202020204" pitchFamily="34" charset="0"/>
              </a:rPr>
              <a:t>session w CD1 </a:t>
            </a:r>
            <a:r>
              <a:rPr lang="en-US" dirty="0" smtClean="0">
                <a:solidFill>
                  <a:srgbClr val="002060"/>
                </a:solidFill>
                <a:latin typeface="Arial" panose="020B0604020202020204" pitchFamily="34" charset="0"/>
                <a:cs typeface="Arial" panose="020B0604020202020204" pitchFamily="34" charset="0"/>
              </a:rPr>
              <a:t>aggressor</a:t>
            </a: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VTA Stimulation during defeat </a:t>
            </a:r>
            <a:r>
              <a:rPr lang="en-US" b="1" dirty="0" smtClean="0">
                <a:solidFill>
                  <a:srgbClr val="C00000"/>
                </a:solidFill>
                <a:latin typeface="Arial" panose="020B0604020202020204" pitchFamily="34" charset="0"/>
                <a:cs typeface="Arial" panose="020B0604020202020204" pitchFamily="34" charset="0"/>
              </a:rPr>
              <a:t>(2 protocols)</a:t>
            </a:r>
            <a:r>
              <a:rPr lang="en-US" b="1" dirty="0" smtClean="0">
                <a:solidFill>
                  <a:srgbClr val="00206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(2E) </a:t>
            </a:r>
            <a:r>
              <a:rPr lang="en-US" dirty="0" smtClean="0">
                <a:solidFill>
                  <a:srgbClr val="002060"/>
                </a:solidFill>
                <a:latin typeface="Arial" panose="020B0604020202020204" pitchFamily="34" charset="0"/>
                <a:cs typeface="Arial" panose="020B0604020202020204" pitchFamily="34" charset="0"/>
              </a:rPr>
              <a:t>Phasic stimulation </a:t>
            </a:r>
            <a:r>
              <a:rPr lang="en-US" i="1" u="sng" dirty="0" smtClean="0">
                <a:solidFill>
                  <a:srgbClr val="002060"/>
                </a:solidFill>
                <a:latin typeface="Arial" panose="020B0604020202020204" pitchFamily="34" charset="0"/>
                <a:cs typeface="Arial" panose="020B0604020202020204" pitchFamily="34" charset="0"/>
              </a:rPr>
              <a:t>during</a:t>
            </a:r>
            <a:r>
              <a:rPr lang="en-US" dirty="0" smtClean="0">
                <a:solidFill>
                  <a:srgbClr val="002060"/>
                </a:solidFill>
                <a:latin typeface="Arial" panose="020B0604020202020204" pitchFamily="34" charset="0"/>
                <a:cs typeface="Arial" panose="020B0604020202020204" pitchFamily="34" charset="0"/>
              </a:rPr>
              <a:t> defeat</a:t>
            </a:r>
          </a:p>
          <a:p>
            <a:pPr marL="800100" lvl="1"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(2F) </a:t>
            </a:r>
            <a:r>
              <a:rPr lang="en-US" dirty="0" smtClean="0">
                <a:solidFill>
                  <a:srgbClr val="002060"/>
                </a:solidFill>
                <a:latin typeface="Arial" panose="020B0604020202020204" pitchFamily="34" charset="0"/>
                <a:cs typeface="Arial" panose="020B0604020202020204" pitchFamily="34" charset="0"/>
              </a:rPr>
              <a:t>Phasic stimulation </a:t>
            </a:r>
            <a:r>
              <a:rPr lang="en-US" i="1" u="sng" dirty="0" smtClean="0">
                <a:solidFill>
                  <a:srgbClr val="002060"/>
                </a:solidFill>
                <a:latin typeface="Arial" panose="020B0604020202020204" pitchFamily="34" charset="0"/>
                <a:cs typeface="Arial" panose="020B0604020202020204" pitchFamily="34" charset="0"/>
              </a:rPr>
              <a:t>after</a:t>
            </a:r>
            <a:r>
              <a:rPr lang="en-US" dirty="0" smtClean="0">
                <a:solidFill>
                  <a:srgbClr val="002060"/>
                </a:solidFill>
                <a:latin typeface="Arial" panose="020B0604020202020204" pitchFamily="34" charset="0"/>
                <a:cs typeface="Arial" panose="020B0604020202020204" pitchFamily="34" charset="0"/>
              </a:rPr>
              <a:t> defeat</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5min of: 5 x 20 Hz </a:t>
            </a:r>
            <a:r>
              <a:rPr lang="en-US" dirty="0">
                <a:solidFill>
                  <a:srgbClr val="002060"/>
                </a:solidFill>
                <a:latin typeface="Arial" panose="020B0604020202020204" pitchFamily="34" charset="0"/>
                <a:cs typeface="Arial" panose="020B0604020202020204" pitchFamily="34" charset="0"/>
              </a:rPr>
              <a:t>pulses every 10sec</a:t>
            </a:r>
            <a:endParaRPr lang="en-US"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900"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Social Interaction Testing (G)</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(24h after last defeat)</a:t>
            </a:r>
          </a:p>
        </p:txBody>
      </p:sp>
      <p:sp>
        <p:nvSpPr>
          <p:cNvPr id="18" name="Rectangle 17"/>
          <p:cNvSpPr/>
          <p:nvPr/>
        </p:nvSpPr>
        <p:spPr>
          <a:xfrm>
            <a:off x="6608732" y="5422176"/>
            <a:ext cx="5015423" cy="830997"/>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(E-F) </a:t>
            </a:r>
            <a:r>
              <a:rPr lang="en-US" sz="1600" dirty="0" smtClean="0">
                <a:latin typeface="Arial" panose="020B0604020202020204" pitchFamily="34" charset="0"/>
                <a:cs typeface="Arial" panose="020B0604020202020204" pitchFamily="34" charset="0"/>
              </a:rPr>
              <a:t>Two </a:t>
            </a:r>
            <a:r>
              <a:rPr lang="en-US" sz="1600" dirty="0">
                <a:latin typeface="Arial" panose="020B0604020202020204" pitchFamily="34" charset="0"/>
                <a:cs typeface="Arial" panose="020B0604020202020204" pitchFamily="34" charset="0"/>
              </a:rPr>
              <a:t>phasic stimulation protocols were used: </a:t>
            </a:r>
            <a:endParaRPr lang="en-US" sz="1600" dirty="0" smtClean="0">
              <a:latin typeface="Arial" panose="020B0604020202020204" pitchFamily="34" charset="0"/>
              <a:cs typeface="Arial" panose="020B0604020202020204" pitchFamily="34" charset="0"/>
            </a:endParaRPr>
          </a:p>
          <a:p>
            <a:r>
              <a:rPr lang="en-US" sz="1600" b="1" dirty="0">
                <a:solidFill>
                  <a:srgbClr val="002060"/>
                </a:solidFill>
                <a:latin typeface="Arial" panose="020B0604020202020204" pitchFamily="34" charset="0"/>
                <a:cs typeface="Arial" panose="020B0604020202020204" pitchFamily="34" charset="0"/>
              </a:rPr>
              <a:t>(E) </a:t>
            </a:r>
            <a:r>
              <a:rPr lang="en-US" sz="1600" dirty="0" smtClean="0">
                <a:latin typeface="Arial" panose="020B0604020202020204" pitchFamily="34" charset="0"/>
                <a:cs typeface="Arial" panose="020B0604020202020204" pitchFamily="34" charset="0"/>
              </a:rPr>
              <a:t>5-min </a:t>
            </a:r>
            <a:r>
              <a:rPr lang="en-US" sz="1600" dirty="0">
                <a:latin typeface="Arial" panose="020B0604020202020204" pitchFamily="34" charset="0"/>
                <a:cs typeface="Arial" panose="020B0604020202020204" pitchFamily="34" charset="0"/>
              </a:rPr>
              <a:t>phasic stimulation </a:t>
            </a:r>
            <a:r>
              <a:rPr lang="en-US" sz="1600" i="1" dirty="0" smtClean="0">
                <a:latin typeface="Arial" panose="020B0604020202020204" pitchFamily="34" charset="0"/>
                <a:cs typeface="Arial" panose="020B0604020202020204" pitchFamily="34" charset="0"/>
              </a:rPr>
              <a:t>during</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defeat episodes </a:t>
            </a:r>
            <a:endParaRPr lang="en-US" sz="1600" dirty="0" smtClean="0">
              <a:latin typeface="Arial" panose="020B0604020202020204" pitchFamily="34" charset="0"/>
              <a:cs typeface="Arial" panose="020B0604020202020204" pitchFamily="34" charset="0"/>
            </a:endParaRPr>
          </a:p>
          <a:p>
            <a:r>
              <a:rPr lang="en-US" sz="1600" b="1" dirty="0">
                <a:solidFill>
                  <a:srgbClr val="002060"/>
                </a:solidFill>
                <a:latin typeface="Arial" panose="020B0604020202020204" pitchFamily="34" charset="0"/>
                <a:cs typeface="Arial" panose="020B0604020202020204" pitchFamily="34" charset="0"/>
              </a:rPr>
              <a:t>(F)</a:t>
            </a:r>
            <a:r>
              <a:rPr lang="en-US" sz="1600" b="1"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5-min phasic stimulation immediately </a:t>
            </a:r>
            <a:r>
              <a:rPr lang="en-US" sz="1600" i="1" dirty="0">
                <a:latin typeface="Arial" panose="020B0604020202020204" pitchFamily="34" charset="0"/>
                <a:cs typeface="Arial" panose="020B0604020202020204" pitchFamily="34" charset="0"/>
              </a:rPr>
              <a:t>after</a:t>
            </a:r>
            <a:r>
              <a:rPr lang="en-US" sz="1600" dirty="0">
                <a:latin typeface="Arial" panose="020B0604020202020204" pitchFamily="34" charset="0"/>
                <a:cs typeface="Arial" panose="020B0604020202020204" pitchFamily="34" charset="0"/>
              </a:rPr>
              <a:t> defeat </a:t>
            </a:r>
            <a:endParaRPr lang="en-US" sz="1600" dirty="0" smtClean="0">
              <a:latin typeface="Arial" panose="020B0604020202020204" pitchFamily="34" charset="0"/>
              <a:cs typeface="Arial" panose="020B0604020202020204" pitchFamily="34" charset="0"/>
            </a:endParaRPr>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178047" y="1448557"/>
            <a:ext cx="5530752" cy="2706349"/>
            <a:chOff x="6178047" y="1448557"/>
            <a:chExt cx="5530752" cy="2706349"/>
          </a:xfrm>
        </p:grpSpPr>
        <p:grpSp>
          <p:nvGrpSpPr>
            <p:cNvPr id="13" name="Group 12"/>
            <p:cNvGrpSpPr/>
            <p:nvPr/>
          </p:nvGrpSpPr>
          <p:grpSpPr>
            <a:xfrm>
              <a:off x="6195583" y="1448557"/>
              <a:ext cx="5513216" cy="2706349"/>
              <a:chOff x="6195583" y="1448557"/>
              <a:chExt cx="5513216" cy="2706349"/>
            </a:xfrm>
          </p:grpSpPr>
          <p:grpSp>
            <p:nvGrpSpPr>
              <p:cNvPr id="8" name="Group 7"/>
              <p:cNvGrpSpPr/>
              <p:nvPr/>
            </p:nvGrpSpPr>
            <p:grpSpPr>
              <a:xfrm>
                <a:off x="6343854" y="1448557"/>
                <a:ext cx="5364945" cy="2666244"/>
                <a:chOff x="6343854" y="1448557"/>
                <a:chExt cx="5364945" cy="2666244"/>
              </a:xfrm>
            </p:grpSpPr>
            <p:pic>
              <p:nvPicPr>
                <p:cNvPr id="2" name="Picture 1"/>
                <p:cNvPicPr>
                  <a:picLocks noChangeAspect="1"/>
                </p:cNvPicPr>
                <p:nvPr/>
              </p:nvPicPr>
              <p:blipFill rotWithShape="1">
                <a:blip r:embed="rId3"/>
                <a:srcRect b="75755"/>
                <a:stretch/>
              </p:blipFill>
              <p:spPr>
                <a:xfrm>
                  <a:off x="6343854" y="1448557"/>
                  <a:ext cx="5364945" cy="1185461"/>
                </a:xfrm>
                <a:prstGeom prst="rect">
                  <a:avLst/>
                </a:prstGeom>
              </p:spPr>
            </p:pic>
            <p:sp>
              <p:nvSpPr>
                <p:cNvPr id="15" name="Rectangle 14"/>
                <p:cNvSpPr/>
                <p:nvPr/>
              </p:nvSpPr>
              <p:spPr>
                <a:xfrm>
                  <a:off x="9314803" y="3906253"/>
                  <a:ext cx="381680" cy="208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6195583" y="3946358"/>
                <a:ext cx="381680" cy="208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6178047" y="2502802"/>
              <a:ext cx="4126013" cy="2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4"/>
          <a:stretch>
            <a:fillRect/>
          </a:stretch>
        </p:blipFill>
        <p:spPr>
          <a:xfrm>
            <a:off x="6343670" y="2884233"/>
            <a:ext cx="5365129" cy="2086439"/>
          </a:xfrm>
          <a:prstGeom prst="rect">
            <a:avLst/>
          </a:prstGeom>
        </p:spPr>
      </p:pic>
      <p:cxnSp>
        <p:nvCxnSpPr>
          <p:cNvPr id="16" name="Straight Connector 15"/>
          <p:cNvCxnSpPr/>
          <p:nvPr/>
        </p:nvCxnSpPr>
        <p:spPr>
          <a:xfrm flipH="1">
            <a:off x="6682775" y="2284069"/>
            <a:ext cx="1710599" cy="734055"/>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8514914" y="2284069"/>
            <a:ext cx="2935558" cy="794524"/>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448271" y="2708160"/>
            <a:ext cx="320922" cy="338554"/>
          </a:xfrm>
          <a:prstGeom prst="rect">
            <a:avLst/>
          </a:prstGeom>
          <a:solidFill>
            <a:schemeClr val="bg1"/>
          </a:solidFill>
        </p:spPr>
        <p:txBody>
          <a:bodyPr wrap="none" rtlCol="0">
            <a:spAutoFit/>
          </a:bodyPr>
          <a:lstStyle/>
          <a:p>
            <a:r>
              <a:rPr lang="en-US" sz="1600" b="1" dirty="0" smtClean="0">
                <a:latin typeface="Arial" panose="020B0604020202020204" pitchFamily="34" charset="0"/>
                <a:cs typeface="Arial" panose="020B0604020202020204" pitchFamily="34" charset="0"/>
              </a:rPr>
              <a:t>E</a:t>
            </a:r>
            <a:endParaRPr lang="en-US" sz="1600" b="1" dirty="0">
              <a:latin typeface="Arial" panose="020B0604020202020204" pitchFamily="34" charset="0"/>
              <a:cs typeface="Arial" panose="020B0604020202020204" pitchFamily="34" charset="0"/>
            </a:endParaRPr>
          </a:p>
        </p:txBody>
      </p:sp>
      <p:sp>
        <p:nvSpPr>
          <p:cNvPr id="27" name="TextBox 26"/>
          <p:cNvSpPr txBox="1"/>
          <p:nvPr/>
        </p:nvSpPr>
        <p:spPr>
          <a:xfrm>
            <a:off x="9157648" y="2671160"/>
            <a:ext cx="320922" cy="338554"/>
          </a:xfrm>
          <a:prstGeom prst="rect">
            <a:avLst/>
          </a:prstGeom>
          <a:noFill/>
        </p:spPr>
        <p:txBody>
          <a:bodyPr wrap="none" rtlCol="0">
            <a:spAutoFit/>
          </a:bodyPr>
          <a:lstStyle/>
          <a:p>
            <a:r>
              <a:rPr lang="en-US" sz="1600" b="1" dirty="0" smtClean="0">
                <a:latin typeface="Arial" panose="020B0604020202020204" pitchFamily="34" charset="0"/>
                <a:cs typeface="Arial" panose="020B0604020202020204" pitchFamily="34" charset="0"/>
              </a:rPr>
              <a:t>F</a:t>
            </a:r>
            <a:endParaRPr lang="en-US" sz="1600" b="1" dirty="0">
              <a:latin typeface="Arial" panose="020B0604020202020204" pitchFamily="34" charset="0"/>
              <a:cs typeface="Arial" panose="020B0604020202020204" pitchFamily="34" charset="0"/>
            </a:endParaRPr>
          </a:p>
        </p:txBody>
      </p:sp>
      <p:sp>
        <p:nvSpPr>
          <p:cNvPr id="29" name="Rectangle 28"/>
          <p:cNvSpPr/>
          <p:nvPr/>
        </p:nvSpPr>
        <p:spPr>
          <a:xfrm>
            <a:off x="6241618" y="1235457"/>
            <a:ext cx="5570320" cy="4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6832764" y="1448557"/>
            <a:ext cx="3710590" cy="3714118"/>
            <a:chOff x="6832764" y="1448557"/>
            <a:chExt cx="3710590" cy="3714118"/>
          </a:xfrm>
        </p:grpSpPr>
        <p:pic>
          <p:nvPicPr>
            <p:cNvPr id="30" name="Picture 29"/>
            <p:cNvPicPr>
              <a:picLocks noChangeAspect="1"/>
            </p:cNvPicPr>
            <p:nvPr/>
          </p:nvPicPr>
          <p:blipFill rotWithShape="1">
            <a:blip r:embed="rId3"/>
            <a:srcRect l="56699" t="52443"/>
            <a:stretch/>
          </p:blipFill>
          <p:spPr>
            <a:xfrm>
              <a:off x="6832764" y="1448557"/>
              <a:ext cx="3710590" cy="3714118"/>
            </a:xfrm>
            <a:prstGeom prst="rect">
              <a:avLst/>
            </a:prstGeom>
          </p:spPr>
        </p:pic>
        <p:sp>
          <p:nvSpPr>
            <p:cNvPr id="31" name="Rectangle 30"/>
            <p:cNvSpPr/>
            <p:nvPr/>
          </p:nvSpPr>
          <p:spPr>
            <a:xfrm>
              <a:off x="6871245" y="1448557"/>
              <a:ext cx="339105" cy="120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6611004" y="5424448"/>
            <a:ext cx="5015423" cy="1077218"/>
          </a:xfrm>
          <a:prstGeom prst="rect">
            <a:avLst/>
          </a:prstGeom>
          <a:solidFill>
            <a:schemeClr val="bg1"/>
          </a:solidFill>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(G) </a:t>
            </a:r>
            <a:r>
              <a:rPr lang="en-US" sz="1600" dirty="0" smtClean="0">
                <a:latin typeface="Arial" panose="020B0604020202020204" pitchFamily="34" charset="0"/>
                <a:cs typeface="Arial" panose="020B0604020202020204" pitchFamily="34" charset="0"/>
              </a:rPr>
              <a:t>Effects of phasic VTA stimulation during vs after CSDS on social interaction. </a:t>
            </a:r>
          </a:p>
          <a:p>
            <a:r>
              <a:rPr lang="en-US" sz="1600" b="1" u="sng" dirty="0" smtClean="0">
                <a:latin typeface="Arial" panose="020B0604020202020204" pitchFamily="34" charset="0"/>
                <a:cs typeface="Arial" panose="020B0604020202020204" pitchFamily="34" charset="0"/>
              </a:rPr>
              <a:t>SI ratio: </a:t>
            </a:r>
            <a:r>
              <a:rPr lang="en-US" sz="1600" dirty="0" smtClean="0">
                <a:latin typeface="Arial" panose="020B0604020202020204" pitchFamily="34" charset="0"/>
                <a:cs typeface="Arial" panose="020B0604020202020204" pitchFamily="34" charset="0"/>
              </a:rPr>
              <a:t>(time spent in interaction zone with target present – time wo target) * 100</a:t>
            </a:r>
          </a:p>
        </p:txBody>
      </p:sp>
      <p:sp>
        <p:nvSpPr>
          <p:cNvPr id="34" name="TextBox 33"/>
          <p:cNvSpPr txBox="1"/>
          <p:nvPr/>
        </p:nvSpPr>
        <p:spPr>
          <a:xfrm>
            <a:off x="10361253" y="1370492"/>
            <a:ext cx="364202"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9" grpId="0" animBg="1"/>
      <p:bldP spid="33" grpId="0" animBg="1"/>
      <p:bldP spid="3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Exp2: Behavioral effects of VTA-NAc activation in </a:t>
            </a:r>
            <a:r>
              <a:rPr lang="en-US" sz="2800" i="1" dirty="0" smtClean="0">
                <a:solidFill>
                  <a:schemeClr val="accent5">
                    <a:lumMod val="50000"/>
                  </a:schemeClr>
                </a:solidFill>
                <a:latin typeface="Arial" panose="020B0604020202020204" pitchFamily="34" charset="0"/>
                <a:cs typeface="Arial" panose="020B0604020202020204" pitchFamily="34" charset="0"/>
              </a:rPr>
              <a:t>chronic</a:t>
            </a:r>
            <a:r>
              <a:rPr lang="en-US" sz="2800" dirty="0" smtClean="0">
                <a:solidFill>
                  <a:schemeClr val="accent5">
                    <a:lumMod val="50000"/>
                  </a:schemeClr>
                </a:solidFill>
                <a:latin typeface="Arial" panose="020B0604020202020204" pitchFamily="34" charset="0"/>
                <a:cs typeface="Arial" panose="020B0604020202020204" pitchFamily="34" charset="0"/>
              </a:rPr>
              <a:t> (vs acute) defeat?</a:t>
            </a:r>
          </a:p>
        </p:txBody>
      </p:sp>
      <p:sp>
        <p:nvSpPr>
          <p:cNvPr id="9" name="TextBox 8"/>
          <p:cNvSpPr txBox="1"/>
          <p:nvPr/>
        </p:nvSpPr>
        <p:spPr>
          <a:xfrm>
            <a:off x="6195583" y="6337973"/>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5774403" y="1498525"/>
            <a:ext cx="5575029" cy="4668970"/>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CSDS Reduced Social Interaction Ratio </a:t>
            </a:r>
          </a:p>
          <a:p>
            <a:pPr marL="800100" lvl="1" indent="-342900">
              <a:lnSpc>
                <a:spcPct val="110000"/>
              </a:lnSpc>
              <a:spcBef>
                <a:spcPts val="600"/>
              </a:spcBef>
              <a:buFont typeface="Arial" panose="020B0604020202020204" pitchFamily="34" charset="0"/>
              <a:buChar char="•"/>
            </a:pPr>
            <a:r>
              <a:rPr lang="en-US" baseline="30000" dirty="0" smtClean="0">
                <a:solidFill>
                  <a:srgbClr val="002060"/>
                </a:solidFill>
                <a:latin typeface="Arial" panose="020B0604020202020204" pitchFamily="34" charset="0"/>
                <a:cs typeface="Arial" panose="020B0604020202020204" pitchFamily="34" charset="0"/>
              </a:rPr>
              <a:t>#</a:t>
            </a:r>
            <a:r>
              <a:rPr lang="en-US" dirty="0" smtClean="0">
                <a:solidFill>
                  <a:srgbClr val="002060"/>
                </a:solidFill>
                <a:latin typeface="Arial" panose="020B0604020202020204" pitchFamily="34" charset="0"/>
                <a:cs typeface="Arial" panose="020B0604020202020204" pitchFamily="34" charset="0"/>
              </a:rPr>
              <a:t> in eYFP controls (vs non-defeated eYFP)</a:t>
            </a:r>
          </a:p>
          <a:p>
            <a:pPr marL="800100" lvl="1" indent="-342900">
              <a:lnSpc>
                <a:spcPct val="110000"/>
              </a:lnSpc>
              <a:spcBef>
                <a:spcPts val="600"/>
              </a:spcBef>
              <a:buFont typeface="Arial" panose="020B0604020202020204" pitchFamily="34" charset="0"/>
              <a:buChar char="•"/>
            </a:pPr>
            <a:r>
              <a:rPr lang="en-US" baseline="30000" dirty="0" smtClean="0">
                <a:solidFill>
                  <a:srgbClr val="002060"/>
                </a:solidFill>
                <a:latin typeface="Arial" panose="020B0604020202020204" pitchFamily="34" charset="0"/>
                <a:cs typeface="Arial" panose="020B0604020202020204" pitchFamily="34" charset="0"/>
              </a:rPr>
              <a:t>J, $ </a:t>
            </a:r>
            <a:r>
              <a:rPr lang="en-US" dirty="0" smtClean="0">
                <a:solidFill>
                  <a:srgbClr val="002060"/>
                </a:solidFill>
                <a:latin typeface="Arial" panose="020B0604020202020204" pitchFamily="34" charset="0"/>
                <a:cs typeface="Arial" panose="020B0604020202020204" pitchFamily="34" charset="0"/>
              </a:rPr>
              <a:t>in ChR2 (vs. non-defeated ChR2)</a:t>
            </a:r>
          </a:p>
          <a:p>
            <a:pPr marL="342900" indent="-342900">
              <a:lnSpc>
                <a:spcPct val="110000"/>
              </a:lnSpc>
              <a:spcBef>
                <a:spcPts val="600"/>
              </a:spcBef>
              <a:buFont typeface="Arial" panose="020B0604020202020204" pitchFamily="34" charset="0"/>
              <a:buChar char="•"/>
            </a:pPr>
            <a:endParaRPr lang="en-US" b="1"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VTA-NAc Activation </a:t>
            </a:r>
            <a:r>
              <a:rPr lang="en-US" b="1" i="1" dirty="0" smtClean="0">
                <a:solidFill>
                  <a:srgbClr val="002060"/>
                </a:solidFill>
                <a:latin typeface="Arial" panose="020B0604020202020204" pitchFamily="34" charset="0"/>
                <a:cs typeface="Arial" panose="020B0604020202020204" pitchFamily="34" charset="0"/>
              </a:rPr>
              <a:t>during</a:t>
            </a:r>
            <a:r>
              <a:rPr lang="en-US" b="1" dirty="0" smtClean="0">
                <a:solidFill>
                  <a:srgbClr val="002060"/>
                </a:solidFill>
                <a:latin typeface="Arial" panose="020B0604020202020204" pitchFamily="34" charset="0"/>
                <a:cs typeface="Arial" panose="020B0604020202020204" pitchFamily="34" charset="0"/>
              </a:rPr>
              <a:t> defeat had no effect on CSDS-induced avoidance</a:t>
            </a:r>
            <a:r>
              <a:rPr lang="en-US" dirty="0" smtClean="0">
                <a:solidFill>
                  <a:srgbClr val="002060"/>
                </a:solidFill>
                <a:latin typeface="Arial" panose="020B0604020202020204" pitchFamily="34" charset="0"/>
                <a:cs typeface="Arial" panose="020B0604020202020204" pitchFamily="34" charset="0"/>
              </a:rPr>
              <a:t> </a:t>
            </a:r>
            <a:r>
              <a:rPr lang="en-US" sz="1400" dirty="0" smtClean="0">
                <a:solidFill>
                  <a:srgbClr val="002060"/>
                </a:solidFill>
                <a:latin typeface="Arial" panose="020B0604020202020204" pitchFamily="34" charset="0"/>
                <a:cs typeface="Arial" panose="020B0604020202020204" pitchFamily="34" charset="0"/>
              </a:rPr>
              <a:t>(vs e-YFP)</a:t>
            </a:r>
            <a:endParaRPr lang="en-US" sz="1400" b="1"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endParaRPr lang="en-US"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Phasic VTA-NAc Activation </a:t>
            </a:r>
            <a:r>
              <a:rPr lang="en-US" b="1" i="1" dirty="0" smtClean="0">
                <a:solidFill>
                  <a:srgbClr val="002060"/>
                </a:solidFill>
                <a:latin typeface="Arial" panose="020B0604020202020204" pitchFamily="34" charset="0"/>
                <a:cs typeface="Arial" panose="020B0604020202020204" pitchFamily="34" charset="0"/>
              </a:rPr>
              <a:t>after</a:t>
            </a:r>
            <a:r>
              <a:rPr lang="en-US" b="1" dirty="0" smtClean="0">
                <a:solidFill>
                  <a:srgbClr val="002060"/>
                </a:solidFill>
                <a:latin typeface="Arial" panose="020B0604020202020204" pitchFamily="34" charset="0"/>
                <a:cs typeface="Arial" panose="020B0604020202020204" pitchFamily="34" charset="0"/>
              </a:rPr>
              <a:t> defeat worsened the effects of CSDS on social avoidance </a:t>
            </a:r>
            <a:r>
              <a:rPr lang="en-US" sz="1400" dirty="0" smtClean="0">
                <a:solidFill>
                  <a:srgbClr val="002060"/>
                </a:solidFill>
                <a:latin typeface="Arial" panose="020B0604020202020204" pitchFamily="34" charset="0"/>
                <a:cs typeface="Arial" panose="020B0604020202020204" pitchFamily="34" charset="0"/>
              </a:rPr>
              <a:t>(ChR2 vs eYFP, *p&lt;0.05, n=6-11)</a:t>
            </a:r>
          </a:p>
          <a:p>
            <a:pPr marL="342900" indent="-342900">
              <a:lnSpc>
                <a:spcPct val="110000"/>
              </a:lnSpc>
              <a:spcBef>
                <a:spcPts val="600"/>
              </a:spcBef>
              <a:buFont typeface="Arial" panose="020B0604020202020204" pitchFamily="34" charset="0"/>
              <a:buChar char="•"/>
            </a:pPr>
            <a:endParaRPr lang="en-US"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Phasic VTA-NAc activation potentiates CSDS-induced social avoidance</a:t>
            </a:r>
          </a:p>
        </p:txBody>
      </p:sp>
      <p:grpSp>
        <p:nvGrpSpPr>
          <p:cNvPr id="8" name="Group 7"/>
          <p:cNvGrpSpPr/>
          <p:nvPr/>
        </p:nvGrpSpPr>
        <p:grpSpPr>
          <a:xfrm>
            <a:off x="961670" y="1341951"/>
            <a:ext cx="4099870" cy="1319361"/>
            <a:chOff x="649551" y="1341952"/>
            <a:chExt cx="4099870" cy="1319361"/>
          </a:xfrm>
        </p:grpSpPr>
        <p:pic>
          <p:nvPicPr>
            <p:cNvPr id="5" name="Picture 4"/>
            <p:cNvPicPr>
              <a:picLocks noChangeAspect="1"/>
            </p:cNvPicPr>
            <p:nvPr/>
          </p:nvPicPr>
          <p:blipFill rotWithShape="1">
            <a:blip r:embed="rId3"/>
            <a:srcRect r="35163" b="57672"/>
            <a:stretch/>
          </p:blipFill>
          <p:spPr>
            <a:xfrm>
              <a:off x="649551" y="1341952"/>
              <a:ext cx="3581255" cy="1148350"/>
            </a:xfrm>
            <a:prstGeom prst="rect">
              <a:avLst/>
            </a:prstGeom>
          </p:spPr>
        </p:pic>
        <p:sp>
          <p:nvSpPr>
            <p:cNvPr id="7" name="Rectangle 6"/>
            <p:cNvSpPr/>
            <p:nvPr/>
          </p:nvSpPr>
          <p:spPr>
            <a:xfrm>
              <a:off x="649551" y="2361063"/>
              <a:ext cx="4099870" cy="30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155212" y="2810234"/>
            <a:ext cx="3712786" cy="3830293"/>
            <a:chOff x="1155212" y="2810234"/>
            <a:chExt cx="3712786" cy="3830293"/>
          </a:xfrm>
        </p:grpSpPr>
        <p:pic>
          <p:nvPicPr>
            <p:cNvPr id="4" name="Picture 3"/>
            <p:cNvPicPr>
              <a:picLocks noChangeAspect="1"/>
            </p:cNvPicPr>
            <p:nvPr/>
          </p:nvPicPr>
          <p:blipFill rotWithShape="1">
            <a:blip r:embed="rId4"/>
            <a:srcRect b="-2054"/>
            <a:stretch/>
          </p:blipFill>
          <p:spPr>
            <a:xfrm>
              <a:off x="1155212" y="2810234"/>
              <a:ext cx="3712786" cy="3795281"/>
            </a:xfrm>
            <a:prstGeom prst="rect">
              <a:avLst/>
            </a:prstGeom>
          </p:spPr>
        </p:pic>
        <p:grpSp>
          <p:nvGrpSpPr>
            <p:cNvPr id="15" name="Group 14"/>
            <p:cNvGrpSpPr/>
            <p:nvPr/>
          </p:nvGrpSpPr>
          <p:grpSpPr>
            <a:xfrm>
              <a:off x="1824354" y="6317362"/>
              <a:ext cx="1019831" cy="323165"/>
              <a:chOff x="1824354" y="6317362"/>
              <a:chExt cx="1019831" cy="323165"/>
            </a:xfrm>
          </p:grpSpPr>
          <p:sp>
            <p:nvSpPr>
              <p:cNvPr id="11" name="TextBox 10"/>
              <p:cNvSpPr txBox="1"/>
              <p:nvPr/>
            </p:nvSpPr>
            <p:spPr>
              <a:xfrm>
                <a:off x="1824354" y="6317362"/>
                <a:ext cx="1019831" cy="323165"/>
              </a:xfrm>
              <a:prstGeom prst="rect">
                <a:avLst/>
              </a:prstGeom>
              <a:noFill/>
            </p:spPr>
            <p:txBody>
              <a:bodyPr wrap="none" rtlCol="0">
                <a:spAutoFit/>
              </a:bodyPr>
              <a:lstStyle/>
              <a:p>
                <a:r>
                  <a:rPr lang="en-US" sz="1500" dirty="0" smtClean="0">
                    <a:latin typeface="Arial" panose="020B0604020202020204" pitchFamily="34" charset="0"/>
                    <a:cs typeface="Arial" panose="020B0604020202020204" pitchFamily="34" charset="0"/>
                  </a:rPr>
                  <a:t>No defeat</a:t>
                </a:r>
                <a:endParaRPr lang="en-US" sz="1500" dirty="0">
                  <a:latin typeface="Arial" panose="020B0604020202020204" pitchFamily="34" charset="0"/>
                  <a:cs typeface="Arial" panose="020B0604020202020204" pitchFamily="34" charset="0"/>
                </a:endParaRPr>
              </a:p>
            </p:txBody>
          </p:sp>
          <p:cxnSp>
            <p:nvCxnSpPr>
              <p:cNvPr id="14" name="Straight Connector 13"/>
              <p:cNvCxnSpPr/>
              <p:nvPr/>
            </p:nvCxnSpPr>
            <p:spPr>
              <a:xfrm flipH="1">
                <a:off x="1828802" y="6337973"/>
                <a:ext cx="100584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19" name="TextBox 18"/>
          <p:cNvSpPr txBox="1"/>
          <p:nvPr/>
        </p:nvSpPr>
        <p:spPr>
          <a:xfrm>
            <a:off x="421082" y="2810234"/>
            <a:ext cx="615553" cy="2974533"/>
          </a:xfrm>
          <a:prstGeom prst="rect">
            <a:avLst/>
          </a:prstGeom>
          <a:noFill/>
        </p:spPr>
        <p:txBody>
          <a:bodyPr vert="vert270" wrap="none" rtlCol="0">
            <a:spAutoFit/>
          </a:bodyPr>
          <a:lstStyle/>
          <a:p>
            <a:pPr algn="ctr"/>
            <a:r>
              <a:rPr lang="en-US" sz="1400" dirty="0" smtClean="0">
                <a:latin typeface="Arial" panose="020B0604020202020204" pitchFamily="34" charset="0"/>
                <a:cs typeface="Arial" panose="020B0604020202020204" pitchFamily="34" charset="0"/>
              </a:rPr>
              <a:t>Time in interaction zone: </a:t>
            </a:r>
          </a:p>
          <a:p>
            <a:pPr algn="ctr"/>
            <a:r>
              <a:rPr lang="en-US" sz="1400" dirty="0" smtClean="0">
                <a:latin typeface="Arial" panose="020B0604020202020204" pitchFamily="34" charset="0"/>
                <a:cs typeface="Arial" panose="020B0604020202020204" pitchFamily="34" charset="0"/>
              </a:rPr>
              <a:t>(target present / target absent) * 100</a:t>
            </a:r>
            <a:endParaRPr lang="en-US" sz="1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a:off x="61541" y="2411355"/>
            <a:ext cx="469433" cy="499915"/>
          </a:xfrm>
          <a:prstGeom prst="rect">
            <a:avLst/>
          </a:prstGeom>
        </p:spPr>
      </p:pic>
      <p:cxnSp>
        <p:nvCxnSpPr>
          <p:cNvPr id="21" name="Straight Arrow Connector 20"/>
          <p:cNvCxnSpPr/>
          <p:nvPr/>
        </p:nvCxnSpPr>
        <p:spPr>
          <a:xfrm>
            <a:off x="3248167" y="3424598"/>
            <a:ext cx="0"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331722" y="2911270"/>
            <a:ext cx="0"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564340" y="3633612"/>
            <a:ext cx="0"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20600" y="3215584"/>
            <a:ext cx="0"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67367" y="3758591"/>
            <a:ext cx="0"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183642" y="2810234"/>
            <a:ext cx="272955" cy="3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04568" y="3356358"/>
            <a:ext cx="272955" cy="3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456597" y="3161228"/>
            <a:ext cx="378045" cy="380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414217" y="3491052"/>
            <a:ext cx="378045" cy="380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353902" y="3627617"/>
            <a:ext cx="378045" cy="380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3248167" y="3283824"/>
            <a:ext cx="316173" cy="4120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4171251" y="2912735"/>
            <a:ext cx="316173" cy="4120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190314" y="3215584"/>
            <a:ext cx="382909" cy="5079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03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6" grpId="0" animBg="1"/>
      <p:bldP spid="27" grpId="0" animBg="1"/>
      <p:bldP spid="28" grpId="0" animBg="1"/>
      <p:bldP spid="30" grpId="0" animBg="1"/>
      <p:bldP spid="31" grpId="0" animBg="1"/>
      <p:bldP spid="32" grpId="0" animBg="1"/>
      <p:bldP spid="33" grpId="0" animBg="1"/>
      <p:bldP spid="3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07831"/>
          </a:xfrm>
          <a:prstGeom prst="rect">
            <a:avLst/>
          </a:prstGeom>
        </p:spPr>
        <p:txBody>
          <a:bodyPr wrap="square">
            <a:spAutoFit/>
          </a:bodyPr>
          <a:lstStyle/>
          <a:p>
            <a:pPr algn="ctr"/>
            <a:r>
              <a:rPr lang="en-US" sz="2700" dirty="0" smtClean="0">
                <a:solidFill>
                  <a:schemeClr val="accent5">
                    <a:lumMod val="50000"/>
                  </a:schemeClr>
                </a:solidFill>
                <a:latin typeface="Arial" panose="020B0604020202020204" pitchFamily="34" charset="0"/>
                <a:cs typeface="Arial" panose="020B0604020202020204" pitchFamily="34" charset="0"/>
              </a:rPr>
              <a:t>ExpS2: CSDS context required for phasic VTA-NAc to alter social interaction</a:t>
            </a:r>
          </a:p>
        </p:txBody>
      </p:sp>
      <p:sp>
        <p:nvSpPr>
          <p:cNvPr id="9" name="TextBox 8"/>
          <p:cNvSpPr txBox="1"/>
          <p:nvPr/>
        </p:nvSpPr>
        <p:spPr>
          <a:xfrm>
            <a:off x="6195583" y="6337973"/>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9" name="TextBox 18"/>
          <p:cNvSpPr txBox="1"/>
          <p:nvPr/>
        </p:nvSpPr>
        <p:spPr>
          <a:xfrm>
            <a:off x="651209" y="2810234"/>
            <a:ext cx="615553" cy="2974533"/>
          </a:xfrm>
          <a:prstGeom prst="rect">
            <a:avLst/>
          </a:prstGeom>
          <a:noFill/>
        </p:spPr>
        <p:txBody>
          <a:bodyPr vert="vert270" wrap="none" rtlCol="0">
            <a:spAutoFit/>
          </a:bodyPr>
          <a:lstStyle/>
          <a:p>
            <a:pPr algn="ctr"/>
            <a:r>
              <a:rPr lang="en-US" sz="1400" dirty="0" smtClean="0">
                <a:latin typeface="Arial" panose="020B0604020202020204" pitchFamily="34" charset="0"/>
                <a:cs typeface="Arial" panose="020B0604020202020204" pitchFamily="34" charset="0"/>
              </a:rPr>
              <a:t>Time in interaction zone: </a:t>
            </a:r>
          </a:p>
          <a:p>
            <a:pPr algn="ctr"/>
            <a:r>
              <a:rPr lang="en-US" sz="1400" dirty="0" smtClean="0">
                <a:latin typeface="Arial" panose="020B0604020202020204" pitchFamily="34" charset="0"/>
                <a:cs typeface="Arial" panose="020B0604020202020204" pitchFamily="34" charset="0"/>
              </a:rPr>
              <a:t>(target present / target absent) * 100</a:t>
            </a:r>
            <a:endParaRPr lang="en-US" sz="1400" dirty="0">
              <a:latin typeface="Arial" panose="020B0604020202020204" pitchFamily="34" charset="0"/>
              <a:cs typeface="Arial" panose="020B0604020202020204" pitchFamily="34" charset="0"/>
            </a:endParaRPr>
          </a:p>
        </p:txBody>
      </p:sp>
      <p:cxnSp>
        <p:nvCxnSpPr>
          <p:cNvPr id="21" name="Straight Arrow Connector 20"/>
          <p:cNvCxnSpPr/>
          <p:nvPr/>
        </p:nvCxnSpPr>
        <p:spPr>
          <a:xfrm>
            <a:off x="3248167" y="3424598"/>
            <a:ext cx="0"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331722" y="2911270"/>
            <a:ext cx="0" cy="24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183642" y="2810234"/>
            <a:ext cx="272955" cy="3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04568" y="3356358"/>
            <a:ext cx="272955" cy="371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lum bright="-20000" contrast="40000"/>
          </a:blip>
          <a:stretch>
            <a:fillRect/>
          </a:stretch>
        </p:blipFill>
        <p:spPr>
          <a:xfrm>
            <a:off x="1291485" y="1472340"/>
            <a:ext cx="4646856" cy="4511246"/>
          </a:xfrm>
          <a:prstGeom prst="rect">
            <a:avLst/>
          </a:prstGeom>
        </p:spPr>
      </p:pic>
      <p:sp>
        <p:nvSpPr>
          <p:cNvPr id="3" name="TextBox 2"/>
          <p:cNvSpPr txBox="1"/>
          <p:nvPr/>
        </p:nvSpPr>
        <p:spPr>
          <a:xfrm>
            <a:off x="6195583" y="1981895"/>
            <a:ext cx="5539217" cy="2399888"/>
          </a:xfrm>
          <a:prstGeom prst="rect">
            <a:avLst/>
          </a:prstGeom>
          <a:noFill/>
        </p:spPr>
        <p:txBody>
          <a:bodyPr wrap="square" rtlCol="0">
            <a:spAutoFit/>
          </a:bodyPr>
          <a:lstStyle/>
          <a:p>
            <a:pPr marL="342900" indent="-342900">
              <a:lnSpc>
                <a:spcPct val="110000"/>
              </a:lnSpc>
              <a:spcBef>
                <a:spcPts val="600"/>
              </a:spcBef>
              <a:spcAft>
                <a:spcPts val="600"/>
              </a:spcAft>
              <a:buFont typeface="Arial" panose="020B0604020202020204" pitchFamily="34" charset="0"/>
              <a:buChar char="•"/>
            </a:pPr>
            <a:r>
              <a:rPr lang="en-US" sz="2400" dirty="0" smtClean="0">
                <a:solidFill>
                  <a:srgbClr val="002060"/>
                </a:solidFill>
                <a:latin typeface="Arial" panose="020B0604020202020204" pitchFamily="34" charset="0"/>
                <a:cs typeface="Arial" panose="020B0604020202020204" pitchFamily="34" charset="0"/>
              </a:rPr>
              <a:t>Phasic VTA-NAc activation alone (without CSDS): no change in social interaction</a:t>
            </a:r>
          </a:p>
          <a:p>
            <a:pPr marL="342900" indent="-342900">
              <a:lnSpc>
                <a:spcPct val="110000"/>
              </a:lnSpc>
              <a:spcBef>
                <a:spcPts val="600"/>
              </a:spcBef>
              <a:spcAft>
                <a:spcPts val="600"/>
              </a:spcAft>
              <a:buFont typeface="Arial" panose="020B0604020202020204" pitchFamily="34" charset="0"/>
              <a:buChar char="•"/>
            </a:pPr>
            <a:r>
              <a:rPr lang="en-US" sz="2400" dirty="0" smtClean="0">
                <a:solidFill>
                  <a:srgbClr val="002060"/>
                </a:solidFill>
                <a:latin typeface="Arial" panose="020B0604020202020204" pitchFamily="34" charset="0"/>
                <a:cs typeface="Arial" panose="020B0604020202020204" pitchFamily="34" charset="0"/>
              </a:rPr>
              <a:t>Importance of context association</a:t>
            </a:r>
          </a:p>
          <a:p>
            <a:pPr marL="342900" indent="-342900">
              <a:lnSpc>
                <a:spcPct val="110000"/>
              </a:lnSpc>
              <a:spcBef>
                <a:spcPts val="600"/>
              </a:spcBef>
              <a:spcAft>
                <a:spcPts val="600"/>
              </a:spcAft>
              <a:buFont typeface="Arial" panose="020B0604020202020204" pitchFamily="34" charset="0"/>
              <a:buChar char="•"/>
            </a:pPr>
            <a:r>
              <a:rPr lang="en-US" sz="2400" dirty="0" smtClean="0">
                <a:solidFill>
                  <a:srgbClr val="002060"/>
                </a:solidFill>
                <a:latin typeface="Arial" panose="020B0604020202020204" pitchFamily="34" charset="0"/>
                <a:cs typeface="Arial" panose="020B0604020202020204" pitchFamily="34" charset="0"/>
              </a:rPr>
              <a:t>D1 MSNs at play (mediate context)?</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1941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contrast="40000"/>
          </a:blip>
          <a:stretch>
            <a:fillRect/>
          </a:stretch>
        </p:blipFill>
        <p:spPr>
          <a:xfrm>
            <a:off x="1377972" y="368299"/>
            <a:ext cx="9596477" cy="5511801"/>
          </a:xfrm>
          <a:prstGeom prst="rect">
            <a:avLst/>
          </a:prstGeom>
        </p:spPr>
      </p:pic>
      <p:sp>
        <p:nvSpPr>
          <p:cNvPr id="4" name="TextBox 3"/>
          <p:cNvSpPr txBox="1"/>
          <p:nvPr/>
        </p:nvSpPr>
        <p:spPr>
          <a:xfrm>
            <a:off x="336884" y="6352675"/>
            <a:ext cx="345639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Krishnan et al. (2007). </a:t>
            </a:r>
            <a:r>
              <a:rPr lang="en-US" sz="1400" i="1" dirty="0" smtClean="0">
                <a:latin typeface="Arial" panose="020B0604020202020204" pitchFamily="34" charset="0"/>
                <a:cs typeface="Arial" panose="020B0604020202020204" pitchFamily="34" charset="0"/>
              </a:rPr>
              <a:t>Cell </a:t>
            </a:r>
            <a:r>
              <a:rPr lang="en-US" sz="1400" dirty="0" smtClean="0">
                <a:latin typeface="Arial" panose="020B0604020202020204" pitchFamily="34" charset="0"/>
                <a:cs typeface="Arial" panose="020B0604020202020204" pitchFamily="34" charset="0"/>
              </a:rPr>
              <a:t>131</a:t>
            </a:r>
            <a:r>
              <a:rPr lang="en-US" sz="1400" i="1" dirty="0" smtClean="0">
                <a:latin typeface="Arial" panose="020B0604020202020204" pitchFamily="34" charset="0"/>
                <a:cs typeface="Arial" panose="020B0604020202020204" pitchFamily="34" charset="0"/>
              </a:rPr>
              <a:t>,</a:t>
            </a:r>
            <a:r>
              <a:rPr lang="en-US" sz="1400" dirty="0" smtClean="0">
                <a:latin typeface="Arial" panose="020B0604020202020204" pitchFamily="34" charset="0"/>
                <a:cs typeface="Arial" panose="020B0604020202020204" pitchFamily="34" charset="0"/>
              </a:rPr>
              <a:t> 391-404.</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407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BDNF: Role in CSDS+VTA activation-induced social avoidance?</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342899" y="1161873"/>
            <a:ext cx="4667379" cy="5204502"/>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C57BL/6J male mice (7-12wks)</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AAV2.5-hsyn-</a:t>
            </a:r>
            <a:r>
              <a:rPr lang="en-US" b="1" dirty="0" smtClean="0">
                <a:solidFill>
                  <a:srgbClr val="00B050"/>
                </a:solidFill>
                <a:latin typeface="Arial" panose="020B0604020202020204" pitchFamily="34" charset="0"/>
                <a:cs typeface="Arial" panose="020B0604020202020204" pitchFamily="34" charset="0"/>
              </a:rPr>
              <a:t>ChR2-eYFP</a:t>
            </a:r>
            <a:r>
              <a:rPr lang="en-US" b="1" baseline="-25000" dirty="0" smtClean="0">
                <a:solidFill>
                  <a:srgbClr val="7030A0"/>
                </a:solidFill>
                <a:latin typeface="Arial" panose="020B0604020202020204" pitchFamily="34" charset="0"/>
                <a:cs typeface="Arial" panose="020B0604020202020204" pitchFamily="34" charset="0"/>
              </a:rPr>
              <a:t>NAc </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Fiber Optic Implantation (VTA) Cannula Implantation (NAc)</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CSDS + ANA-12 + Stimulation: </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CSDS</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5m defeat x 10d</a:t>
            </a:r>
          </a:p>
          <a:p>
            <a:pPr marL="800100" lvl="1" indent="-342900">
              <a:lnSpc>
                <a:spcPct val="110000"/>
              </a:lnSpc>
              <a:spcBef>
                <a:spcPts val="600"/>
              </a:spcBef>
              <a:buFont typeface="Arial" panose="020B0604020202020204" pitchFamily="34" charset="0"/>
              <a:buChar char="•"/>
            </a:pPr>
            <a:r>
              <a:rPr lang="en-US" b="1" u="sng" dirty="0" smtClean="0">
                <a:solidFill>
                  <a:srgbClr val="7030A0"/>
                </a:solidFill>
                <a:latin typeface="Arial" panose="020B0604020202020204" pitchFamily="34" charset="0"/>
                <a:cs typeface="Arial" panose="020B0604020202020204" pitchFamily="34" charset="0"/>
              </a:rPr>
              <a:t>ANA-12</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15m before defeat</a:t>
            </a:r>
          </a:p>
          <a:p>
            <a:pPr marL="800100" lvl="1" indent="-342900">
              <a:lnSpc>
                <a:spcPct val="110000"/>
              </a:lnSpc>
              <a:spcBef>
                <a:spcPts val="600"/>
              </a:spcBef>
              <a:buFont typeface="Arial" panose="020B0604020202020204" pitchFamily="34" charset="0"/>
              <a:buChar char="•"/>
            </a:pPr>
            <a:r>
              <a:rPr lang="en-US" b="1" u="sng" dirty="0" smtClean="0">
                <a:solidFill>
                  <a:srgbClr val="002060"/>
                </a:solidFill>
                <a:latin typeface="Arial" panose="020B0604020202020204" pitchFamily="34" charset="0"/>
                <a:cs typeface="Arial" panose="020B0604020202020204" pitchFamily="34" charset="0"/>
              </a:rPr>
              <a:t>VTA-NAc stimulation</a:t>
            </a:r>
            <a:r>
              <a:rPr lang="en-US" dirty="0" smtClean="0">
                <a:solidFill>
                  <a:srgbClr val="002060"/>
                </a:solidFill>
                <a:latin typeface="Arial" panose="020B0604020202020204" pitchFamily="34" charset="0"/>
                <a:cs typeface="Arial" panose="020B0604020202020204" pitchFamily="34" charset="0"/>
              </a:rPr>
              <a:t>: </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5min </a:t>
            </a:r>
            <a:r>
              <a:rPr lang="en-US" i="1" u="sng" dirty="0" smtClean="0">
                <a:solidFill>
                  <a:srgbClr val="002060"/>
                </a:solidFill>
                <a:latin typeface="Arial" panose="020B0604020202020204" pitchFamily="34" charset="0"/>
                <a:cs typeface="Arial" panose="020B0604020202020204" pitchFamily="34" charset="0"/>
              </a:rPr>
              <a:t>after</a:t>
            </a:r>
            <a:r>
              <a:rPr lang="en-US" dirty="0" smtClean="0">
                <a:solidFill>
                  <a:srgbClr val="002060"/>
                </a:solidFill>
                <a:latin typeface="Arial" panose="020B0604020202020204" pitchFamily="34" charset="0"/>
                <a:cs typeface="Arial" panose="020B0604020202020204" pitchFamily="34" charset="0"/>
              </a:rPr>
              <a:t> each defeat: 5x20Hz pulses every 10sec</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Social Interaction Test:</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D6 &amp; 11 of CSDS </a:t>
            </a:r>
            <a:r>
              <a:rPr lang="en-US" b="1" dirty="0" smtClean="0">
                <a:solidFill>
                  <a:srgbClr val="7030A0"/>
                </a:solidFill>
                <a:latin typeface="Arial" panose="020B0604020202020204" pitchFamily="34" charset="0"/>
                <a:cs typeface="Arial" panose="020B0604020202020204" pitchFamily="34" charset="0"/>
              </a:rPr>
              <a:t>(3D-E)</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Western Immunoblotting (24h post SI)</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NAc BDNF</a:t>
            </a:r>
          </a:p>
        </p:txBody>
      </p:sp>
      <p:sp>
        <p:nvSpPr>
          <p:cNvPr id="18" name="Rectangle 17"/>
          <p:cNvSpPr/>
          <p:nvPr/>
        </p:nvSpPr>
        <p:spPr>
          <a:xfrm>
            <a:off x="5029329" y="4817912"/>
            <a:ext cx="6971171" cy="1815882"/>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(A-B) </a:t>
            </a:r>
            <a:r>
              <a:rPr lang="en-US" sz="1600" dirty="0" smtClean="0">
                <a:latin typeface="Arial" panose="020B0604020202020204" pitchFamily="34" charset="0"/>
                <a:cs typeface="Arial" panose="020B0604020202020204" pitchFamily="34" charset="0"/>
              </a:rPr>
              <a:t>Experimental Design.</a:t>
            </a:r>
            <a:endParaRPr lang="en-US" sz="1600" b="1"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(C) </a:t>
            </a:r>
            <a:r>
              <a:rPr lang="en-US" sz="1600" dirty="0" smtClean="0">
                <a:latin typeface="Arial" panose="020B0604020202020204" pitchFamily="34" charset="0"/>
                <a:cs typeface="Arial" panose="020B0604020202020204" pitchFamily="34" charset="0"/>
              </a:rPr>
              <a:t>Schematic </a:t>
            </a:r>
            <a:r>
              <a:rPr lang="en-US" sz="1600" dirty="0">
                <a:latin typeface="Arial" panose="020B0604020202020204" pitchFamily="34" charset="0"/>
                <a:cs typeface="Arial" panose="020B0604020202020204" pitchFamily="34" charset="0"/>
              </a:rPr>
              <a:t>of retrograde traveling </a:t>
            </a:r>
            <a:r>
              <a:rPr lang="en-US" sz="1600" b="1" dirty="0" smtClean="0">
                <a:solidFill>
                  <a:srgbClr val="00B050"/>
                </a:solidFill>
                <a:latin typeface="Arial" panose="020B0604020202020204" pitchFamily="34" charset="0"/>
                <a:cs typeface="Arial" panose="020B0604020202020204" pitchFamily="34" charset="0"/>
              </a:rPr>
              <a:t>AAV2.5-hsyn-ChR2-eYFP</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infused into </a:t>
            </a:r>
            <a:r>
              <a:rPr lang="en-US" sz="1600" dirty="0" smtClean="0">
                <a:latin typeface="Arial" panose="020B0604020202020204" pitchFamily="34" charset="0"/>
                <a:cs typeface="Arial" panose="020B0604020202020204" pitchFamily="34" charset="0"/>
              </a:rPr>
              <a:t>NAc, intra-NAc ANA-12, and optic </a:t>
            </a:r>
            <a:r>
              <a:rPr lang="en-US" sz="1600" dirty="0">
                <a:latin typeface="Arial" panose="020B0604020202020204" pitchFamily="34" charset="0"/>
                <a:cs typeface="Arial" panose="020B0604020202020204" pitchFamily="34" charset="0"/>
              </a:rPr>
              <a:t>fiber implantation into VTA. </a:t>
            </a:r>
            <a:endParaRPr lang="en-US" sz="1600"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(D) Social Interaction Test Scores (d5): </a:t>
            </a:r>
            <a:r>
              <a:rPr lang="en-US" sz="1600" dirty="0" smtClean="0">
                <a:latin typeface="Arial" panose="020B0604020202020204" pitchFamily="34" charset="0"/>
                <a:cs typeface="Arial" panose="020B0604020202020204" pitchFamily="34" charset="0"/>
              </a:rPr>
              <a:t>5d of defeat stress w phasic activation does not alter social interaction (with or without blocking TrkB)</a:t>
            </a:r>
          </a:p>
          <a:p>
            <a:r>
              <a:rPr lang="en-US" sz="1600" b="1" dirty="0" smtClean="0">
                <a:solidFill>
                  <a:srgbClr val="002060"/>
                </a:solidFill>
                <a:latin typeface="Arial" panose="020B0604020202020204" pitchFamily="34" charset="0"/>
                <a:cs typeface="Arial" panose="020B0604020202020204" pitchFamily="34" charset="0"/>
              </a:rPr>
              <a:t>(E) Social Interaction Test Scores (d11): </a:t>
            </a:r>
            <a:r>
              <a:rPr lang="en-US" sz="1600" dirty="0" smtClean="0">
                <a:latin typeface="Arial" panose="020B0604020202020204" pitchFamily="34" charset="0"/>
                <a:cs typeface="Arial" panose="020B0604020202020204" pitchFamily="34" charset="0"/>
              </a:rPr>
              <a:t>CSDS w phasic VTA activation reduces social interaction, which is restored by blocking TrkB</a:t>
            </a:r>
            <a:endParaRPr lang="en-US" sz="1600" dirty="0">
              <a:latin typeface="Arial" panose="020B0604020202020204" pitchFamily="34" charset="0"/>
              <a:cs typeface="Arial" panose="020B0604020202020204" pitchFamily="34" charset="0"/>
            </a:endParaRPr>
          </a:p>
        </p:txBody>
      </p:sp>
      <p:sp>
        <p:nvSpPr>
          <p:cNvPr id="19" name="Rectangle 18"/>
          <p:cNvSpPr/>
          <p:nvPr/>
        </p:nvSpPr>
        <p:spPr>
          <a:xfrm>
            <a:off x="8514915" y="2456597"/>
            <a:ext cx="1816440" cy="597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b="48242"/>
          <a:stretch/>
        </p:blipFill>
        <p:spPr>
          <a:xfrm>
            <a:off x="4609279" y="1517387"/>
            <a:ext cx="6980525" cy="2805157"/>
          </a:xfrm>
          <a:prstGeom prst="rect">
            <a:avLst/>
          </a:prstGeom>
        </p:spPr>
      </p:pic>
    </p:spTree>
    <p:extLst>
      <p:ext uri="{BB962C8B-B14F-4D97-AF65-F5344CB8AC3E}">
        <p14:creationId xmlns:p14="http://schemas.microsoft.com/office/powerpoint/2010/main" val="38956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BDNF: Role in CSDS+VTA activation-induced social avoidance?</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5138494" y="1321689"/>
            <a:ext cx="6862005" cy="3871829"/>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sz="2400" b="1" u="sng" dirty="0" smtClean="0">
                <a:solidFill>
                  <a:srgbClr val="7030A0"/>
                </a:solidFill>
                <a:latin typeface="Arial" panose="020B0604020202020204" pitchFamily="34" charset="0"/>
                <a:cs typeface="Arial" panose="020B0604020202020204" pitchFamily="34" charset="0"/>
              </a:rPr>
              <a:t>(D) </a:t>
            </a:r>
            <a:r>
              <a:rPr lang="en-US" sz="2400" u="sng" dirty="0" smtClean="0">
                <a:solidFill>
                  <a:srgbClr val="002060"/>
                </a:solidFill>
                <a:latin typeface="Arial" panose="020B0604020202020204" pitchFamily="34" charset="0"/>
                <a:cs typeface="Arial" panose="020B0604020202020204" pitchFamily="34" charset="0"/>
              </a:rPr>
              <a:t>5d of daily defeat</a:t>
            </a:r>
            <a:r>
              <a:rPr lang="en-US" sz="2400" dirty="0" smtClean="0">
                <a:solidFill>
                  <a:srgbClr val="002060"/>
                </a:solidFill>
                <a:latin typeface="Arial" panose="020B0604020202020204" pitchFamily="34" charset="0"/>
                <a:cs typeface="Arial" panose="020B0604020202020204" pitchFamily="34" charset="0"/>
              </a:rPr>
              <a:t> + phasic VTA activation (↑ vulnerability) did not alter social interaction</a:t>
            </a:r>
          </a:p>
          <a:p>
            <a:pPr marL="342900" indent="-342900">
              <a:lnSpc>
                <a:spcPct val="110000"/>
              </a:lnSpc>
              <a:spcBef>
                <a:spcPts val="600"/>
              </a:spcBef>
              <a:buFont typeface="Arial" panose="020B0604020202020204" pitchFamily="34" charset="0"/>
              <a:buChar char="•"/>
            </a:pPr>
            <a:r>
              <a:rPr lang="en-US" sz="2400" b="1" u="sng" dirty="0" smtClean="0">
                <a:solidFill>
                  <a:srgbClr val="7030A0"/>
                </a:solidFill>
                <a:latin typeface="Arial" panose="020B0604020202020204" pitchFamily="34" charset="0"/>
                <a:cs typeface="Arial" panose="020B0604020202020204" pitchFamily="34" charset="0"/>
              </a:rPr>
              <a:t>(E) </a:t>
            </a:r>
            <a:r>
              <a:rPr lang="en-US" sz="2400" u="sng" dirty="0" smtClean="0">
                <a:solidFill>
                  <a:srgbClr val="002060"/>
                </a:solidFill>
                <a:latin typeface="Arial" panose="020B0604020202020204" pitchFamily="34" charset="0"/>
                <a:cs typeface="Arial" panose="020B0604020202020204" pitchFamily="34" charset="0"/>
              </a:rPr>
              <a:t>CSDS: ↓ social interaction (</a:t>
            </a:r>
            <a:r>
              <a:rPr lang="en-US" sz="2400" u="sng" dirty="0" err="1" smtClean="0">
                <a:solidFill>
                  <a:srgbClr val="002060"/>
                </a:solidFill>
                <a:latin typeface="Arial" panose="020B0604020202020204" pitchFamily="34" charset="0"/>
                <a:cs typeface="Arial" panose="020B0604020202020204" pitchFamily="34" charset="0"/>
              </a:rPr>
              <a:t>Veh</a:t>
            </a:r>
            <a:r>
              <a:rPr lang="en-US" sz="2400" u="sng" dirty="0" smtClean="0">
                <a:solidFill>
                  <a:srgbClr val="002060"/>
                </a:solidFill>
                <a:latin typeface="Arial" panose="020B0604020202020204" pitchFamily="34" charset="0"/>
                <a:cs typeface="Arial" panose="020B0604020202020204" pitchFamily="34" charset="0"/>
              </a:rPr>
              <a:t>-eYFP)</a:t>
            </a:r>
          </a:p>
          <a:p>
            <a:pPr marL="800100" lvl="1" indent="-342900">
              <a:lnSpc>
                <a:spcPct val="110000"/>
              </a:lnSpc>
              <a:spcBef>
                <a:spcPts val="600"/>
              </a:spcBef>
              <a:buFont typeface="Arial" panose="020B0604020202020204" pitchFamily="34" charset="0"/>
              <a:buChar char="•"/>
            </a:pPr>
            <a:r>
              <a:rPr lang="en-US" u="sng" dirty="0" smtClean="0">
                <a:solidFill>
                  <a:srgbClr val="002060"/>
                </a:solidFill>
                <a:latin typeface="Arial" panose="020B0604020202020204" pitchFamily="34" charset="0"/>
                <a:cs typeface="Arial" panose="020B0604020202020204" pitchFamily="34" charset="0"/>
              </a:rPr>
              <a:t>#,$ p&lt;0.05 </a:t>
            </a:r>
            <a:r>
              <a:rPr lang="en-US" u="sng" dirty="0" err="1" smtClean="0">
                <a:solidFill>
                  <a:srgbClr val="002060"/>
                </a:solidFill>
                <a:latin typeface="Arial" panose="020B0604020202020204" pitchFamily="34" charset="0"/>
                <a:cs typeface="Arial" panose="020B0604020202020204" pitchFamily="34" charset="0"/>
              </a:rPr>
              <a:t>Veh</a:t>
            </a:r>
            <a:r>
              <a:rPr lang="en-US" u="sng" dirty="0" smtClean="0">
                <a:solidFill>
                  <a:srgbClr val="002060"/>
                </a:solidFill>
                <a:latin typeface="Arial" panose="020B0604020202020204" pitchFamily="34" charset="0"/>
                <a:cs typeface="Arial" panose="020B0604020202020204" pitchFamily="34" charset="0"/>
              </a:rPr>
              <a:t>-eYFP vs non-defeat group</a:t>
            </a:r>
          </a:p>
          <a:p>
            <a:pPr marL="342900" indent="-342900">
              <a:lnSpc>
                <a:spcPct val="110000"/>
              </a:lnSpc>
              <a:spcBef>
                <a:spcPts val="600"/>
              </a:spcBef>
              <a:buFont typeface="Arial" panose="020B0604020202020204" pitchFamily="34" charset="0"/>
              <a:buChar char="•"/>
            </a:pPr>
            <a:r>
              <a:rPr lang="en-US" sz="2400" u="sng" dirty="0" smtClean="0">
                <a:solidFill>
                  <a:srgbClr val="002060"/>
                </a:solidFill>
                <a:latin typeface="Arial" panose="020B0604020202020204" pitchFamily="34" charset="0"/>
                <a:cs typeface="Arial" panose="020B0604020202020204" pitchFamily="34" charset="0"/>
              </a:rPr>
              <a:t>CSDS + phasic VTA Activation (↑ vulnerability): </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 social interaction (p&lt;0.01 Veh-ChR2 vs </a:t>
            </a:r>
            <a:r>
              <a:rPr lang="en-US" dirty="0" err="1" smtClean="0">
                <a:solidFill>
                  <a:srgbClr val="002060"/>
                </a:solidFill>
                <a:latin typeface="Arial" panose="020B0604020202020204" pitchFamily="34" charset="0"/>
                <a:cs typeface="Arial" panose="020B0604020202020204" pitchFamily="34" charset="0"/>
              </a:rPr>
              <a:t>Veh</a:t>
            </a:r>
            <a:r>
              <a:rPr lang="en-US" dirty="0" smtClean="0">
                <a:solidFill>
                  <a:srgbClr val="002060"/>
                </a:solidFill>
                <a:latin typeface="Arial" panose="020B0604020202020204" pitchFamily="34" charset="0"/>
                <a:cs typeface="Arial" panose="020B0604020202020204" pitchFamily="34" charset="0"/>
              </a:rPr>
              <a:t>-eYFP)</a:t>
            </a:r>
          </a:p>
          <a:p>
            <a:pPr marL="800100" lvl="1" indent="-342900">
              <a:lnSpc>
                <a:spcPct val="110000"/>
              </a:lnSpc>
              <a:spcBef>
                <a:spcPts val="600"/>
              </a:spcBef>
              <a:buFont typeface="Arial" panose="020B0604020202020204" pitchFamily="34" charset="0"/>
              <a:buChar char="•"/>
            </a:pPr>
            <a:r>
              <a:rPr lang="en-US" sz="2800" dirty="0" smtClean="0">
                <a:solidFill>
                  <a:srgbClr val="002060"/>
                </a:solidFill>
                <a:latin typeface="Arial" panose="020B0604020202020204" pitchFamily="34" charset="0"/>
                <a:cs typeface="Arial" panose="020B0604020202020204" pitchFamily="34" charset="0"/>
              </a:rPr>
              <a:t>Reversed by blocking TrkB Activation </a:t>
            </a:r>
            <a:r>
              <a:rPr lang="en-US" dirty="0" smtClean="0">
                <a:solidFill>
                  <a:srgbClr val="002060"/>
                </a:solidFill>
                <a:latin typeface="Arial" panose="020B0604020202020204" pitchFamily="34" charset="0"/>
                <a:cs typeface="Arial" panose="020B0604020202020204" pitchFamily="34" charset="0"/>
              </a:rPr>
              <a:t>(p&lt;0.01, n=6-11)</a:t>
            </a:r>
          </a:p>
          <a:p>
            <a:pPr marL="1257300" lvl="2" indent="-342900">
              <a:lnSpc>
                <a:spcPct val="110000"/>
              </a:lnSpc>
              <a:spcBef>
                <a:spcPts val="600"/>
              </a:spcBef>
              <a:buFont typeface="Arial" panose="020B0604020202020204" pitchFamily="34" charset="0"/>
              <a:buChar char="•"/>
            </a:pPr>
            <a:endParaRPr lang="en-US" dirty="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5029328" y="5705213"/>
            <a:ext cx="6971171" cy="830997"/>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(A) </a:t>
            </a:r>
            <a:r>
              <a:rPr lang="en-US" sz="1600" dirty="0" smtClean="0">
                <a:latin typeface="Arial" panose="020B0604020202020204" pitchFamily="34" charset="0"/>
                <a:cs typeface="Arial" panose="020B0604020202020204" pitchFamily="34" charset="0"/>
              </a:rPr>
              <a:t>Experimental Design.</a:t>
            </a:r>
            <a:endParaRPr lang="en-US" sz="1600" b="1"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(D) Social Interaction Test Scores (d5): </a:t>
            </a:r>
            <a:r>
              <a:rPr lang="en-US" sz="1600" dirty="0" smtClean="0">
                <a:latin typeface="Arial" panose="020B0604020202020204" pitchFamily="34" charset="0"/>
                <a:cs typeface="Arial" panose="020B0604020202020204" pitchFamily="34" charset="0"/>
              </a:rPr>
              <a:t>5d of defeat stress w phasic activation does not alter social interaction (with or without blocking TrkB)</a:t>
            </a:r>
          </a:p>
        </p:txBody>
      </p:sp>
      <p:pic>
        <p:nvPicPr>
          <p:cNvPr id="4" name="Picture 3"/>
          <p:cNvPicPr>
            <a:picLocks noChangeAspect="1"/>
          </p:cNvPicPr>
          <p:nvPr/>
        </p:nvPicPr>
        <p:blipFill rotWithShape="1">
          <a:blip r:embed="rId3"/>
          <a:srcRect l="4651" r="35584" b="77734"/>
          <a:stretch/>
        </p:blipFill>
        <p:spPr>
          <a:xfrm>
            <a:off x="609600" y="1249834"/>
            <a:ext cx="4171950" cy="1206763"/>
          </a:xfrm>
          <a:prstGeom prst="rect">
            <a:avLst/>
          </a:prstGeom>
        </p:spPr>
      </p:pic>
      <p:pic>
        <p:nvPicPr>
          <p:cNvPr id="2" name="Picture 1"/>
          <p:cNvPicPr>
            <a:picLocks noChangeAspect="1"/>
          </p:cNvPicPr>
          <p:nvPr/>
        </p:nvPicPr>
        <p:blipFill rotWithShape="1">
          <a:blip r:embed="rId4"/>
          <a:srcRect l="46452" t="44668" r="25437" b="-2389"/>
          <a:stretch/>
        </p:blipFill>
        <p:spPr>
          <a:xfrm>
            <a:off x="966544" y="3054419"/>
            <a:ext cx="3234234" cy="2667962"/>
          </a:xfrm>
          <a:prstGeom prst="rect">
            <a:avLst/>
          </a:prstGeom>
        </p:spPr>
      </p:pic>
      <p:sp>
        <p:nvSpPr>
          <p:cNvPr id="3" name="TextBox 2"/>
          <p:cNvSpPr txBox="1"/>
          <p:nvPr/>
        </p:nvSpPr>
        <p:spPr>
          <a:xfrm>
            <a:off x="115398" y="1208343"/>
            <a:ext cx="407484"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A</a:t>
            </a:r>
            <a:endParaRPr lang="en-US" sz="24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5"/>
          <a:srcRect l="53551"/>
          <a:stretch/>
        </p:blipFill>
        <p:spPr>
          <a:xfrm>
            <a:off x="1077808" y="2850590"/>
            <a:ext cx="3116426" cy="2903562"/>
          </a:xfrm>
          <a:prstGeom prst="rect">
            <a:avLst/>
          </a:prstGeom>
        </p:spPr>
      </p:pic>
      <p:sp>
        <p:nvSpPr>
          <p:cNvPr id="7" name="TextBox 6"/>
          <p:cNvSpPr txBox="1"/>
          <p:nvPr/>
        </p:nvSpPr>
        <p:spPr>
          <a:xfrm>
            <a:off x="609600" y="3257604"/>
            <a:ext cx="461665" cy="2464777"/>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Social Interaction Ratio</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6"/>
          <a:srcRect l="32313" t="10762" r="18753" b="62842"/>
          <a:stretch/>
        </p:blipFill>
        <p:spPr>
          <a:xfrm>
            <a:off x="2236784" y="3331225"/>
            <a:ext cx="1581150" cy="704849"/>
          </a:xfrm>
          <a:prstGeom prst="rect">
            <a:avLst/>
          </a:prstGeom>
        </p:spPr>
      </p:pic>
      <p:sp>
        <p:nvSpPr>
          <p:cNvPr id="10" name="Down Arrow 9"/>
          <p:cNvSpPr/>
          <p:nvPr/>
        </p:nvSpPr>
        <p:spPr>
          <a:xfrm>
            <a:off x="2564611" y="4055124"/>
            <a:ext cx="111914" cy="2662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73997" y="3997974"/>
            <a:ext cx="335878" cy="393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3113084" y="4698626"/>
            <a:ext cx="111914" cy="2662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27359" y="4603376"/>
            <a:ext cx="335878" cy="393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369394" y="3996029"/>
            <a:ext cx="638667" cy="6168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083910" y="5121663"/>
            <a:ext cx="6971171" cy="1569660"/>
          </a:xfrm>
          <a:prstGeom prst="rect">
            <a:avLst/>
          </a:prstGeom>
          <a:solidFill>
            <a:schemeClr val="bg1"/>
          </a:solidFill>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(E) Social Interaction Test Scores (d11): </a:t>
            </a:r>
            <a:r>
              <a:rPr lang="en-US" sz="1600" dirty="0" smtClean="0">
                <a:latin typeface="Arial" panose="020B0604020202020204" pitchFamily="34" charset="0"/>
                <a:cs typeface="Arial" panose="020B0604020202020204" pitchFamily="34" charset="0"/>
              </a:rPr>
              <a:t>CSDS </a:t>
            </a:r>
            <a:r>
              <a:rPr lang="en-US" sz="1600" dirty="0" err="1">
                <a:latin typeface="Arial" panose="020B0604020202020204" pitchFamily="34" charset="0"/>
                <a:cs typeface="Arial" panose="020B0604020202020204" pitchFamily="34" charset="0"/>
              </a:rPr>
              <a:t>Vehicle+EYFP</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had </a:t>
            </a:r>
            <a:r>
              <a:rPr lang="en-US" sz="1600" dirty="0">
                <a:latin typeface="Arial" panose="020B0604020202020204" pitchFamily="34" charset="0"/>
                <a:cs typeface="Arial" panose="020B0604020202020204" pitchFamily="34" charset="0"/>
              </a:rPr>
              <a:t>lower social interaction time than the control </a:t>
            </a:r>
            <a:r>
              <a:rPr lang="en-US" sz="1600" dirty="0" err="1">
                <a:latin typeface="Arial" panose="020B0604020202020204" pitchFamily="34" charset="0"/>
                <a:cs typeface="Arial" panose="020B0604020202020204" pitchFamily="34" charset="0"/>
              </a:rPr>
              <a:t>Vehicle+EYFP</a:t>
            </a:r>
            <a:r>
              <a:rPr lang="en-US" sz="1600" dirty="0">
                <a:latin typeface="Arial" panose="020B0604020202020204" pitchFamily="34" charset="0"/>
                <a:cs typeface="Arial" panose="020B0604020202020204" pitchFamily="34" charset="0"/>
              </a:rPr>
              <a:t> group ( </a:t>
            </a:r>
            <a:r>
              <a:rPr lang="en-US" sz="1600" i="1" dirty="0">
                <a:latin typeface="Arial" panose="020B0604020202020204" pitchFamily="34" charset="0"/>
                <a:cs typeface="Arial" panose="020B0604020202020204" pitchFamily="34" charset="0"/>
              </a:rPr>
              <a:t>t </a:t>
            </a:r>
            <a:r>
              <a:rPr lang="en-US" sz="1600" baseline="-25000" dirty="0">
                <a:latin typeface="Arial" panose="020B0604020202020204" pitchFamily="34" charset="0"/>
                <a:cs typeface="Arial" panose="020B0604020202020204" pitchFamily="34" charset="0"/>
              </a:rPr>
              <a:t>15 </a:t>
            </a:r>
            <a:r>
              <a:rPr lang="en-US" sz="1600" dirty="0">
                <a:latin typeface="Arial" panose="020B0604020202020204" pitchFamily="34" charset="0"/>
                <a:cs typeface="Arial" panose="020B0604020202020204" pitchFamily="34" charset="0"/>
              </a:rPr>
              <a:t>= 2.277, </a:t>
            </a:r>
            <a:r>
              <a:rPr lang="en-US" sz="1600" baseline="30000" dirty="0">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&lt; .05, </a:t>
            </a:r>
            <a:r>
              <a:rPr lang="en-US" sz="1600" i="1" dirty="0">
                <a:latin typeface="Arial" panose="020B0604020202020204" pitchFamily="34" charset="0"/>
                <a:cs typeface="Arial" panose="020B0604020202020204" pitchFamily="34" charset="0"/>
              </a:rPr>
              <a:t>n </a:t>
            </a:r>
            <a:r>
              <a:rPr lang="en-US" sz="1600" dirty="0">
                <a:latin typeface="Arial" panose="020B0604020202020204" pitchFamily="34" charset="0"/>
                <a:cs typeface="Arial" panose="020B0604020202020204" pitchFamily="34" charset="0"/>
              </a:rPr>
              <a:t>= 6, 11). </a:t>
            </a:r>
            <a:r>
              <a:rPr lang="en-US" sz="1600" dirty="0" smtClean="0">
                <a:latin typeface="Arial" panose="020B0604020202020204" pitchFamily="34" charset="0"/>
                <a:cs typeface="Arial" panose="020B0604020202020204" pitchFamily="34" charset="0"/>
              </a:rPr>
              <a:t>NAc ANA-12 </a:t>
            </a:r>
            <a:r>
              <a:rPr lang="en-US" sz="1600" dirty="0">
                <a:latin typeface="Arial" panose="020B0604020202020204" pitchFamily="34" charset="0"/>
                <a:cs typeface="Arial" panose="020B0604020202020204" pitchFamily="34" charset="0"/>
              </a:rPr>
              <a:t>infusion </a:t>
            </a:r>
            <a:r>
              <a:rPr lang="en-US" sz="1600" dirty="0" smtClean="0">
                <a:latin typeface="Arial" panose="020B0604020202020204" pitchFamily="34" charset="0"/>
                <a:cs typeface="Arial" panose="020B0604020202020204" pitchFamily="34" charset="0"/>
              </a:rPr>
              <a:t>totally </a:t>
            </a:r>
            <a:r>
              <a:rPr lang="en-US" sz="1600" dirty="0">
                <a:latin typeface="Arial" panose="020B0604020202020204" pitchFamily="34" charset="0"/>
                <a:cs typeface="Arial" panose="020B0604020202020204" pitchFamily="34" charset="0"/>
              </a:rPr>
              <a:t>reversed the effects of </a:t>
            </a:r>
            <a:r>
              <a:rPr lang="en-US" sz="1600" dirty="0" err="1">
                <a:latin typeface="Arial" panose="020B0604020202020204" pitchFamily="34" charset="0"/>
                <a:cs typeface="Arial" panose="020B0604020202020204" pitchFamily="34" charset="0"/>
              </a:rPr>
              <a:t>optogenetic</a:t>
            </a:r>
            <a:r>
              <a:rPr lang="en-US" sz="1600" dirty="0">
                <a:latin typeface="Arial" panose="020B0604020202020204" pitchFamily="34" charset="0"/>
                <a:cs typeface="Arial" panose="020B0604020202020204" pitchFamily="34" charset="0"/>
              </a:rPr>
              <a:t> stimulation on social avoidance ( </a:t>
            </a:r>
            <a:r>
              <a:rPr lang="en-US" sz="1600" i="1" dirty="0">
                <a:latin typeface="Arial" panose="020B0604020202020204" pitchFamily="34" charset="0"/>
                <a:cs typeface="Arial" panose="020B0604020202020204" pitchFamily="34" charset="0"/>
              </a:rPr>
              <a:t>F </a:t>
            </a:r>
            <a:r>
              <a:rPr lang="en-US" sz="1600" baseline="-25000" dirty="0">
                <a:latin typeface="Arial" panose="020B0604020202020204" pitchFamily="34" charset="0"/>
                <a:cs typeface="Arial" panose="020B0604020202020204" pitchFamily="34" charset="0"/>
              </a:rPr>
              <a:t>3,31 </a:t>
            </a:r>
            <a:r>
              <a:rPr lang="en-US" sz="1600" dirty="0">
                <a:latin typeface="Arial" panose="020B0604020202020204" pitchFamily="34" charset="0"/>
                <a:cs typeface="Arial" panose="020B0604020202020204" pitchFamily="34" charset="0"/>
              </a:rPr>
              <a:t>= 6.360, </a:t>
            </a:r>
            <a:r>
              <a:rPr lang="en-US" sz="1600" i="1" dirty="0">
                <a:latin typeface="Arial" panose="020B0604020202020204" pitchFamily="34" charset="0"/>
                <a:cs typeface="Arial" panose="020B0604020202020204" pitchFamily="34" charset="0"/>
              </a:rPr>
              <a:t>p </a:t>
            </a:r>
            <a:r>
              <a:rPr lang="en-US" sz="1600" dirty="0">
                <a:latin typeface="Arial" panose="020B0604020202020204" pitchFamily="34" charset="0"/>
                <a:cs typeface="Arial" panose="020B0604020202020204" pitchFamily="34" charset="0"/>
              </a:rPr>
              <a:t>&lt; .01, </a:t>
            </a:r>
            <a:r>
              <a:rPr lang="en-US" sz="1600" i="1" dirty="0">
                <a:latin typeface="Arial" panose="020B0604020202020204" pitchFamily="34" charset="0"/>
                <a:cs typeface="Arial" panose="020B0604020202020204" pitchFamily="34" charset="0"/>
              </a:rPr>
              <a:t>n </a:t>
            </a:r>
            <a:r>
              <a:rPr lang="en-US" sz="1600" dirty="0">
                <a:latin typeface="Arial" panose="020B0604020202020204" pitchFamily="34" charset="0"/>
                <a:cs typeface="Arial" panose="020B0604020202020204" pitchFamily="34" charset="0"/>
              </a:rPr>
              <a:t>= 6–11). </a:t>
            </a:r>
            <a:r>
              <a:rPr lang="en-US" sz="1600" dirty="0" smtClean="0">
                <a:latin typeface="Arial" panose="020B0604020202020204" pitchFamily="34" charset="0"/>
                <a:cs typeface="Arial" panose="020B0604020202020204" pitchFamily="34" charset="0"/>
              </a:rPr>
              <a:t>Number </a:t>
            </a:r>
            <a:r>
              <a:rPr lang="en-US" sz="1600" dirty="0">
                <a:latin typeface="Arial" panose="020B0604020202020204" pitchFamily="34" charset="0"/>
                <a:cs typeface="Arial" panose="020B0604020202020204" pitchFamily="34" charset="0"/>
              </a:rPr>
              <a:t>in each bar indicates </a:t>
            </a:r>
            <a:r>
              <a:rPr lang="en-US" sz="1600" dirty="0" smtClean="0">
                <a:latin typeface="Arial" panose="020B0604020202020204" pitchFamily="34" charset="0"/>
                <a:cs typeface="Arial" panose="020B0604020202020204" pitchFamily="34" charset="0"/>
              </a:rPr>
              <a:t>% of </a:t>
            </a:r>
            <a:r>
              <a:rPr lang="en-US" sz="1600" dirty="0">
                <a:latin typeface="Arial" panose="020B0604020202020204" pitchFamily="34" charset="0"/>
                <a:cs typeface="Arial" panose="020B0604020202020204" pitchFamily="34" charset="0"/>
              </a:rPr>
              <a:t>resilient mice over total mice in each group. </a:t>
            </a:r>
          </a:p>
        </p:txBody>
      </p:sp>
      <p:sp>
        <p:nvSpPr>
          <p:cNvPr id="24" name="TextBox 23"/>
          <p:cNvSpPr txBox="1"/>
          <p:nvPr/>
        </p:nvSpPr>
        <p:spPr>
          <a:xfrm>
            <a:off x="5115187" y="1384371"/>
            <a:ext cx="6862005" cy="3398879"/>
          </a:xfrm>
          <a:prstGeom prst="rect">
            <a:avLst/>
          </a:prstGeom>
          <a:solidFill>
            <a:schemeClr val="bg1"/>
          </a:solidFill>
        </p:spPr>
        <p:txBody>
          <a:bodyPr wrap="square" rtlCol="0">
            <a:spAutoFit/>
          </a:bodyPr>
          <a:lstStyle/>
          <a:p>
            <a:pPr marL="342900" indent="-342900">
              <a:lnSpc>
                <a:spcPct val="110000"/>
              </a:lnSpc>
              <a:spcBef>
                <a:spcPts val="600"/>
              </a:spcBef>
              <a:buFont typeface="Arial" panose="020B0604020202020204" pitchFamily="34" charset="0"/>
              <a:buChar char="•"/>
            </a:pPr>
            <a:endParaRPr lang="en-US" sz="2400" u="sng"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2400" u="sng"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sz="2400" u="sng" dirty="0" smtClean="0">
                <a:solidFill>
                  <a:srgbClr val="002060"/>
                </a:solidFill>
                <a:latin typeface="Arial" panose="020B0604020202020204" pitchFamily="34" charset="0"/>
                <a:cs typeface="Arial" panose="020B0604020202020204" pitchFamily="34" charset="0"/>
              </a:rPr>
              <a:t>CSDS</a:t>
            </a:r>
            <a:r>
              <a:rPr lang="en-US" sz="2400" dirty="0" smtClean="0">
                <a:solidFill>
                  <a:srgbClr val="002060"/>
                </a:solidFill>
                <a:latin typeface="Arial" panose="020B0604020202020204" pitchFamily="34" charset="0"/>
                <a:cs typeface="Arial" panose="020B0604020202020204" pitchFamily="34" charset="0"/>
              </a:rPr>
              <a:t> induced social avoidance, which was worsened by phasic VTA activation, blocked by TrkB inhibition (Fig 3E)</a:t>
            </a:r>
          </a:p>
          <a:p>
            <a:pPr marL="1257300" lvl="2" indent="-342900">
              <a:lnSpc>
                <a:spcPct val="110000"/>
              </a:lnSpc>
              <a:spcBef>
                <a:spcPts val="600"/>
              </a:spcBef>
              <a:buFont typeface="Arial" panose="020B0604020202020204" pitchFamily="34" charset="0"/>
              <a:buChar char="•"/>
            </a:pPr>
            <a:endParaRPr lang="en-US" dirty="0" smtClean="0">
              <a:solidFill>
                <a:srgbClr val="002060"/>
              </a:solidFill>
              <a:latin typeface="Arial" panose="020B0604020202020204" pitchFamily="34" charset="0"/>
              <a:cs typeface="Arial" panose="020B0604020202020204" pitchFamily="34" charset="0"/>
            </a:endParaRPr>
          </a:p>
          <a:p>
            <a:pPr marL="1257300" lvl="2" indent="-342900">
              <a:lnSpc>
                <a:spcPct val="110000"/>
              </a:lnSpc>
              <a:spcBef>
                <a:spcPts val="600"/>
              </a:spcBef>
              <a:buFont typeface="Arial" panose="020B0604020202020204" pitchFamily="34" charset="0"/>
              <a:buChar char="•"/>
            </a:pPr>
            <a:endParaRPr lang="en-US" dirty="0">
              <a:solidFill>
                <a:srgbClr val="002060"/>
              </a:solidFill>
              <a:latin typeface="Arial" panose="020B0604020202020204" pitchFamily="34" charset="0"/>
              <a:cs typeface="Arial" panose="020B0604020202020204" pitchFamily="34" charset="0"/>
            </a:endParaRPr>
          </a:p>
          <a:p>
            <a:pPr marL="1257300" lvl="2" indent="-342900">
              <a:lnSpc>
                <a:spcPct val="110000"/>
              </a:lnSpc>
              <a:spcBef>
                <a:spcPts val="600"/>
              </a:spcBef>
              <a:buFont typeface="Arial" panose="020B0604020202020204" pitchFamily="34" charset="0"/>
              <a:buChar char="•"/>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63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7" grpId="0"/>
      <p:bldP spid="10" grpId="0" animBg="1"/>
      <p:bldP spid="11" grpId="0" animBg="1"/>
      <p:bldP spid="16" grpId="0" animBg="1"/>
      <p:bldP spid="17" grpId="0" animBg="1"/>
      <p:bldP spid="13" grpId="0" animBg="1"/>
      <p:bldP spid="22" grpId="0" build="p" animBg="1"/>
      <p:bldP spid="24" grpId="0" uiExpan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BDNF: Role in CSDS+VTA activation-induced social avoidance?</a:t>
            </a:r>
          </a:p>
        </p:txBody>
      </p:sp>
      <p:sp>
        <p:nvSpPr>
          <p:cNvPr id="12" name="TextBox 11"/>
          <p:cNvSpPr txBox="1"/>
          <p:nvPr/>
        </p:nvSpPr>
        <p:spPr>
          <a:xfrm>
            <a:off x="5138494" y="1249834"/>
            <a:ext cx="6862005" cy="4031873"/>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sz="2400" b="1" u="sng" dirty="0" smtClean="0">
                <a:solidFill>
                  <a:srgbClr val="7030A0"/>
                </a:solidFill>
                <a:latin typeface="Arial" panose="020B0604020202020204" pitchFamily="34" charset="0"/>
                <a:cs typeface="Arial" panose="020B0604020202020204" pitchFamily="34" charset="0"/>
              </a:rPr>
              <a:t>(D)</a:t>
            </a:r>
            <a:r>
              <a:rPr lang="en-US" sz="2400" u="sng" dirty="0" smtClean="0">
                <a:solidFill>
                  <a:srgbClr val="002060"/>
                </a:solidFill>
                <a:latin typeface="Arial" panose="020B0604020202020204" pitchFamily="34" charset="0"/>
                <a:cs typeface="Arial" panose="020B0604020202020204" pitchFamily="34" charset="0"/>
              </a:rPr>
              <a:t> 5d of daily defeat</a:t>
            </a:r>
            <a:r>
              <a:rPr lang="en-US" sz="2400" dirty="0" smtClean="0">
                <a:solidFill>
                  <a:srgbClr val="002060"/>
                </a:solidFill>
                <a:latin typeface="Arial" panose="020B0604020202020204" pitchFamily="34" charset="0"/>
                <a:cs typeface="Arial" panose="020B0604020202020204" pitchFamily="34" charset="0"/>
              </a:rPr>
              <a:t> + phasic VTA activation did not alter social interaction</a:t>
            </a:r>
          </a:p>
          <a:p>
            <a:pPr marL="342900" indent="-342900">
              <a:lnSpc>
                <a:spcPct val="110000"/>
              </a:lnSpc>
              <a:spcBef>
                <a:spcPts val="600"/>
              </a:spcBef>
              <a:buFont typeface="Arial" panose="020B0604020202020204" pitchFamily="34" charset="0"/>
              <a:buChar char="•"/>
            </a:pPr>
            <a:r>
              <a:rPr lang="en-US" sz="2400" b="1" u="sng" dirty="0" smtClean="0">
                <a:solidFill>
                  <a:srgbClr val="7030A0"/>
                </a:solidFill>
                <a:latin typeface="Arial" panose="020B0604020202020204" pitchFamily="34" charset="0"/>
                <a:cs typeface="Arial" panose="020B0604020202020204" pitchFamily="34" charset="0"/>
              </a:rPr>
              <a:t>(E)</a:t>
            </a:r>
            <a:r>
              <a:rPr lang="en-US" sz="2400" u="sng" dirty="0" smtClean="0">
                <a:solidFill>
                  <a:srgbClr val="002060"/>
                </a:solidFill>
                <a:latin typeface="Arial" panose="020B0604020202020204" pitchFamily="34" charset="0"/>
                <a:cs typeface="Arial" panose="020B0604020202020204" pitchFamily="34" charset="0"/>
              </a:rPr>
              <a:t> CSDS</a:t>
            </a:r>
            <a:r>
              <a:rPr lang="en-US" sz="2400" dirty="0" smtClean="0">
                <a:solidFill>
                  <a:srgbClr val="002060"/>
                </a:solidFill>
                <a:latin typeface="Arial" panose="020B0604020202020204" pitchFamily="34" charset="0"/>
                <a:cs typeface="Arial" panose="020B0604020202020204" pitchFamily="34" charset="0"/>
              </a:rPr>
              <a:t> → social avoidance; worsened by phasic VTA activation, blocked by TrkB </a:t>
            </a:r>
            <a:r>
              <a:rPr lang="en-US" sz="2400" dirty="0" err="1" smtClean="0">
                <a:solidFill>
                  <a:srgbClr val="002060"/>
                </a:solidFill>
                <a:latin typeface="Arial" panose="020B0604020202020204" pitchFamily="34" charset="0"/>
                <a:cs typeface="Arial" panose="020B0604020202020204" pitchFamily="34" charset="0"/>
              </a:rPr>
              <a:t>antag</a:t>
            </a:r>
            <a:r>
              <a:rPr lang="en-US" sz="2400" dirty="0" smtClean="0">
                <a:solidFill>
                  <a:srgbClr val="002060"/>
                </a:solidFill>
                <a:latin typeface="Arial" panose="020B0604020202020204" pitchFamily="34" charset="0"/>
                <a:cs typeface="Arial" panose="020B0604020202020204" pitchFamily="34" charset="0"/>
              </a:rPr>
              <a:t>.</a:t>
            </a:r>
          </a:p>
          <a:p>
            <a:pPr marL="342900" indent="-342900">
              <a:lnSpc>
                <a:spcPct val="110000"/>
              </a:lnSpc>
              <a:spcBef>
                <a:spcPts val="600"/>
              </a:spcBef>
              <a:buFont typeface="Arial" panose="020B0604020202020204" pitchFamily="34" charset="0"/>
              <a:buChar char="•"/>
            </a:pPr>
            <a:r>
              <a:rPr lang="en-US" sz="2400" b="1" u="sng" dirty="0" smtClean="0">
                <a:solidFill>
                  <a:srgbClr val="7030A0"/>
                </a:solidFill>
                <a:latin typeface="Arial" panose="020B0604020202020204" pitchFamily="34" charset="0"/>
                <a:cs typeface="Arial" panose="020B0604020202020204" pitchFamily="34" charset="0"/>
              </a:rPr>
              <a:t>(F) CSDS ↑ NAc BDNF </a:t>
            </a:r>
            <a:r>
              <a:rPr lang="en-US" sz="2400" dirty="0" smtClean="0">
                <a:solidFill>
                  <a:srgbClr val="002060"/>
                </a:solidFill>
                <a:latin typeface="Arial" panose="020B0604020202020204" pitchFamily="34" charset="0"/>
                <a:cs typeface="Arial" panose="020B0604020202020204" pitchFamily="34" charset="0"/>
              </a:rPr>
              <a:t>levels (24 after SI)</a:t>
            </a:r>
            <a:endParaRPr lang="en-US" dirty="0" smtClean="0">
              <a:solidFill>
                <a:srgbClr val="00206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Phasic VTA stimulation (CSDS VEH+ChR2) further ↑ BDNF (vs non-stimulated, CSDS </a:t>
            </a:r>
            <a:r>
              <a:rPr lang="en-US" dirty="0" err="1" smtClean="0">
                <a:solidFill>
                  <a:srgbClr val="002060"/>
                </a:solidFill>
                <a:latin typeface="Arial" panose="020B0604020202020204" pitchFamily="34" charset="0"/>
                <a:cs typeface="Arial" panose="020B0604020202020204" pitchFamily="34" charset="0"/>
              </a:rPr>
              <a:t>Veh+EYFP</a:t>
            </a:r>
            <a:r>
              <a:rPr lang="en-US" dirty="0" smtClean="0">
                <a:solidFill>
                  <a:srgbClr val="002060"/>
                </a:solidFill>
                <a:latin typeface="Arial" panose="020B0604020202020204" pitchFamily="34" charset="0"/>
                <a:cs typeface="Arial" panose="020B0604020202020204" pitchFamily="34" charset="0"/>
              </a:rPr>
              <a:t>; **p&lt;0.01)</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ANA-12 had no effect on BDNF (Ʈ p&lt;0.1 vs control </a:t>
            </a:r>
            <a:r>
              <a:rPr lang="en-US" dirty="0" err="1" smtClean="0">
                <a:solidFill>
                  <a:srgbClr val="002060"/>
                </a:solidFill>
                <a:latin typeface="Arial" panose="020B0604020202020204" pitchFamily="34" charset="0"/>
                <a:cs typeface="Arial" panose="020B0604020202020204" pitchFamily="34" charset="0"/>
              </a:rPr>
              <a:t>VEH+eYFP</a:t>
            </a:r>
            <a:r>
              <a:rPr lang="en-US" dirty="0" smtClean="0">
                <a:solidFill>
                  <a:srgbClr val="002060"/>
                </a:solidFill>
                <a:latin typeface="Arial" panose="020B0604020202020204" pitchFamily="34" charset="0"/>
                <a:cs typeface="Arial" panose="020B0604020202020204" pitchFamily="34" charset="0"/>
              </a:rPr>
              <a:t>)</a:t>
            </a:r>
          </a:p>
          <a:p>
            <a:pPr marL="1257300" lvl="2" indent="-342900">
              <a:lnSpc>
                <a:spcPct val="110000"/>
              </a:lnSpc>
              <a:spcBef>
                <a:spcPts val="600"/>
              </a:spcBef>
              <a:buFont typeface="Arial" panose="020B0604020202020204" pitchFamily="34" charset="0"/>
              <a:buChar char="•"/>
            </a:pPr>
            <a:endParaRPr lang="en-US" dirty="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5029328" y="5705213"/>
            <a:ext cx="6971171" cy="830997"/>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(A) </a:t>
            </a:r>
            <a:r>
              <a:rPr lang="en-US" sz="1600" dirty="0" smtClean="0">
                <a:latin typeface="Arial" panose="020B0604020202020204" pitchFamily="34" charset="0"/>
                <a:cs typeface="Arial" panose="020B0604020202020204" pitchFamily="34" charset="0"/>
              </a:rPr>
              <a:t>Experimental Design.</a:t>
            </a:r>
            <a:endParaRPr lang="en-US" sz="1600" b="1"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(D) Social Interaction Test Scores (d5): </a:t>
            </a:r>
            <a:r>
              <a:rPr lang="en-US" sz="1600" dirty="0" smtClean="0">
                <a:latin typeface="Arial" panose="020B0604020202020204" pitchFamily="34" charset="0"/>
                <a:cs typeface="Arial" panose="020B0604020202020204" pitchFamily="34" charset="0"/>
              </a:rPr>
              <a:t>5d of defeat stress w phasic activation does not alter social interaction (with or without blocking TrkB)</a:t>
            </a:r>
          </a:p>
        </p:txBody>
      </p:sp>
      <p:sp>
        <p:nvSpPr>
          <p:cNvPr id="10" name="Down Arrow 9"/>
          <p:cNvSpPr/>
          <p:nvPr/>
        </p:nvSpPr>
        <p:spPr>
          <a:xfrm>
            <a:off x="2564611" y="4055124"/>
            <a:ext cx="111914" cy="2662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73997" y="3997974"/>
            <a:ext cx="335878" cy="393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3113084" y="4698626"/>
            <a:ext cx="111914" cy="2662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27359" y="4603376"/>
            <a:ext cx="335878" cy="393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083910" y="5464563"/>
            <a:ext cx="6971171" cy="1077218"/>
          </a:xfrm>
          <a:prstGeom prst="rect">
            <a:avLst/>
          </a:prstGeom>
          <a:solidFill>
            <a:schemeClr val="bg1"/>
          </a:solidFill>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(E) NAc BDNF (d12): </a:t>
            </a:r>
            <a:r>
              <a:rPr lang="en-US" sz="1600" dirty="0" smtClean="0">
                <a:latin typeface="Arial" panose="020B0604020202020204" pitchFamily="34" charset="0"/>
                <a:cs typeface="Arial" panose="020B0604020202020204" pitchFamily="34" charset="0"/>
              </a:rPr>
              <a:t>VTA-NAc activation after CSDS ↑ NAc BDNF (p&lt;0.05, n=5-9). NAc BDNF in CSDS </a:t>
            </a:r>
            <a:r>
              <a:rPr lang="en-US" sz="1600" dirty="0" err="1" smtClean="0">
                <a:latin typeface="Arial" panose="020B0604020202020204" pitchFamily="34" charset="0"/>
                <a:cs typeface="Arial" panose="020B0604020202020204" pitchFamily="34" charset="0"/>
              </a:rPr>
              <a:t>VEH+eYFP</a:t>
            </a:r>
            <a:r>
              <a:rPr lang="en-US" sz="1600" dirty="0" smtClean="0">
                <a:latin typeface="Arial" panose="020B0604020202020204" pitchFamily="34" charset="0"/>
                <a:cs typeface="Arial" panose="020B0604020202020204" pitchFamily="34" charset="0"/>
              </a:rPr>
              <a:t> &gt; control VEH eYFP ($p&lt;0.05, n=5,9). </a:t>
            </a:r>
            <a:r>
              <a:rPr lang="en-US" sz="1600" dirty="0" err="1" smtClean="0">
                <a:latin typeface="Arial" panose="020B0604020202020204" pitchFamily="34" charset="0"/>
                <a:cs typeface="Arial" panose="020B0604020202020204" pitchFamily="34" charset="0"/>
              </a:rPr>
              <a:t>Ʈp</a:t>
            </a:r>
            <a:r>
              <a:rPr lang="en-US" sz="1600" dirty="0" smtClean="0">
                <a:latin typeface="Arial" panose="020B0604020202020204" pitchFamily="34" charset="0"/>
                <a:cs typeface="Arial" panose="020B0604020202020204" pitchFamily="34" charset="0"/>
              </a:rPr>
              <a:t>&lt;0.1, **p&lt;0.01  vs control </a:t>
            </a:r>
            <a:r>
              <a:rPr lang="en-US" sz="1600" dirty="0" err="1" smtClean="0">
                <a:latin typeface="Arial" panose="020B0604020202020204" pitchFamily="34" charset="0"/>
                <a:cs typeface="Arial" panose="020B0604020202020204" pitchFamily="34" charset="0"/>
              </a:rPr>
              <a:t>VEH+eYFP</a:t>
            </a:r>
            <a:r>
              <a:rPr lang="en-US" sz="1600" dirty="0" smtClean="0">
                <a:latin typeface="Arial" panose="020B0604020202020204" pitchFamily="34" charset="0"/>
                <a:cs typeface="Arial" panose="020B0604020202020204" pitchFamily="34" charset="0"/>
              </a:rPr>
              <a:t>; #p&lt;0.05, ##p&lt;0.001 vs CSDS VEH+ChR2.</a:t>
            </a:r>
          </a:p>
        </p:txBody>
      </p:sp>
      <p:grpSp>
        <p:nvGrpSpPr>
          <p:cNvPr id="24" name="Group 23"/>
          <p:cNvGrpSpPr/>
          <p:nvPr/>
        </p:nvGrpSpPr>
        <p:grpSpPr>
          <a:xfrm>
            <a:off x="439328" y="1022019"/>
            <a:ext cx="2492571" cy="1733184"/>
            <a:chOff x="1360328" y="1022019"/>
            <a:chExt cx="2492571" cy="1733184"/>
          </a:xfrm>
        </p:grpSpPr>
        <p:sp>
          <p:nvSpPr>
            <p:cNvPr id="7" name="TextBox 6"/>
            <p:cNvSpPr txBox="1"/>
            <p:nvPr/>
          </p:nvSpPr>
          <p:spPr>
            <a:xfrm>
              <a:off x="1360328" y="1415939"/>
              <a:ext cx="461665" cy="913070"/>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SI Ratio</a:t>
              </a:r>
              <a:endParaRPr lang="en-US"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a:srcRect l="18960" b="65050"/>
            <a:stretch/>
          </p:blipFill>
          <p:spPr>
            <a:xfrm>
              <a:off x="1765122" y="1022019"/>
              <a:ext cx="2087777" cy="1733184"/>
            </a:xfrm>
            <a:prstGeom prst="rect">
              <a:avLst/>
            </a:prstGeom>
          </p:spPr>
        </p:pic>
      </p:grpSp>
      <p:grpSp>
        <p:nvGrpSpPr>
          <p:cNvPr id="23" name="Group 22"/>
          <p:cNvGrpSpPr/>
          <p:nvPr/>
        </p:nvGrpSpPr>
        <p:grpSpPr>
          <a:xfrm>
            <a:off x="828968" y="2827801"/>
            <a:ext cx="2991138" cy="3696442"/>
            <a:chOff x="828968" y="2682508"/>
            <a:chExt cx="3108708" cy="3841735"/>
          </a:xfrm>
        </p:grpSpPr>
        <p:sp>
          <p:nvSpPr>
            <p:cNvPr id="19" name="TextBox 18"/>
            <p:cNvSpPr txBox="1"/>
            <p:nvPr/>
          </p:nvSpPr>
          <p:spPr>
            <a:xfrm>
              <a:off x="828968" y="2925885"/>
              <a:ext cx="461665" cy="2144177"/>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BDNF protein levels</a:t>
              </a:r>
              <a:endParaRPr lang="en-US" dirty="0">
                <a:latin typeface="Arial" panose="020B0604020202020204" pitchFamily="34" charset="0"/>
                <a:cs typeface="Arial" panose="020B0604020202020204" pitchFamily="34" charset="0"/>
              </a:endParaRPr>
            </a:p>
          </p:txBody>
        </p:sp>
        <p:grpSp>
          <p:nvGrpSpPr>
            <p:cNvPr id="21" name="Group 20"/>
            <p:cNvGrpSpPr/>
            <p:nvPr/>
          </p:nvGrpSpPr>
          <p:grpSpPr>
            <a:xfrm>
              <a:off x="1165218" y="2682508"/>
              <a:ext cx="2772458" cy="3841735"/>
              <a:chOff x="1165218" y="2682508"/>
              <a:chExt cx="2772458" cy="3841735"/>
            </a:xfrm>
            <a:solidFill>
              <a:schemeClr val="bg1"/>
            </a:solidFill>
          </p:grpSpPr>
          <p:pic>
            <p:nvPicPr>
              <p:cNvPr id="14" name="Picture 13"/>
              <p:cNvPicPr>
                <a:picLocks noChangeAspect="1"/>
              </p:cNvPicPr>
              <p:nvPr/>
            </p:nvPicPr>
            <p:blipFill rotWithShape="1">
              <a:blip r:embed="rId4"/>
              <a:srcRect l="74844" t="52748"/>
              <a:stretch/>
            </p:blipFill>
            <p:spPr>
              <a:xfrm>
                <a:off x="1303457" y="2682508"/>
                <a:ext cx="2634219" cy="3841735"/>
              </a:xfrm>
              <a:prstGeom prst="rect">
                <a:avLst/>
              </a:prstGeom>
              <a:grpFill/>
              <a:ln>
                <a:solidFill>
                  <a:schemeClr val="bg1"/>
                </a:solidFill>
              </a:ln>
            </p:spPr>
          </p:pic>
          <p:sp>
            <p:nvSpPr>
              <p:cNvPr id="20" name="Rectangle 19"/>
              <p:cNvSpPr/>
              <p:nvPr/>
            </p:nvSpPr>
            <p:spPr>
              <a:xfrm>
                <a:off x="1165218" y="2791502"/>
                <a:ext cx="215996" cy="204027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5"/>
          <a:srcRect l="32313" t="10762" r="18753" b="62842"/>
          <a:stretch/>
        </p:blipFill>
        <p:spPr>
          <a:xfrm>
            <a:off x="3217247" y="1656141"/>
            <a:ext cx="1581150" cy="704849"/>
          </a:xfrm>
          <a:prstGeom prst="rect">
            <a:avLst/>
          </a:prstGeom>
        </p:spPr>
      </p:pic>
      <p:sp>
        <p:nvSpPr>
          <p:cNvPr id="26" name="TextBox 25"/>
          <p:cNvSpPr txBox="1"/>
          <p:nvPr/>
        </p:nvSpPr>
        <p:spPr>
          <a:xfrm>
            <a:off x="209618" y="1001760"/>
            <a:ext cx="389850"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E</a:t>
            </a:r>
            <a:endParaRPr lang="en-US" sz="2400" b="1" dirty="0">
              <a:latin typeface="Arial" panose="020B0604020202020204" pitchFamily="34" charset="0"/>
              <a:cs typeface="Arial" panose="020B0604020202020204" pitchFamily="34" charset="0"/>
            </a:endParaRPr>
          </a:p>
        </p:txBody>
      </p:sp>
      <p:sp>
        <p:nvSpPr>
          <p:cNvPr id="27" name="TextBox 26"/>
          <p:cNvSpPr txBox="1"/>
          <p:nvPr/>
        </p:nvSpPr>
        <p:spPr>
          <a:xfrm>
            <a:off x="399611" y="2868197"/>
            <a:ext cx="372218" cy="461665"/>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F</a:t>
            </a:r>
            <a:endParaRPr lang="en-US" sz="2400" b="1" dirty="0">
              <a:latin typeface="Arial" panose="020B0604020202020204" pitchFamily="34" charset="0"/>
              <a:cs typeface="Arial" panose="020B0604020202020204" pitchFamily="34" charset="0"/>
            </a:endParaRPr>
          </a:p>
        </p:txBody>
      </p:sp>
      <p:sp>
        <p:nvSpPr>
          <p:cNvPr id="28" name="Down Arrow 27"/>
          <p:cNvSpPr/>
          <p:nvPr/>
        </p:nvSpPr>
        <p:spPr>
          <a:xfrm>
            <a:off x="2932109" y="2698053"/>
            <a:ext cx="189888" cy="306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2493047" y="3017898"/>
            <a:ext cx="189888" cy="306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435897" y="2868197"/>
            <a:ext cx="335878" cy="456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a:off x="3348100" y="2928624"/>
            <a:ext cx="189888" cy="3067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837572" y="2543496"/>
            <a:ext cx="335878" cy="456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63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8" grpId="0" animBg="1"/>
      <p:bldP spid="30" grpId="0" animBg="1"/>
      <p:bldP spid="31" grpId="0" animBg="1"/>
      <p:bldP spid="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BDNF </a:t>
            </a:r>
            <a:r>
              <a:rPr lang="en-US" sz="2800" b="1" dirty="0" smtClean="0">
                <a:solidFill>
                  <a:srgbClr val="7030A0"/>
                </a:solidFill>
                <a:latin typeface="Arial" panose="020B0604020202020204" pitchFamily="34" charset="0"/>
                <a:cs typeface="Arial" panose="020B0604020202020204" pitchFamily="34" charset="0"/>
              </a:rPr>
              <a:t>KD</a:t>
            </a:r>
            <a:r>
              <a:rPr lang="en-US" sz="2800" dirty="0" smtClean="0">
                <a:solidFill>
                  <a:schemeClr val="accent5">
                    <a:lumMod val="50000"/>
                  </a:schemeClr>
                </a:solidFill>
                <a:latin typeface="Arial" panose="020B0604020202020204" pitchFamily="34" charset="0"/>
                <a:cs typeface="Arial" panose="020B0604020202020204" pitchFamily="34" charset="0"/>
              </a:rPr>
              <a:t>:  Role in CSDS+VTA activation-induced social avoidance?</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342899" y="1161873"/>
            <a:ext cx="4855256" cy="4899803"/>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Local VTA BDNF </a:t>
            </a:r>
            <a:r>
              <a:rPr lang="en-US" b="1" dirty="0" err="1" smtClean="0">
                <a:solidFill>
                  <a:srgbClr val="002060"/>
                </a:solidFill>
                <a:latin typeface="Arial" panose="020B0604020202020204" pitchFamily="34" charset="0"/>
                <a:cs typeface="Arial" panose="020B0604020202020204" pitchFamily="34" charset="0"/>
              </a:rPr>
              <a:t>Kockdown</a:t>
            </a:r>
            <a:r>
              <a:rPr lang="en-US" b="1" dirty="0" smtClean="0">
                <a:solidFill>
                  <a:srgbClr val="002060"/>
                </a:solidFill>
                <a:latin typeface="Arial" panose="020B0604020202020204" pitchFamily="34" charset="0"/>
                <a:cs typeface="Arial" panose="020B0604020202020204" pitchFamily="34" charset="0"/>
              </a:rPr>
              <a:t>:</a:t>
            </a:r>
          </a:p>
          <a:p>
            <a:pPr marL="800100" lvl="1" indent="-342900">
              <a:lnSpc>
                <a:spcPct val="110000"/>
              </a:lnSpc>
              <a:spcBef>
                <a:spcPts val="600"/>
              </a:spcBef>
              <a:buFont typeface="Arial" panose="020B0604020202020204" pitchFamily="34" charset="0"/>
              <a:buChar char="•"/>
            </a:pPr>
            <a:r>
              <a:rPr lang="en-US" dirty="0" err="1" smtClean="0">
                <a:solidFill>
                  <a:srgbClr val="002060"/>
                </a:solidFill>
                <a:latin typeface="Arial" panose="020B0604020202020204" pitchFamily="34" charset="0"/>
                <a:cs typeface="Arial" panose="020B0604020202020204" pitchFamily="34" charset="0"/>
              </a:rPr>
              <a:t>Floxed</a:t>
            </a:r>
            <a:r>
              <a:rPr lang="en-US" dirty="0" smtClean="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a:t>
            </a:r>
            <a:r>
              <a:rPr lang="en-US" dirty="0" err="1" smtClean="0">
                <a:solidFill>
                  <a:srgbClr val="002060"/>
                </a:solidFill>
                <a:latin typeface="Arial" panose="020B0604020202020204" pitchFamily="34" charset="0"/>
                <a:cs typeface="Arial" panose="020B0604020202020204" pitchFamily="34" charset="0"/>
              </a:rPr>
              <a:t>dnf</a:t>
            </a:r>
            <a:r>
              <a:rPr lang="en-US" dirty="0" smtClean="0">
                <a:solidFill>
                  <a:srgbClr val="002060"/>
                </a:solidFill>
                <a:latin typeface="Arial" panose="020B0604020202020204" pitchFamily="34" charset="0"/>
                <a:cs typeface="Arial" panose="020B0604020202020204" pitchFamily="34" charset="0"/>
              </a:rPr>
              <a:t> mice (7-15wks)</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AAV-</a:t>
            </a:r>
            <a:r>
              <a:rPr lang="en-US" b="1" dirty="0" smtClean="0">
                <a:solidFill>
                  <a:srgbClr val="7030A0"/>
                </a:solidFill>
                <a:latin typeface="Arial" panose="020B0604020202020204" pitchFamily="34" charset="0"/>
                <a:cs typeface="Arial" panose="020B0604020202020204" pitchFamily="34" charset="0"/>
              </a:rPr>
              <a:t>CRE</a:t>
            </a:r>
            <a:r>
              <a:rPr lang="en-US" b="1" baseline="-25000" dirty="0" smtClean="0">
                <a:solidFill>
                  <a:srgbClr val="7030A0"/>
                </a:solidFill>
                <a:latin typeface="Arial" panose="020B0604020202020204" pitchFamily="34" charset="0"/>
                <a:cs typeface="Arial" panose="020B0604020202020204" pitchFamily="34" charset="0"/>
              </a:rPr>
              <a:t>VTA</a:t>
            </a:r>
            <a:r>
              <a:rPr lang="en-US" dirty="0" smtClean="0">
                <a:solidFill>
                  <a:srgbClr val="7030A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(AAV-</a:t>
            </a:r>
            <a:r>
              <a:rPr lang="en-US" dirty="0" smtClean="0">
                <a:solidFill>
                  <a:srgbClr val="00B050"/>
                </a:solidFill>
                <a:latin typeface="Arial" panose="020B0604020202020204" pitchFamily="34" charset="0"/>
                <a:cs typeface="Arial" panose="020B0604020202020204" pitchFamily="34" charset="0"/>
              </a:rPr>
              <a:t>GFP</a:t>
            </a:r>
            <a:r>
              <a:rPr lang="en-US" dirty="0" smtClean="0">
                <a:solidFill>
                  <a:srgbClr val="002060"/>
                </a:solidFill>
                <a:latin typeface="Arial" panose="020B0604020202020204" pitchFamily="34" charset="0"/>
                <a:cs typeface="Arial" panose="020B0604020202020204" pitchFamily="34" charset="0"/>
              </a:rPr>
              <a:t> control)</a:t>
            </a:r>
          </a:p>
          <a:p>
            <a:pPr marL="800100" lvl="1" indent="-342900">
              <a:lnSpc>
                <a:spcPct val="110000"/>
              </a:lnSpc>
              <a:spcBef>
                <a:spcPts val="600"/>
              </a:spcBef>
              <a:buFont typeface="Arial" panose="020B0604020202020204" pitchFamily="34" charset="0"/>
              <a:buChar char="•"/>
            </a:pPr>
            <a:r>
              <a:rPr lang="en-US" dirty="0" err="1" smtClean="0">
                <a:solidFill>
                  <a:srgbClr val="002060"/>
                </a:solidFill>
                <a:latin typeface="Arial" panose="020B0604020202020204" pitchFamily="34" charset="0"/>
                <a:cs typeface="Arial" panose="020B0604020202020204" pitchFamily="34" charset="0"/>
              </a:rPr>
              <a:t>Bdnf</a:t>
            </a:r>
            <a:r>
              <a:rPr lang="en-US" dirty="0" smtClean="0">
                <a:solidFill>
                  <a:srgbClr val="002060"/>
                </a:solidFill>
                <a:latin typeface="Arial" panose="020B0604020202020204" pitchFamily="34" charset="0"/>
                <a:cs typeface="Arial" panose="020B0604020202020204" pitchFamily="34" charset="0"/>
              </a:rPr>
              <a:t> removed from VTA only</a:t>
            </a:r>
          </a:p>
          <a:p>
            <a:pPr marL="342900" indent="-342900">
              <a:lnSpc>
                <a:spcPct val="110000"/>
              </a:lnSpc>
              <a:spcBef>
                <a:spcPts val="600"/>
              </a:spcBef>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AAV2.5-hsyn-</a:t>
            </a:r>
            <a:r>
              <a:rPr lang="en-US" b="1" dirty="0">
                <a:solidFill>
                  <a:srgbClr val="00B050"/>
                </a:solidFill>
                <a:latin typeface="Arial" panose="020B0604020202020204" pitchFamily="34" charset="0"/>
                <a:cs typeface="Arial" panose="020B0604020202020204" pitchFamily="34" charset="0"/>
              </a:rPr>
              <a:t>ChR2-eYFP</a:t>
            </a:r>
            <a:r>
              <a:rPr lang="en-US" b="1" baseline="-25000" dirty="0">
                <a:solidFill>
                  <a:srgbClr val="7030A0"/>
                </a:solidFill>
                <a:latin typeface="Arial" panose="020B0604020202020204" pitchFamily="34" charset="0"/>
                <a:cs typeface="Arial" panose="020B0604020202020204" pitchFamily="34" charset="0"/>
              </a:rPr>
              <a:t>NAc </a:t>
            </a:r>
            <a:endParaRPr lang="en-US" b="1" baseline="-25000" dirty="0" smtClean="0">
              <a:solidFill>
                <a:srgbClr val="7030A0"/>
              </a:solidFill>
              <a:latin typeface="Arial" panose="020B0604020202020204" pitchFamily="34" charset="0"/>
              <a:cs typeface="Arial" panose="020B0604020202020204" pitchFamily="34" charset="0"/>
            </a:endParaRP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Chanelrhodopsin expressed VTA-NAc</a:t>
            </a:r>
            <a:endParaRPr lang="en-US"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CSDS + Phasic Stimulation: </a:t>
            </a:r>
          </a:p>
          <a:p>
            <a:pPr marL="800100" lvl="1" indent="-342900">
              <a:lnSpc>
                <a:spcPct val="110000"/>
              </a:lnSpc>
              <a:spcBef>
                <a:spcPts val="600"/>
              </a:spcBef>
              <a:buFont typeface="Arial" panose="020B0604020202020204" pitchFamily="34" charset="0"/>
              <a:buChar char="•"/>
            </a:pPr>
            <a:r>
              <a:rPr lang="en-US" u="sng" dirty="0" smtClean="0">
                <a:solidFill>
                  <a:srgbClr val="002060"/>
                </a:solidFill>
                <a:latin typeface="Arial" panose="020B0604020202020204" pitchFamily="34" charset="0"/>
                <a:cs typeface="Arial" panose="020B0604020202020204" pitchFamily="34" charset="0"/>
              </a:rPr>
              <a:t>CSDS</a:t>
            </a:r>
            <a:r>
              <a:rPr lang="en-US" dirty="0" smtClean="0">
                <a:solidFill>
                  <a:srgbClr val="002060"/>
                </a:solidFill>
                <a:latin typeface="Arial" panose="020B0604020202020204" pitchFamily="34" charset="0"/>
                <a:cs typeface="Arial" panose="020B0604020202020204" pitchFamily="34" charset="0"/>
              </a:rPr>
              <a:t>:</a:t>
            </a:r>
            <a:r>
              <a:rPr lang="en-US" b="1" dirty="0" smtClean="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5m defeat x 10d</a:t>
            </a:r>
          </a:p>
          <a:p>
            <a:pPr marL="800100" lvl="1" indent="-342900">
              <a:lnSpc>
                <a:spcPct val="110000"/>
              </a:lnSpc>
              <a:spcBef>
                <a:spcPts val="600"/>
              </a:spcBef>
              <a:buFont typeface="Arial" panose="020B0604020202020204" pitchFamily="34" charset="0"/>
              <a:buChar char="•"/>
            </a:pPr>
            <a:r>
              <a:rPr lang="en-US" u="sng" dirty="0" smtClean="0">
                <a:solidFill>
                  <a:srgbClr val="002060"/>
                </a:solidFill>
                <a:latin typeface="Arial" panose="020B0604020202020204" pitchFamily="34" charset="0"/>
                <a:cs typeface="Arial" panose="020B0604020202020204" pitchFamily="34" charset="0"/>
              </a:rPr>
              <a:t>VTA-NAc stimulation</a:t>
            </a:r>
            <a:r>
              <a:rPr lang="en-US" dirty="0" smtClean="0">
                <a:solidFill>
                  <a:srgbClr val="002060"/>
                </a:solidFill>
                <a:latin typeface="Arial" panose="020B0604020202020204" pitchFamily="34" charset="0"/>
                <a:cs typeface="Arial" panose="020B0604020202020204" pitchFamily="34" charset="0"/>
              </a:rPr>
              <a:t>: </a:t>
            </a:r>
          </a:p>
          <a:p>
            <a:pPr marL="1257300" lvl="2"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5min </a:t>
            </a:r>
            <a:r>
              <a:rPr lang="en-US" i="1" u="sng" dirty="0" smtClean="0">
                <a:solidFill>
                  <a:srgbClr val="002060"/>
                </a:solidFill>
                <a:latin typeface="Arial" panose="020B0604020202020204" pitchFamily="34" charset="0"/>
                <a:cs typeface="Arial" panose="020B0604020202020204" pitchFamily="34" charset="0"/>
              </a:rPr>
              <a:t>after</a:t>
            </a:r>
            <a:r>
              <a:rPr lang="en-US" dirty="0" smtClean="0">
                <a:solidFill>
                  <a:srgbClr val="002060"/>
                </a:solidFill>
                <a:latin typeface="Arial" panose="020B0604020202020204" pitchFamily="34" charset="0"/>
                <a:cs typeface="Arial" panose="020B0604020202020204" pitchFamily="34" charset="0"/>
              </a:rPr>
              <a:t> each defeat: 5x20Hz pulses every 10sec</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Social Interaction Test:</a:t>
            </a:r>
          </a:p>
          <a:p>
            <a:pPr marL="800100" lvl="1" indent="-342900">
              <a:lnSpc>
                <a:spcPct val="110000"/>
              </a:lnSpc>
              <a:spcBef>
                <a:spcPts val="600"/>
              </a:spcBef>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d</a:t>
            </a:r>
            <a:r>
              <a:rPr lang="en-US" dirty="0" smtClean="0">
                <a:solidFill>
                  <a:srgbClr val="002060"/>
                </a:solidFill>
                <a:latin typeface="Arial" panose="020B0604020202020204" pitchFamily="34" charset="0"/>
                <a:cs typeface="Arial" panose="020B0604020202020204" pitchFamily="34" charset="0"/>
              </a:rPr>
              <a:t>11 of CSDS </a:t>
            </a:r>
            <a:r>
              <a:rPr lang="en-US" b="1" dirty="0" smtClean="0">
                <a:solidFill>
                  <a:srgbClr val="7030A0"/>
                </a:solidFill>
                <a:latin typeface="Arial" panose="020B0604020202020204" pitchFamily="34" charset="0"/>
                <a:cs typeface="Arial" panose="020B0604020202020204" pitchFamily="34" charset="0"/>
              </a:rPr>
              <a:t>(Fig 3I)</a:t>
            </a:r>
          </a:p>
        </p:txBody>
      </p:sp>
      <p:sp>
        <p:nvSpPr>
          <p:cNvPr id="18" name="Rectangle 17"/>
          <p:cNvSpPr/>
          <p:nvPr/>
        </p:nvSpPr>
        <p:spPr>
          <a:xfrm>
            <a:off x="5029329" y="5062844"/>
            <a:ext cx="6971171" cy="1569660"/>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(G) </a:t>
            </a:r>
            <a:r>
              <a:rPr lang="en-US" sz="1600" dirty="0" smtClean="0">
                <a:latin typeface="Arial" panose="020B0604020202020204" pitchFamily="34" charset="0"/>
                <a:cs typeface="Arial" panose="020B0604020202020204" pitchFamily="34" charset="0"/>
              </a:rPr>
              <a:t>Experimental Design.</a:t>
            </a:r>
            <a:endParaRPr lang="en-US" sz="1600" b="1"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(H) </a:t>
            </a:r>
            <a:r>
              <a:rPr lang="en-US" sz="1600" dirty="0" smtClean="0">
                <a:latin typeface="Arial" panose="020B0604020202020204" pitchFamily="34" charset="0"/>
                <a:cs typeface="Arial" panose="020B0604020202020204" pitchFamily="34" charset="0"/>
              </a:rPr>
              <a:t>Schematic of localized genetic depletion of VTA </a:t>
            </a:r>
            <a:r>
              <a:rPr lang="en-US" sz="1600" i="1" dirty="0" err="1" smtClean="0">
                <a:latin typeface="Arial" panose="020B0604020202020204" pitchFamily="34" charset="0"/>
                <a:cs typeface="Arial" panose="020B0604020202020204" pitchFamily="34" charset="0"/>
              </a:rPr>
              <a:t>Bdnf</a:t>
            </a:r>
            <a:r>
              <a:rPr lang="en-US" sz="1600" dirty="0" smtClean="0">
                <a:latin typeface="Arial" panose="020B0604020202020204" pitchFamily="34" charset="0"/>
                <a:cs typeface="Arial" panose="020B0604020202020204" pitchFamily="34" charset="0"/>
              </a:rPr>
              <a:t> with VTA infusion of </a:t>
            </a:r>
            <a:r>
              <a:rPr lang="en-US" sz="1600" b="1" dirty="0" smtClean="0">
                <a:solidFill>
                  <a:srgbClr val="7030A0"/>
                </a:solidFill>
                <a:latin typeface="Arial" panose="020B0604020202020204" pitchFamily="34" charset="0"/>
                <a:cs typeface="Arial" panose="020B0604020202020204" pitchFamily="34" charset="0"/>
              </a:rPr>
              <a:t>AAV-</a:t>
            </a:r>
            <a:r>
              <a:rPr lang="en-US" sz="1600" b="1" dirty="0" err="1" smtClean="0">
                <a:solidFill>
                  <a:srgbClr val="7030A0"/>
                </a:solidFill>
                <a:latin typeface="Arial" panose="020B0604020202020204" pitchFamily="34" charset="0"/>
                <a:cs typeface="Arial" panose="020B0604020202020204" pitchFamily="34" charset="0"/>
              </a:rPr>
              <a:t>Cre</a:t>
            </a:r>
            <a:r>
              <a:rPr lang="en-US" sz="1600" b="1" dirty="0" smtClean="0">
                <a:solidFill>
                  <a:srgbClr val="7030A0"/>
                </a:solidFill>
                <a:latin typeface="Arial" panose="020B0604020202020204" pitchFamily="34" charset="0"/>
                <a:cs typeface="Arial" panose="020B0604020202020204" pitchFamily="34" charset="0"/>
              </a:rPr>
              <a:t> in </a:t>
            </a:r>
            <a:r>
              <a:rPr lang="en-US" sz="1600" b="1" dirty="0" err="1" smtClean="0">
                <a:solidFill>
                  <a:srgbClr val="7030A0"/>
                </a:solidFill>
                <a:latin typeface="Arial" panose="020B0604020202020204" pitchFamily="34" charset="0"/>
                <a:cs typeface="Arial" panose="020B0604020202020204" pitchFamily="34" charset="0"/>
              </a:rPr>
              <a:t>floxed</a:t>
            </a:r>
            <a:r>
              <a:rPr lang="en-US" sz="1600" b="1" dirty="0" smtClean="0">
                <a:solidFill>
                  <a:srgbClr val="7030A0"/>
                </a:solidFill>
                <a:latin typeface="Arial" panose="020B0604020202020204" pitchFamily="34" charset="0"/>
                <a:cs typeface="Arial" panose="020B0604020202020204" pitchFamily="34" charset="0"/>
              </a:rPr>
              <a:t> </a:t>
            </a:r>
            <a:r>
              <a:rPr lang="en-US" sz="1600" b="1" i="1" dirty="0" err="1" smtClean="0">
                <a:solidFill>
                  <a:srgbClr val="7030A0"/>
                </a:solidFill>
                <a:latin typeface="Arial" panose="020B0604020202020204" pitchFamily="34" charset="0"/>
                <a:cs typeface="Arial" panose="020B0604020202020204" pitchFamily="34" charset="0"/>
              </a:rPr>
              <a:t>Bdnf</a:t>
            </a:r>
            <a:r>
              <a:rPr lang="en-US" sz="1600" b="1" dirty="0" smtClean="0">
                <a:solidFill>
                  <a:srgbClr val="7030A0"/>
                </a:solidFill>
                <a:latin typeface="Arial" panose="020B0604020202020204" pitchFamily="34" charset="0"/>
                <a:cs typeface="Arial" panose="020B0604020202020204" pitchFamily="34" charset="0"/>
              </a:rPr>
              <a:t> mice </a:t>
            </a:r>
            <a:r>
              <a:rPr lang="en-US" sz="1600" dirty="0" smtClean="0">
                <a:latin typeface="Arial" panose="020B0604020202020204" pitchFamily="34" charset="0"/>
                <a:cs typeface="Arial" panose="020B0604020202020204" pitchFamily="34" charset="0"/>
              </a:rPr>
              <a:t>and retrograde </a:t>
            </a:r>
            <a:r>
              <a:rPr lang="en-US" sz="1600" b="1" dirty="0" smtClean="0">
                <a:solidFill>
                  <a:srgbClr val="00B050"/>
                </a:solidFill>
                <a:latin typeface="Arial" panose="020B0604020202020204" pitchFamily="34" charset="0"/>
                <a:cs typeface="Arial" panose="020B0604020202020204" pitchFamily="34" charset="0"/>
              </a:rPr>
              <a:t>AAV2.5-hsyn-ChR2-eYFP</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infused into </a:t>
            </a:r>
            <a:r>
              <a:rPr lang="en-US" sz="1600" dirty="0" smtClean="0">
                <a:latin typeface="Arial" panose="020B0604020202020204" pitchFamily="34" charset="0"/>
                <a:cs typeface="Arial" panose="020B0604020202020204" pitchFamily="34" charset="0"/>
              </a:rPr>
              <a:t>NAc (with optic fiber implantation into VTA). </a:t>
            </a:r>
          </a:p>
          <a:p>
            <a:r>
              <a:rPr lang="en-US" sz="1600" b="1" dirty="0" smtClean="0">
                <a:solidFill>
                  <a:srgbClr val="002060"/>
                </a:solidFill>
                <a:latin typeface="Arial" panose="020B0604020202020204" pitchFamily="34" charset="0"/>
                <a:cs typeface="Arial" panose="020B0604020202020204" pitchFamily="34" charset="0"/>
              </a:rPr>
              <a:t>(I) Social Interaction Test Scores (d11): </a:t>
            </a:r>
            <a:r>
              <a:rPr lang="en-US" sz="1600" dirty="0" smtClean="0">
                <a:latin typeface="Arial" panose="020B0604020202020204" pitchFamily="34" charset="0"/>
                <a:cs typeface="Arial" panose="020B0604020202020204" pitchFamily="34" charset="0"/>
              </a:rPr>
              <a:t>VTA BDNF KD reversed the  social avoidance induced by </a:t>
            </a:r>
            <a:r>
              <a:rPr lang="en-US" sz="1600" dirty="0" err="1" smtClean="0">
                <a:latin typeface="Arial" panose="020B0604020202020204" pitchFamily="34" charset="0"/>
                <a:cs typeface="Arial" panose="020B0604020202020204" pitchFamily="34" charset="0"/>
              </a:rPr>
              <a:t>CSDS+phasic</a:t>
            </a:r>
            <a:r>
              <a:rPr lang="en-US" sz="1600" dirty="0" smtClean="0">
                <a:latin typeface="Arial" panose="020B0604020202020204" pitchFamily="34" charset="0"/>
                <a:cs typeface="Arial" panose="020B0604020202020204" pitchFamily="34" charset="0"/>
              </a:rPr>
              <a:t> VTA stimulation (p&lt;0.05, n=8-9)</a:t>
            </a:r>
            <a:endParaRPr lang="en-US" sz="1600" dirty="0">
              <a:latin typeface="Arial" panose="020B0604020202020204" pitchFamily="34" charset="0"/>
              <a:cs typeface="Arial" panose="020B0604020202020204" pitchFamily="34" charset="0"/>
            </a:endParaRPr>
          </a:p>
        </p:txBody>
      </p:sp>
      <p:sp>
        <p:nvSpPr>
          <p:cNvPr id="19" name="Rectangle 18"/>
          <p:cNvSpPr/>
          <p:nvPr/>
        </p:nvSpPr>
        <p:spPr>
          <a:xfrm>
            <a:off x="8514915" y="2456597"/>
            <a:ext cx="1816440" cy="597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5198155" y="1224426"/>
            <a:ext cx="6351838" cy="3391077"/>
          </a:xfrm>
          <a:prstGeom prst="rect">
            <a:avLst/>
          </a:prstGeom>
        </p:spPr>
      </p:pic>
    </p:spTree>
    <p:extLst>
      <p:ext uri="{BB962C8B-B14F-4D97-AF65-F5344CB8AC3E}">
        <p14:creationId xmlns:p14="http://schemas.microsoft.com/office/powerpoint/2010/main" val="40206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Exp3: BDNF </a:t>
            </a:r>
            <a:r>
              <a:rPr lang="en-US" sz="2800" b="1" dirty="0" smtClean="0">
                <a:solidFill>
                  <a:srgbClr val="7030A0"/>
                </a:solidFill>
                <a:latin typeface="Arial" panose="020B0604020202020204" pitchFamily="34" charset="0"/>
                <a:cs typeface="Arial" panose="020B0604020202020204" pitchFamily="34" charset="0"/>
              </a:rPr>
              <a:t>KD</a:t>
            </a:r>
            <a:r>
              <a:rPr lang="en-US" sz="2800" dirty="0" smtClean="0">
                <a:solidFill>
                  <a:schemeClr val="accent5">
                    <a:lumMod val="50000"/>
                  </a:schemeClr>
                </a:solidFill>
                <a:latin typeface="Arial" panose="020B0604020202020204" pitchFamily="34" charset="0"/>
                <a:cs typeface="Arial" panose="020B0604020202020204" pitchFamily="34" charset="0"/>
              </a:rPr>
              <a:t>:  Role in CSDS+VTA activation-induced social avoidance?</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342898" y="1619073"/>
            <a:ext cx="5708799" cy="3945696"/>
          </a:xfrm>
          <a:prstGeom prst="rect">
            <a:avLst/>
          </a:prstGeom>
          <a:noFill/>
        </p:spPr>
        <p:txBody>
          <a:bodyPr wrap="square" rtlCol="0">
            <a:spAutoFit/>
          </a:bodyPr>
          <a:lstStyle/>
          <a:p>
            <a:pPr marL="342900" indent="-342900">
              <a:lnSpc>
                <a:spcPct val="110000"/>
              </a:lnSpc>
              <a:spcBef>
                <a:spcPts val="600"/>
              </a:spcBef>
              <a:spcAft>
                <a:spcPts val="600"/>
              </a:spcAft>
              <a:buFont typeface="Arial" panose="020B0604020202020204" pitchFamily="34" charset="0"/>
              <a:buChar char="•"/>
            </a:pPr>
            <a:r>
              <a:rPr lang="en-US" sz="2000" b="1" dirty="0" smtClean="0">
                <a:solidFill>
                  <a:srgbClr val="002060"/>
                </a:solidFill>
                <a:latin typeface="Arial" panose="020B0604020202020204" pitchFamily="34" charset="0"/>
                <a:cs typeface="Arial" panose="020B0604020202020204" pitchFamily="34" charset="0"/>
              </a:rPr>
              <a:t>Phasic VTA Activation ↓ social interaction </a:t>
            </a:r>
          </a:p>
          <a:p>
            <a:pPr marL="800100" lvl="1" indent="-342900">
              <a:lnSpc>
                <a:spcPct val="11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$p&lt;0.05 vs </a:t>
            </a:r>
            <a:r>
              <a:rPr lang="en-US" sz="2000" dirty="0" err="1" smtClean="0">
                <a:solidFill>
                  <a:srgbClr val="002060"/>
                </a:solidFill>
                <a:latin typeface="Arial" panose="020B0604020202020204" pitchFamily="34" charset="0"/>
                <a:cs typeface="Arial" panose="020B0604020202020204" pitchFamily="34" charset="0"/>
              </a:rPr>
              <a:t>eYFP+VTA</a:t>
            </a:r>
            <a:r>
              <a:rPr lang="en-US" sz="2000" dirty="0" smtClean="0">
                <a:solidFill>
                  <a:srgbClr val="002060"/>
                </a:solidFill>
                <a:latin typeface="Arial" panose="020B0604020202020204" pitchFamily="34" charset="0"/>
                <a:cs typeface="Arial" panose="020B0604020202020204" pitchFamily="34" charset="0"/>
              </a:rPr>
              <a:t> GFP, n=8-9)</a:t>
            </a:r>
            <a:endParaRPr lang="en-US" sz="2000"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spcAft>
                <a:spcPts val="600"/>
              </a:spcAft>
              <a:buFont typeface="Arial" panose="020B0604020202020204" pitchFamily="34" charset="0"/>
              <a:buChar char="•"/>
            </a:pPr>
            <a:endParaRPr lang="en-US" sz="200" b="1" dirty="0" smtClean="0">
              <a:solidFill>
                <a:srgbClr val="7030A0"/>
              </a:solidFill>
              <a:latin typeface="Arial" panose="020B0604020202020204" pitchFamily="34" charset="0"/>
              <a:cs typeface="Arial" panose="020B0604020202020204" pitchFamily="34" charset="0"/>
            </a:endParaRPr>
          </a:p>
          <a:p>
            <a:pPr marL="342900" indent="-342900">
              <a:lnSpc>
                <a:spcPct val="110000"/>
              </a:lnSpc>
              <a:spcBef>
                <a:spcPts val="600"/>
              </a:spcBef>
              <a:spcAft>
                <a:spcPts val="600"/>
              </a:spcAft>
              <a:buFont typeface="Arial" panose="020B0604020202020204" pitchFamily="34" charset="0"/>
              <a:buChar char="•"/>
            </a:pPr>
            <a:r>
              <a:rPr lang="en-US" sz="2000" b="1" dirty="0" err="1" smtClean="0">
                <a:solidFill>
                  <a:srgbClr val="7030A0"/>
                </a:solidFill>
                <a:latin typeface="Arial" panose="020B0604020202020204" pitchFamily="34" charset="0"/>
                <a:cs typeface="Arial" panose="020B0604020202020204" pitchFamily="34" charset="0"/>
              </a:rPr>
              <a:t>VTA→NAc</a:t>
            </a:r>
            <a:r>
              <a:rPr lang="en-US" sz="2000" b="1" dirty="0" smtClean="0">
                <a:solidFill>
                  <a:srgbClr val="7030A0"/>
                </a:solidFill>
                <a:latin typeface="Arial" panose="020B0604020202020204" pitchFamily="34" charset="0"/>
                <a:cs typeface="Arial" panose="020B0604020202020204" pitchFamily="34" charset="0"/>
              </a:rPr>
              <a:t> BDNF KD (NAc ChR2+VTA </a:t>
            </a:r>
            <a:r>
              <a:rPr lang="en-US" sz="2000" b="1" dirty="0" err="1" smtClean="0">
                <a:solidFill>
                  <a:srgbClr val="7030A0"/>
                </a:solidFill>
                <a:latin typeface="Arial" panose="020B0604020202020204" pitchFamily="34" charset="0"/>
                <a:cs typeface="Arial" panose="020B0604020202020204" pitchFamily="34" charset="0"/>
              </a:rPr>
              <a:t>Cre</a:t>
            </a:r>
            <a:r>
              <a:rPr lang="en-US" sz="2000" b="1" dirty="0" smtClean="0">
                <a:solidFill>
                  <a:srgbClr val="7030A0"/>
                </a:solidFill>
                <a:latin typeface="Arial" panose="020B0604020202020204" pitchFamily="34" charset="0"/>
                <a:cs typeface="Arial" panose="020B0604020202020204" pitchFamily="34" charset="0"/>
              </a:rPr>
              <a:t>) recovered social interaction </a:t>
            </a:r>
          </a:p>
          <a:p>
            <a:pPr marL="800100" lvl="1" indent="-342900">
              <a:lnSpc>
                <a:spcPct val="11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**p&lt;0.05 vs NAc ChR2+VTA GFP, n= 8-9</a:t>
            </a:r>
          </a:p>
          <a:p>
            <a:pPr marL="342900" indent="-342900">
              <a:lnSpc>
                <a:spcPct val="110000"/>
              </a:lnSpc>
              <a:spcBef>
                <a:spcPts val="600"/>
              </a:spcBef>
              <a:spcAft>
                <a:spcPts val="600"/>
              </a:spcAft>
              <a:buFont typeface="Arial" panose="020B0604020202020204" pitchFamily="34" charset="0"/>
              <a:buChar char="•"/>
            </a:pPr>
            <a:endParaRPr lang="en-US" sz="200" dirty="0" smtClean="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spcAft>
                <a:spcPts val="600"/>
              </a:spcAft>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Number </a:t>
            </a:r>
            <a:r>
              <a:rPr lang="en-US" sz="2000" dirty="0">
                <a:solidFill>
                  <a:srgbClr val="002060"/>
                </a:solidFill>
                <a:latin typeface="Arial" panose="020B0604020202020204" pitchFamily="34" charset="0"/>
                <a:cs typeface="Arial" panose="020B0604020202020204" pitchFamily="34" charset="0"/>
              </a:rPr>
              <a:t>in each bar indicates % of resilient mice over total mice in each group. </a:t>
            </a:r>
            <a:endParaRPr lang="en-US" sz="2000" dirty="0" smtClean="0">
              <a:solidFill>
                <a:srgbClr val="002060"/>
              </a:solidFill>
              <a:latin typeface="Arial" panose="020B0604020202020204" pitchFamily="34" charset="0"/>
              <a:cs typeface="Arial" panose="020B0604020202020204" pitchFamily="34" charset="0"/>
            </a:endParaRPr>
          </a:p>
          <a:p>
            <a:pPr algn="ctr">
              <a:lnSpc>
                <a:spcPct val="110000"/>
              </a:lnSpc>
              <a:spcBef>
                <a:spcPts val="600"/>
              </a:spcBef>
              <a:spcAft>
                <a:spcPts val="600"/>
              </a:spcAft>
            </a:pPr>
            <a:r>
              <a:rPr lang="en-US" sz="2000" dirty="0">
                <a:solidFill>
                  <a:srgbClr val="002060"/>
                </a:solidFill>
                <a:latin typeface="Arial" panose="020B0604020202020204" pitchFamily="34" charset="0"/>
                <a:cs typeface="Arial" panose="020B0604020202020204" pitchFamily="34" charset="0"/>
              </a:rPr>
              <a:t>Mean +/- SEM</a:t>
            </a:r>
            <a:r>
              <a:rPr lang="en-US" sz="2000" dirty="0" smtClean="0">
                <a:solidFill>
                  <a:srgbClr val="002060"/>
                </a:solidFill>
                <a:latin typeface="Arial" panose="020B0604020202020204" pitchFamily="34" charset="0"/>
                <a:cs typeface="Arial" panose="020B0604020202020204" pitchFamily="34" charset="0"/>
              </a:rPr>
              <a:t>.</a:t>
            </a:r>
          </a:p>
        </p:txBody>
      </p:sp>
      <p:sp>
        <p:nvSpPr>
          <p:cNvPr id="18" name="Rectangle 17"/>
          <p:cNvSpPr/>
          <p:nvPr/>
        </p:nvSpPr>
        <p:spPr>
          <a:xfrm>
            <a:off x="5029329" y="5655276"/>
            <a:ext cx="6971171" cy="830997"/>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(G) </a:t>
            </a:r>
            <a:r>
              <a:rPr lang="en-US" sz="1600" dirty="0" smtClean="0">
                <a:latin typeface="Arial" panose="020B0604020202020204" pitchFamily="34" charset="0"/>
                <a:cs typeface="Arial" panose="020B0604020202020204" pitchFamily="34" charset="0"/>
              </a:rPr>
              <a:t>Experimental Design.</a:t>
            </a:r>
            <a:endParaRPr lang="en-US" sz="1600" b="1"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(I) Social Interaction Test Scores (d11): </a:t>
            </a:r>
            <a:r>
              <a:rPr lang="en-US" sz="1600" dirty="0" smtClean="0">
                <a:latin typeface="Arial" panose="020B0604020202020204" pitchFamily="34" charset="0"/>
                <a:cs typeface="Arial" panose="020B0604020202020204" pitchFamily="34" charset="0"/>
              </a:rPr>
              <a:t>VTA BDNF KD reversed the  social avoidance induced by </a:t>
            </a:r>
            <a:r>
              <a:rPr lang="en-US" sz="1600" dirty="0" err="1" smtClean="0">
                <a:latin typeface="Arial" panose="020B0604020202020204" pitchFamily="34" charset="0"/>
                <a:cs typeface="Arial" panose="020B0604020202020204" pitchFamily="34" charset="0"/>
              </a:rPr>
              <a:t>CSDS+phasic</a:t>
            </a:r>
            <a:r>
              <a:rPr lang="en-US" sz="1600" dirty="0" smtClean="0">
                <a:latin typeface="Arial" panose="020B0604020202020204" pitchFamily="34" charset="0"/>
                <a:cs typeface="Arial" panose="020B0604020202020204" pitchFamily="34" charset="0"/>
              </a:rPr>
              <a:t> VTA stimulation (p&lt;0.05, n=8-9)</a:t>
            </a:r>
            <a:endParaRPr lang="en-US" sz="1600" dirty="0">
              <a:latin typeface="Arial" panose="020B0604020202020204" pitchFamily="34" charset="0"/>
              <a:cs typeface="Arial" panose="020B0604020202020204" pitchFamily="34" charset="0"/>
            </a:endParaRPr>
          </a:p>
        </p:txBody>
      </p:sp>
      <p:sp>
        <p:nvSpPr>
          <p:cNvPr id="19" name="Rectangle 18"/>
          <p:cNvSpPr/>
          <p:nvPr/>
        </p:nvSpPr>
        <p:spPr>
          <a:xfrm>
            <a:off x="8514915" y="2456597"/>
            <a:ext cx="1816440" cy="597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b="64201"/>
          <a:stretch/>
        </p:blipFill>
        <p:spPr>
          <a:xfrm>
            <a:off x="5886449" y="1224427"/>
            <a:ext cx="5663543" cy="1082426"/>
          </a:xfrm>
          <a:prstGeom prst="rect">
            <a:avLst/>
          </a:prstGeom>
        </p:spPr>
      </p:pic>
      <p:pic>
        <p:nvPicPr>
          <p:cNvPr id="3" name="Picture 2"/>
          <p:cNvPicPr>
            <a:picLocks noChangeAspect="1"/>
          </p:cNvPicPr>
          <p:nvPr/>
        </p:nvPicPr>
        <p:blipFill rotWithShape="1">
          <a:blip r:embed="rId4"/>
          <a:srcRect l="50300" t="37636"/>
          <a:stretch/>
        </p:blipFill>
        <p:spPr>
          <a:xfrm>
            <a:off x="6706790" y="2634309"/>
            <a:ext cx="4022859" cy="2693511"/>
          </a:xfrm>
          <a:prstGeom prst="rect">
            <a:avLst/>
          </a:prstGeom>
        </p:spPr>
      </p:pic>
      <p:sp>
        <p:nvSpPr>
          <p:cNvPr id="10" name="TextBox 9"/>
          <p:cNvSpPr txBox="1"/>
          <p:nvPr/>
        </p:nvSpPr>
        <p:spPr>
          <a:xfrm>
            <a:off x="392089" y="1449036"/>
            <a:ext cx="5708799" cy="4206240"/>
          </a:xfrm>
          <a:prstGeom prst="rect">
            <a:avLst/>
          </a:prstGeom>
          <a:solidFill>
            <a:schemeClr val="bg1"/>
          </a:solidFill>
        </p:spPr>
        <p:txBody>
          <a:bodyPr wrap="square" rtlCol="0" anchor="ctr">
            <a:spAutoFit/>
          </a:bodyPr>
          <a:lstStyle/>
          <a:p>
            <a:pPr algn="ctr">
              <a:lnSpc>
                <a:spcPct val="110000"/>
              </a:lnSpc>
              <a:spcBef>
                <a:spcPts val="600"/>
              </a:spcBef>
              <a:spcAft>
                <a:spcPts val="600"/>
              </a:spcAft>
            </a:pPr>
            <a:endParaRPr lang="en-US" sz="2800" dirty="0" smtClean="0">
              <a:solidFill>
                <a:srgbClr val="002060"/>
              </a:solidFill>
              <a:latin typeface="Arial" panose="020B0604020202020204" pitchFamily="34" charset="0"/>
              <a:cs typeface="Arial" panose="020B0604020202020204" pitchFamily="34" charset="0"/>
            </a:endParaRPr>
          </a:p>
          <a:p>
            <a:pPr algn="ctr">
              <a:lnSpc>
                <a:spcPct val="110000"/>
              </a:lnSpc>
              <a:spcBef>
                <a:spcPts val="600"/>
              </a:spcBef>
              <a:spcAft>
                <a:spcPts val="600"/>
              </a:spcAft>
            </a:pPr>
            <a:r>
              <a:rPr lang="en-US" sz="2800" dirty="0" smtClean="0">
                <a:solidFill>
                  <a:srgbClr val="002060"/>
                </a:solidFill>
                <a:latin typeface="Arial" panose="020B0604020202020204" pitchFamily="34" charset="0"/>
                <a:cs typeface="Arial" panose="020B0604020202020204" pitchFamily="34" charset="0"/>
              </a:rPr>
              <a:t>BDNF expressed in VTA is </a:t>
            </a:r>
            <a:r>
              <a:rPr lang="en-US" sz="2800" b="1" u="sng" dirty="0" smtClean="0">
                <a:solidFill>
                  <a:srgbClr val="002060"/>
                </a:solidFill>
                <a:latin typeface="Arial" panose="020B0604020202020204" pitchFamily="34" charset="0"/>
                <a:cs typeface="Arial" panose="020B0604020202020204" pitchFamily="34" charset="0"/>
              </a:rPr>
              <a:t>required</a:t>
            </a:r>
            <a:r>
              <a:rPr lang="en-US" sz="2800" dirty="0" smtClean="0">
                <a:solidFill>
                  <a:srgbClr val="002060"/>
                </a:solidFill>
                <a:latin typeface="Arial" panose="020B0604020202020204" pitchFamily="34" charset="0"/>
                <a:cs typeface="Arial" panose="020B0604020202020204" pitchFamily="34" charset="0"/>
              </a:rPr>
              <a:t> for the ability of repeated phasic stimulation of VTA-NAc pathway to exacerbate social avoidance induced by CSDS </a:t>
            </a:r>
          </a:p>
          <a:p>
            <a:pPr algn="ctr">
              <a:lnSpc>
                <a:spcPct val="110000"/>
              </a:lnSpc>
              <a:spcBef>
                <a:spcPts val="600"/>
              </a:spcBef>
              <a:spcAft>
                <a:spcPts val="600"/>
              </a:spcAft>
            </a:pPr>
            <a:r>
              <a:rPr lang="en-US" sz="2800" dirty="0" smtClean="0">
                <a:solidFill>
                  <a:srgbClr val="002060"/>
                </a:solidFill>
                <a:latin typeface="Arial" panose="020B0604020202020204" pitchFamily="34" charset="0"/>
                <a:cs typeface="Arial" panose="020B0604020202020204" pitchFamily="34" charset="0"/>
              </a:rPr>
              <a:t>(as occurs in vulnerable mice)</a:t>
            </a:r>
          </a:p>
          <a:p>
            <a:pPr algn="ctr">
              <a:lnSpc>
                <a:spcPct val="110000"/>
              </a:lnSpc>
              <a:spcBef>
                <a:spcPts val="600"/>
              </a:spcBef>
              <a:spcAft>
                <a:spcPts val="600"/>
              </a:spcAft>
            </a:pPr>
            <a:endParaRPr lang="en-US" sz="2800" dirty="0">
              <a:solidFill>
                <a:srgbClr val="002060"/>
              </a:solidFill>
              <a:latin typeface="Arial" panose="020B0604020202020204" pitchFamily="34" charset="0"/>
              <a:cs typeface="Arial" panose="020B0604020202020204" pitchFamily="34" charset="0"/>
            </a:endParaRPr>
          </a:p>
        </p:txBody>
      </p:sp>
      <p:sp>
        <p:nvSpPr>
          <p:cNvPr id="4" name="Down Arrow 3"/>
          <p:cNvSpPr/>
          <p:nvPr/>
        </p:nvSpPr>
        <p:spPr>
          <a:xfrm>
            <a:off x="8919411" y="3449053"/>
            <a:ext cx="320842"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9758503" y="2603108"/>
            <a:ext cx="320842"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87327" y="3420445"/>
            <a:ext cx="503724"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3500000">
            <a:off x="417416" y="2052404"/>
            <a:ext cx="320842"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6655" y="2077065"/>
            <a:ext cx="503724" cy="33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3500000">
            <a:off x="279312" y="3216513"/>
            <a:ext cx="320842"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940" y="3054419"/>
            <a:ext cx="622419" cy="731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646010" y="2413948"/>
            <a:ext cx="622419" cy="526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4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13" grpId="0" animBg="1"/>
      <p:bldP spid="5" grpId="0" animBg="1"/>
      <p:bldP spid="14" grpId="0" animBg="1"/>
      <p:bldP spid="15" grpId="0" animBg="1"/>
      <p:bldP spid="16" grpId="0" animBg="1"/>
      <p:bldP spid="7" grpId="0" animBg="1"/>
      <p:bldP spid="2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sp>
        <p:nvSpPr>
          <p:cNvPr id="11" name="Content Placeholder 10"/>
          <p:cNvSpPr>
            <a:spLocks noGrp="1"/>
          </p:cNvSpPr>
          <p:nvPr>
            <p:ph sz="half" idx="2"/>
          </p:nvPr>
        </p:nvSpPr>
        <p:spPr>
          <a:xfrm>
            <a:off x="6519368" y="1473157"/>
            <a:ext cx="5945347" cy="4351338"/>
          </a:xfrm>
        </p:spPr>
        <p:txBody>
          <a:bodyPr>
            <a:noAutofit/>
          </a:bodyPr>
          <a:lstStyle/>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TrkB blockade (not DA blockade) prevents CSDS-induced social avoidance (Fig 1, 3E)</a:t>
            </a: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Repeated phasic VTA</a:t>
            </a:r>
            <a:r>
              <a:rPr lang="en-US" sz="2400" dirty="0">
                <a:solidFill>
                  <a:srgbClr val="002060"/>
                </a:solidFill>
                <a:latin typeface="Arial" panose="020B0604020202020204" pitchFamily="34" charset="0"/>
                <a:cs typeface="Arial" panose="020B0604020202020204" pitchFamily="34" charset="0"/>
              </a:rPr>
              <a:t> </a:t>
            </a:r>
            <a:r>
              <a:rPr lang="en-US" sz="2400" dirty="0" smtClean="0">
                <a:solidFill>
                  <a:srgbClr val="002060"/>
                </a:solidFill>
                <a:latin typeface="Arial" panose="020B0604020202020204" pitchFamily="34" charset="0"/>
                <a:cs typeface="Arial" panose="020B0604020202020204" pitchFamily="34" charset="0"/>
              </a:rPr>
              <a:t>→NAc activation (that occurs in vulnerable mice) ↑ NAc BDNF (3F) &amp; avoidance (vulnerable phenotype) (Figs 3)</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Blocked by NAc TrkB blockade (Fig 3E)</a:t>
            </a:r>
          </a:p>
          <a:p>
            <a:pPr lvl="1">
              <a:lnSpc>
                <a:spcPct val="110000"/>
              </a:lnSpc>
              <a:spcBef>
                <a:spcPts val="600"/>
              </a:spcBef>
            </a:pPr>
            <a:r>
              <a:rPr lang="en-US" sz="2000" dirty="0" smtClean="0">
                <a:solidFill>
                  <a:srgbClr val="002060"/>
                </a:solidFill>
                <a:latin typeface="Arial" panose="020B0604020202020204" pitchFamily="34" charset="0"/>
                <a:cs typeface="Arial" panose="020B0604020202020204" pitchFamily="34" charset="0"/>
              </a:rPr>
              <a:t>Blocked by VTA </a:t>
            </a:r>
            <a:r>
              <a:rPr lang="en-US" sz="2000" dirty="0" err="1" smtClean="0">
                <a:solidFill>
                  <a:srgbClr val="002060"/>
                </a:solidFill>
                <a:latin typeface="Arial" panose="020B0604020202020204" pitchFamily="34" charset="0"/>
                <a:cs typeface="Arial" panose="020B0604020202020204" pitchFamily="34" charset="0"/>
              </a:rPr>
              <a:t>Bdnf</a:t>
            </a:r>
            <a:r>
              <a:rPr lang="en-US" sz="2000" dirty="0" smtClean="0">
                <a:solidFill>
                  <a:srgbClr val="002060"/>
                </a:solidFill>
                <a:latin typeface="Arial" panose="020B0604020202020204" pitchFamily="34" charset="0"/>
                <a:cs typeface="Arial" panose="020B0604020202020204" pitchFamily="34" charset="0"/>
              </a:rPr>
              <a:t> KD (Fig 3I)</a:t>
            </a:r>
          </a:p>
        </p:txBody>
      </p:sp>
      <p:grpSp>
        <p:nvGrpSpPr>
          <p:cNvPr id="13" name="Group 12"/>
          <p:cNvGrpSpPr/>
          <p:nvPr/>
        </p:nvGrpSpPr>
        <p:grpSpPr>
          <a:xfrm>
            <a:off x="330065" y="632968"/>
            <a:ext cx="3336758" cy="2200282"/>
            <a:chOff x="198984" y="3740631"/>
            <a:chExt cx="4009728" cy="2644043"/>
          </a:xfrm>
        </p:grpSpPr>
        <p:grpSp>
          <p:nvGrpSpPr>
            <p:cNvPr id="9" name="Group 8"/>
            <p:cNvGrpSpPr/>
            <p:nvPr/>
          </p:nvGrpSpPr>
          <p:grpSpPr>
            <a:xfrm>
              <a:off x="198984" y="3740631"/>
              <a:ext cx="4009728" cy="2644043"/>
              <a:chOff x="198984" y="3740631"/>
              <a:chExt cx="4009728" cy="2644043"/>
            </a:xfrm>
          </p:grpSpPr>
          <p:pic>
            <p:nvPicPr>
              <p:cNvPr id="25" name="Picture 24"/>
              <p:cNvPicPr>
                <a:picLocks noChangeAspect="1"/>
              </p:cNvPicPr>
              <p:nvPr/>
            </p:nvPicPr>
            <p:blipFill rotWithShape="1">
              <a:blip r:embed="rId3"/>
              <a:srcRect l="53551" t="18402"/>
              <a:stretch/>
            </p:blipFill>
            <p:spPr>
              <a:xfrm>
                <a:off x="1092286" y="3911747"/>
                <a:ext cx="3116426" cy="2369264"/>
              </a:xfrm>
              <a:prstGeom prst="rect">
                <a:avLst/>
              </a:prstGeom>
            </p:spPr>
          </p:pic>
          <p:sp>
            <p:nvSpPr>
              <p:cNvPr id="26" name="TextBox 25"/>
              <p:cNvSpPr txBox="1"/>
              <p:nvPr/>
            </p:nvSpPr>
            <p:spPr>
              <a:xfrm>
                <a:off x="671383" y="3740631"/>
                <a:ext cx="517790" cy="2644043"/>
              </a:xfrm>
              <a:prstGeom prst="rect">
                <a:avLst/>
              </a:prstGeom>
              <a:noFill/>
            </p:spPr>
            <p:txBody>
              <a:bodyPr vert="vert270" wrap="none" rtlCol="0">
                <a:spAutoFit/>
              </a:bodyPr>
              <a:lstStyle/>
              <a:p>
                <a:r>
                  <a:rPr lang="en-US" sz="1600" dirty="0" smtClean="0">
                    <a:latin typeface="Arial" panose="020B0604020202020204" pitchFamily="34" charset="0"/>
                    <a:cs typeface="Arial" panose="020B0604020202020204" pitchFamily="34" charset="0"/>
                  </a:rPr>
                  <a:t>Social Interaction Ratio</a:t>
                </a:r>
                <a:endParaRPr lang="en-US" sz="1600" dirty="0">
                  <a:latin typeface="Arial" panose="020B0604020202020204" pitchFamily="34" charset="0"/>
                  <a:cs typeface="Arial" panose="020B0604020202020204" pitchFamily="34" charset="0"/>
                </a:endParaRPr>
              </a:p>
            </p:txBody>
          </p:sp>
          <p:sp>
            <p:nvSpPr>
              <p:cNvPr id="28" name="TextBox 27"/>
              <p:cNvSpPr txBox="1"/>
              <p:nvPr/>
            </p:nvSpPr>
            <p:spPr>
              <a:xfrm>
                <a:off x="198984" y="3825860"/>
                <a:ext cx="466794"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3E</a:t>
                </a:r>
                <a:endParaRPr lang="en-US" b="1" dirty="0">
                  <a:latin typeface="Arial" panose="020B0604020202020204" pitchFamily="34" charset="0"/>
                  <a:cs typeface="Arial" panose="020B0604020202020204" pitchFamily="34" charset="0"/>
                </a:endParaRPr>
              </a:p>
            </p:txBody>
          </p:sp>
        </p:grpSp>
        <p:pic>
          <p:nvPicPr>
            <p:cNvPr id="29" name="Picture 28"/>
            <p:cNvPicPr>
              <a:picLocks noChangeAspect="1"/>
            </p:cNvPicPr>
            <p:nvPr/>
          </p:nvPicPr>
          <p:blipFill rotWithShape="1">
            <a:blip r:embed="rId4"/>
            <a:srcRect l="32313" t="10762" r="18753" b="62842"/>
            <a:stretch/>
          </p:blipFill>
          <p:spPr>
            <a:xfrm>
              <a:off x="2233361" y="4035642"/>
              <a:ext cx="1581150" cy="704849"/>
            </a:xfrm>
            <a:prstGeom prst="rect">
              <a:avLst/>
            </a:prstGeom>
          </p:spPr>
        </p:pic>
      </p:grpSp>
      <p:sp>
        <p:nvSpPr>
          <p:cNvPr id="16" name="TextBox 15"/>
          <p:cNvSpPr txBox="1"/>
          <p:nvPr/>
        </p:nvSpPr>
        <p:spPr>
          <a:xfrm>
            <a:off x="184834" y="3409604"/>
            <a:ext cx="453970"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3F</a:t>
            </a:r>
            <a:endParaRPr lang="en-US" b="1" dirty="0">
              <a:latin typeface="Arial" panose="020B0604020202020204" pitchFamily="34" charset="0"/>
              <a:cs typeface="Arial" panose="020B0604020202020204" pitchFamily="34" charset="0"/>
            </a:endParaRPr>
          </a:p>
        </p:txBody>
      </p:sp>
      <p:grpSp>
        <p:nvGrpSpPr>
          <p:cNvPr id="3" name="Group 2"/>
          <p:cNvGrpSpPr/>
          <p:nvPr/>
        </p:nvGrpSpPr>
        <p:grpSpPr>
          <a:xfrm>
            <a:off x="3313600" y="3349772"/>
            <a:ext cx="3218189" cy="2154743"/>
            <a:chOff x="566145" y="3863346"/>
            <a:chExt cx="3745371" cy="2507718"/>
          </a:xfrm>
        </p:grpSpPr>
        <p:pic>
          <p:nvPicPr>
            <p:cNvPr id="15" name="Picture 14"/>
            <p:cNvPicPr>
              <a:picLocks noChangeAspect="1"/>
            </p:cNvPicPr>
            <p:nvPr/>
          </p:nvPicPr>
          <p:blipFill rotWithShape="1">
            <a:blip r:embed="rId5"/>
            <a:srcRect l="50300" t="37636"/>
            <a:stretch/>
          </p:blipFill>
          <p:spPr>
            <a:xfrm>
              <a:off x="566145" y="3863346"/>
              <a:ext cx="3745371" cy="2507718"/>
            </a:xfrm>
            <a:prstGeom prst="rect">
              <a:avLst/>
            </a:prstGeom>
          </p:spPr>
        </p:pic>
        <p:sp>
          <p:nvSpPr>
            <p:cNvPr id="2" name="Rectangle 1"/>
            <p:cNvSpPr/>
            <p:nvPr/>
          </p:nvSpPr>
          <p:spPr>
            <a:xfrm>
              <a:off x="704038" y="3863346"/>
              <a:ext cx="230833" cy="355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grpSp>
        <p:nvGrpSpPr>
          <p:cNvPr id="17" name="Group 16"/>
          <p:cNvGrpSpPr/>
          <p:nvPr/>
        </p:nvGrpSpPr>
        <p:grpSpPr>
          <a:xfrm>
            <a:off x="645684" y="3381345"/>
            <a:ext cx="2314629" cy="2888673"/>
            <a:chOff x="828968" y="2644554"/>
            <a:chExt cx="3108708" cy="3879689"/>
          </a:xfrm>
        </p:grpSpPr>
        <p:grpSp>
          <p:nvGrpSpPr>
            <p:cNvPr id="20" name="Group 19"/>
            <p:cNvGrpSpPr/>
            <p:nvPr/>
          </p:nvGrpSpPr>
          <p:grpSpPr>
            <a:xfrm>
              <a:off x="1165218" y="2682508"/>
              <a:ext cx="2772458" cy="3841735"/>
              <a:chOff x="1165218" y="2682508"/>
              <a:chExt cx="2772458" cy="3841735"/>
            </a:xfrm>
            <a:solidFill>
              <a:schemeClr val="bg1"/>
            </a:solidFill>
          </p:grpSpPr>
          <p:pic>
            <p:nvPicPr>
              <p:cNvPr id="21" name="Picture 20"/>
              <p:cNvPicPr>
                <a:picLocks noChangeAspect="1"/>
              </p:cNvPicPr>
              <p:nvPr/>
            </p:nvPicPr>
            <p:blipFill rotWithShape="1">
              <a:blip r:embed="rId6"/>
              <a:srcRect l="74844" t="52748"/>
              <a:stretch/>
            </p:blipFill>
            <p:spPr>
              <a:xfrm>
                <a:off x="1303457" y="2682508"/>
                <a:ext cx="2634219" cy="3841735"/>
              </a:xfrm>
              <a:prstGeom prst="rect">
                <a:avLst/>
              </a:prstGeom>
              <a:grpFill/>
              <a:ln>
                <a:solidFill>
                  <a:schemeClr val="bg1"/>
                </a:solidFill>
              </a:ln>
            </p:spPr>
          </p:pic>
          <p:sp>
            <p:nvSpPr>
              <p:cNvPr id="22" name="Rectangle 21"/>
              <p:cNvSpPr/>
              <p:nvPr/>
            </p:nvSpPr>
            <p:spPr>
              <a:xfrm>
                <a:off x="1165218" y="2791502"/>
                <a:ext cx="215996" cy="204027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828968" y="2644554"/>
              <a:ext cx="558043" cy="2425508"/>
            </a:xfrm>
            <a:prstGeom prst="rect">
              <a:avLst/>
            </a:prstGeom>
            <a:noFill/>
          </p:spPr>
          <p:txBody>
            <a:bodyPr vert="vert270" wrap="none" rtlCol="0">
              <a:spAutoFit/>
            </a:bodyPr>
            <a:lstStyle/>
            <a:p>
              <a:r>
                <a:rPr lang="en-US" sz="1500" dirty="0" smtClean="0">
                  <a:latin typeface="Arial" panose="020B0604020202020204" pitchFamily="34" charset="0"/>
                  <a:cs typeface="Arial" panose="020B0604020202020204" pitchFamily="34" charset="0"/>
                </a:rPr>
                <a:t>BDNF protein levels</a:t>
              </a:r>
              <a:endParaRPr lang="en-US" sz="1500" dirty="0">
                <a:latin typeface="Arial" panose="020B0604020202020204" pitchFamily="34" charset="0"/>
                <a:cs typeface="Arial" panose="020B0604020202020204" pitchFamily="34" charset="0"/>
              </a:endParaRPr>
            </a:p>
          </p:txBody>
        </p:sp>
      </p:grpSp>
      <p:sp>
        <p:nvSpPr>
          <p:cNvPr id="23" name="TextBox 22"/>
          <p:cNvSpPr txBox="1"/>
          <p:nvPr/>
        </p:nvSpPr>
        <p:spPr>
          <a:xfrm>
            <a:off x="3384153" y="3241747"/>
            <a:ext cx="377026" cy="369332"/>
          </a:xfrm>
          <a:prstGeom prst="rect">
            <a:avLst/>
          </a:prstGeom>
          <a:solidFill>
            <a:schemeClr val="bg1"/>
          </a:solidFill>
        </p:spPr>
        <p:txBody>
          <a:bodyPr wrap="none" rtlCol="0">
            <a:spAutoFit/>
          </a:bodyPr>
          <a:lstStyle/>
          <a:p>
            <a:r>
              <a:rPr lang="en-US" b="1" dirty="0" smtClean="0">
                <a:latin typeface="Arial" panose="020B0604020202020204" pitchFamily="34" charset="0"/>
                <a:cs typeface="Arial" panose="020B0604020202020204" pitchFamily="34" charset="0"/>
              </a:rPr>
              <a:t>3I</a:t>
            </a:r>
            <a:endParaRPr lang="en-US" b="1" dirty="0">
              <a:latin typeface="Arial" panose="020B0604020202020204" pitchFamily="34" charset="0"/>
              <a:cs typeface="Arial" panose="020B0604020202020204" pitchFamily="34" charset="0"/>
            </a:endParaRPr>
          </a:p>
        </p:txBody>
      </p:sp>
      <p:sp>
        <p:nvSpPr>
          <p:cNvPr id="24" name="TextBox 23"/>
          <p:cNvSpPr txBox="1"/>
          <p:nvPr/>
        </p:nvSpPr>
        <p:spPr>
          <a:xfrm>
            <a:off x="1154065" y="335247"/>
            <a:ext cx="2512757" cy="338554"/>
          </a:xfrm>
          <a:prstGeom prst="rect">
            <a:avLst/>
          </a:prstGeom>
          <a:solidFill>
            <a:schemeClr val="bg1"/>
          </a:solidFill>
        </p:spPr>
        <p:txBody>
          <a:bodyPr wrap="square" rtlCol="0">
            <a:spAutoFit/>
          </a:bodyPr>
          <a:lstStyle/>
          <a:p>
            <a:r>
              <a:rPr lang="en-US" sz="1600" dirty="0" smtClean="0">
                <a:latin typeface="Arial" panose="020B0604020202020204" pitchFamily="34" charset="0"/>
                <a:cs typeface="Arial" panose="020B0604020202020204" pitchFamily="34" charset="0"/>
              </a:rPr>
              <a:t>VTA Stimulation+ANA-12</a:t>
            </a:r>
            <a:endParaRPr lang="en-US" sz="1600" dirty="0">
              <a:latin typeface="Arial" panose="020B0604020202020204" pitchFamily="34" charset="0"/>
              <a:cs typeface="Arial" panose="020B0604020202020204" pitchFamily="34" charset="0"/>
            </a:endParaRPr>
          </a:p>
        </p:txBody>
      </p:sp>
      <p:sp>
        <p:nvSpPr>
          <p:cNvPr id="27" name="TextBox 26"/>
          <p:cNvSpPr txBox="1"/>
          <p:nvPr/>
        </p:nvSpPr>
        <p:spPr>
          <a:xfrm>
            <a:off x="3712472" y="3025845"/>
            <a:ext cx="2894099" cy="338554"/>
          </a:xfrm>
          <a:prstGeom prst="rect">
            <a:avLst/>
          </a:prstGeom>
          <a:solidFill>
            <a:schemeClr val="bg1"/>
          </a:solidFill>
        </p:spPr>
        <p:txBody>
          <a:bodyPr wrap="square" rtlCol="0">
            <a:spAutoFit/>
          </a:bodyPr>
          <a:lstStyle/>
          <a:p>
            <a:r>
              <a:rPr lang="en-US" sz="1600" dirty="0" smtClean="0">
                <a:latin typeface="Arial" panose="020B0604020202020204" pitchFamily="34" charset="0"/>
                <a:cs typeface="Arial" panose="020B0604020202020204" pitchFamily="34" charset="0"/>
              </a:rPr>
              <a:t>VTA </a:t>
            </a:r>
            <a:r>
              <a:rPr lang="en-US" sz="1600" i="1" dirty="0" err="1" smtClean="0">
                <a:latin typeface="Arial" panose="020B0604020202020204" pitchFamily="34" charset="0"/>
                <a:cs typeface="Arial" panose="020B0604020202020204" pitchFamily="34" charset="0"/>
              </a:rPr>
              <a:t>Bdnf</a:t>
            </a:r>
            <a:r>
              <a:rPr lang="en-US" sz="1600" dirty="0" smtClean="0">
                <a:latin typeface="Arial" panose="020B0604020202020204" pitchFamily="34" charset="0"/>
                <a:cs typeface="Arial" panose="020B0604020202020204" pitchFamily="34" charset="0"/>
              </a:rPr>
              <a:t> KD (+ stimulation)</a:t>
            </a:r>
            <a:endParaRPr lang="en-US" sz="1600" dirty="0">
              <a:latin typeface="Arial" panose="020B0604020202020204" pitchFamily="34" charset="0"/>
              <a:cs typeface="Arial" panose="020B0604020202020204" pitchFamily="34" charset="0"/>
            </a:endParaRPr>
          </a:p>
        </p:txBody>
      </p:sp>
      <p:sp>
        <p:nvSpPr>
          <p:cNvPr id="30" name="TextBox 29"/>
          <p:cNvSpPr txBox="1"/>
          <p:nvPr/>
        </p:nvSpPr>
        <p:spPr>
          <a:xfrm>
            <a:off x="958854" y="3021402"/>
            <a:ext cx="2512757" cy="338554"/>
          </a:xfrm>
          <a:prstGeom prst="rect">
            <a:avLst/>
          </a:prstGeom>
          <a:solidFill>
            <a:schemeClr val="bg1"/>
          </a:solidFill>
        </p:spPr>
        <p:txBody>
          <a:bodyPr wrap="square" rtlCol="0">
            <a:spAutoFit/>
          </a:bodyPr>
          <a:lstStyle/>
          <a:p>
            <a:r>
              <a:rPr lang="en-US" sz="1600" dirty="0" smtClean="0">
                <a:latin typeface="Arial" panose="020B0604020202020204" pitchFamily="34" charset="0"/>
                <a:cs typeface="Arial" panose="020B0604020202020204" pitchFamily="34" charset="0"/>
              </a:rPr>
              <a:t>VTA Stimulation+ANA-12</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3414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0933" y="6431706"/>
            <a:ext cx="6722418"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Image: Krishnan et al. (2007). </a:t>
            </a:r>
            <a:r>
              <a:rPr lang="en-US" sz="1400" i="1" dirty="0" smtClean="0">
                <a:latin typeface="Arial" panose="020B0604020202020204" pitchFamily="34" charset="0"/>
                <a:cs typeface="Arial" panose="020B0604020202020204" pitchFamily="34" charset="0"/>
              </a:rPr>
              <a:t>Cell.; </a:t>
            </a:r>
            <a:r>
              <a:rPr lang="en-US" sz="1400" dirty="0" err="1">
                <a:latin typeface="Arial" panose="020B0604020202020204" pitchFamily="34" charset="0"/>
                <a:cs typeface="Arial" panose="020B0604020202020204" pitchFamily="34" charset="0"/>
              </a:rPr>
              <a:t>Tye</a:t>
            </a:r>
            <a:r>
              <a:rPr lang="en-US" sz="1400" dirty="0">
                <a:latin typeface="Arial" panose="020B0604020202020204" pitchFamily="34" charset="0"/>
                <a:cs typeface="Arial" panose="020B0604020202020204" pitchFamily="34" charset="0"/>
              </a:rPr>
              <a:t> et al., (2013). </a:t>
            </a:r>
            <a:r>
              <a:rPr lang="en-US" sz="1400" i="1" dirty="0">
                <a:latin typeface="Arial" panose="020B0604020202020204" pitchFamily="34" charset="0"/>
                <a:cs typeface="Arial" panose="020B0604020202020204" pitchFamily="34" charset="0"/>
              </a:rPr>
              <a:t>Nature.</a:t>
            </a:r>
            <a:r>
              <a:rPr lang="en-US" sz="1400" dirty="0">
                <a:latin typeface="Arial" panose="020B0604020202020204" pitchFamily="34" charset="0"/>
                <a:cs typeface="Arial" panose="020B0604020202020204" pitchFamily="34" charset="0"/>
              </a:rPr>
              <a:t> 493(7433):</a:t>
            </a:r>
            <a:r>
              <a:rPr lang="en-US" sz="1400" dirty="0" smtClean="0">
                <a:latin typeface="Arial" panose="020B0604020202020204" pitchFamily="34" charset="0"/>
                <a:cs typeface="Arial" panose="020B0604020202020204" pitchFamily="34" charset="0"/>
              </a:rPr>
              <a:t>537-41</a:t>
            </a:r>
            <a:endParaRPr lang="en-US" sz="1400" dirty="0">
              <a:latin typeface="Arial" panose="020B0604020202020204" pitchFamily="34" charset="0"/>
              <a:cs typeface="Arial" panose="020B0604020202020204" pitchFamily="34" charset="0"/>
            </a:endParaRPr>
          </a:p>
        </p:txBody>
      </p:sp>
      <p:sp>
        <p:nvSpPr>
          <p:cNvPr id="6" name="Rectangle 5"/>
          <p:cNvSpPr/>
          <p:nvPr/>
        </p:nvSpPr>
        <p:spPr>
          <a:xfrm>
            <a:off x="0" y="493368"/>
            <a:ext cx="12192000" cy="707886"/>
          </a:xfrm>
          <a:prstGeom prst="rect">
            <a:avLst/>
          </a:prstGeom>
        </p:spPr>
        <p:txBody>
          <a:bodyPr wrap="square">
            <a:spAutoFit/>
          </a:bodyPr>
          <a:lstStyle/>
          <a:p>
            <a:pPr algn="ctr"/>
            <a:r>
              <a:rPr lang="en-US" sz="4000" dirty="0" smtClean="0">
                <a:solidFill>
                  <a:schemeClr val="accent5">
                    <a:lumMod val="50000"/>
                  </a:schemeClr>
                </a:solidFill>
                <a:latin typeface="Arial" panose="020B0604020202020204" pitchFamily="34" charset="0"/>
                <a:cs typeface="Arial" panose="020B0604020202020204" pitchFamily="34" charset="0"/>
              </a:rPr>
              <a:t>Takeaways:</a:t>
            </a:r>
          </a:p>
        </p:txBody>
      </p:sp>
      <p:pic>
        <p:nvPicPr>
          <p:cNvPr id="7" name="Picture 6"/>
          <p:cNvPicPr>
            <a:picLocks noChangeAspect="1"/>
          </p:cNvPicPr>
          <p:nvPr/>
        </p:nvPicPr>
        <p:blipFill>
          <a:blip r:embed="rId3"/>
          <a:stretch>
            <a:fillRect/>
          </a:stretch>
        </p:blipFill>
        <p:spPr>
          <a:xfrm>
            <a:off x="679601" y="1509573"/>
            <a:ext cx="6731852" cy="4613815"/>
          </a:xfrm>
          <a:prstGeom prst="rect">
            <a:avLst/>
          </a:prstGeom>
        </p:spPr>
      </p:pic>
      <p:pic>
        <p:nvPicPr>
          <p:cNvPr id="8" name="Picture 7"/>
          <p:cNvPicPr>
            <a:picLocks noChangeAspect="1"/>
          </p:cNvPicPr>
          <p:nvPr/>
        </p:nvPicPr>
        <p:blipFill rotWithShape="1">
          <a:blip r:embed="rId3"/>
          <a:srcRect l="8078" t="76641" r="62656" b="2201"/>
          <a:stretch/>
        </p:blipFill>
        <p:spPr>
          <a:xfrm>
            <a:off x="984401" y="5035610"/>
            <a:ext cx="2817579" cy="1396098"/>
          </a:xfrm>
          <a:prstGeom prst="rect">
            <a:avLst/>
          </a:prstGeom>
        </p:spPr>
      </p:pic>
      <p:sp>
        <p:nvSpPr>
          <p:cNvPr id="19" name="Content Placeholder 10"/>
          <p:cNvSpPr>
            <a:spLocks noGrp="1"/>
          </p:cNvSpPr>
          <p:nvPr>
            <p:ph sz="half" idx="2"/>
          </p:nvPr>
        </p:nvSpPr>
        <p:spPr>
          <a:xfrm>
            <a:off x="7842193" y="1780075"/>
            <a:ext cx="3908784" cy="4072810"/>
          </a:xfrm>
        </p:spPr>
        <p:txBody>
          <a:bodyPr>
            <a:noAutofit/>
          </a:bodyPr>
          <a:lstStyle/>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NAc BDNF from VTA is critical for vulnerable phenotype after CSDS</a:t>
            </a:r>
          </a:p>
          <a:p>
            <a:pPr>
              <a:lnSpc>
                <a:spcPct val="110000"/>
              </a:lnSpc>
              <a:spcBef>
                <a:spcPts val="1200"/>
              </a:spcBef>
              <a:spcAft>
                <a:spcPts val="600"/>
              </a:spcAft>
            </a:pPr>
            <a:endParaRPr lang="en-US" sz="900" dirty="0" smtClean="0">
              <a:solidFill>
                <a:srgbClr val="002060"/>
              </a:solidFill>
              <a:latin typeface="Arial" panose="020B0604020202020204" pitchFamily="34" charset="0"/>
              <a:cs typeface="Arial" panose="020B0604020202020204" pitchFamily="34" charset="0"/>
            </a:endParaRPr>
          </a:p>
          <a:p>
            <a:pPr>
              <a:lnSpc>
                <a:spcPct val="110000"/>
              </a:lnSpc>
              <a:spcBef>
                <a:spcPts val="1200"/>
              </a:spcBef>
              <a:spcAft>
                <a:spcPts val="600"/>
              </a:spcAft>
            </a:pPr>
            <a:r>
              <a:rPr lang="en-US" sz="2400" dirty="0" smtClean="0">
                <a:solidFill>
                  <a:srgbClr val="002060"/>
                </a:solidFill>
                <a:latin typeface="Arial" panose="020B0604020202020204" pitchFamily="34" charset="0"/>
                <a:cs typeface="Arial" panose="020B0604020202020204" pitchFamily="34" charset="0"/>
              </a:rPr>
              <a:t>BDNF signaling by VTA DA neurons is abnormal, pathologic mechanism that arises during a period of chronic stress</a:t>
            </a:r>
          </a:p>
        </p:txBody>
      </p:sp>
    </p:spTree>
    <p:extLst>
      <p:ext uri="{BB962C8B-B14F-4D97-AF65-F5344CB8AC3E}">
        <p14:creationId xmlns:p14="http://schemas.microsoft.com/office/powerpoint/2010/main" val="23137173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Exp4: Effects of CSDS and Phasic VTA Activation on </a:t>
            </a:r>
            <a:r>
              <a:rPr lang="en-US" sz="2800" dirty="0" err="1" smtClean="0">
                <a:solidFill>
                  <a:schemeClr val="accent5">
                    <a:lumMod val="50000"/>
                  </a:schemeClr>
                </a:solidFill>
                <a:latin typeface="Arial" panose="020B0604020202020204" pitchFamily="34" charset="0"/>
                <a:cs typeface="Arial" panose="020B0604020202020204" pitchFamily="34" charset="0"/>
              </a:rPr>
              <a:t>NAcS</a:t>
            </a:r>
            <a:r>
              <a:rPr lang="en-US" sz="2800" dirty="0" smtClean="0">
                <a:solidFill>
                  <a:schemeClr val="accent5">
                    <a:lumMod val="50000"/>
                  </a:schemeClr>
                </a:solidFill>
                <a:latin typeface="Arial" panose="020B0604020202020204" pitchFamily="34" charset="0"/>
                <a:cs typeface="Arial" panose="020B0604020202020204" pitchFamily="34" charset="0"/>
              </a:rPr>
              <a:t> DA Release?</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209550" y="1610831"/>
            <a:ext cx="5239879" cy="4262705"/>
          </a:xfrm>
          <a:prstGeom prst="rect">
            <a:avLst/>
          </a:prstGeom>
          <a:noFill/>
        </p:spPr>
        <p:txBody>
          <a:bodyPr wrap="square" rtlCol="0">
            <a:spAutoFit/>
          </a:bodyPr>
          <a:lstStyle/>
          <a:p>
            <a:pPr marL="342900" indent="-342900">
              <a:lnSpc>
                <a:spcPct val="110000"/>
              </a:lnSpc>
              <a:spcBef>
                <a:spcPts val="600"/>
              </a:spcBef>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C57BL/6J male mice (7-12wks)</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AAV2.5-hsyn-</a:t>
            </a:r>
            <a:r>
              <a:rPr lang="en-US" b="1" dirty="0" smtClean="0">
                <a:solidFill>
                  <a:srgbClr val="00B050"/>
                </a:solidFill>
                <a:latin typeface="Arial" panose="020B0604020202020204" pitchFamily="34" charset="0"/>
                <a:cs typeface="Arial" panose="020B0604020202020204" pitchFamily="34" charset="0"/>
              </a:rPr>
              <a:t>ChR2-eYFP</a:t>
            </a:r>
            <a:r>
              <a:rPr lang="en-US" b="1" baseline="-25000" dirty="0" smtClean="0">
                <a:solidFill>
                  <a:srgbClr val="7030A0"/>
                </a:solidFill>
                <a:latin typeface="Arial" panose="020B0604020202020204" pitchFamily="34" charset="0"/>
                <a:cs typeface="Arial" panose="020B0604020202020204" pitchFamily="34" charset="0"/>
              </a:rPr>
              <a:t>NAc </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CSDS + Phasic Stimulation: </a:t>
            </a:r>
          </a:p>
          <a:p>
            <a:pPr marL="342900" indent="-342900">
              <a:lnSpc>
                <a:spcPct val="110000"/>
              </a:lnSpc>
              <a:spcBef>
                <a:spcPts val="600"/>
              </a:spcBef>
              <a:buFont typeface="Arial" panose="020B0604020202020204" pitchFamily="34" charset="0"/>
              <a:buChar char="•"/>
            </a:pPr>
            <a:r>
              <a:rPr lang="en-US" b="1" dirty="0" smtClean="0">
                <a:solidFill>
                  <a:srgbClr val="002060"/>
                </a:solidFill>
                <a:latin typeface="Arial" panose="020B0604020202020204" pitchFamily="34" charset="0"/>
                <a:cs typeface="Arial" panose="020B0604020202020204" pitchFamily="34" charset="0"/>
              </a:rPr>
              <a:t>Social Interaction Test </a:t>
            </a:r>
            <a:r>
              <a:rPr lang="en-US" dirty="0" smtClean="0">
                <a:solidFill>
                  <a:srgbClr val="002060"/>
                </a:solidFill>
                <a:latin typeface="Arial" panose="020B0604020202020204" pitchFamily="34" charset="0"/>
                <a:cs typeface="Arial" panose="020B0604020202020204" pitchFamily="34" charset="0"/>
              </a:rPr>
              <a:t>(d11):</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Sacrifice 24h post SI Test</a:t>
            </a:r>
          </a:p>
          <a:p>
            <a:pPr marL="342900" indent="-342900">
              <a:lnSpc>
                <a:spcPct val="110000"/>
              </a:lnSpc>
              <a:spcBef>
                <a:spcPts val="600"/>
              </a:spcBef>
              <a:buFont typeface="Arial" panose="020B0604020202020204" pitchFamily="34" charset="0"/>
              <a:buChar char="•"/>
            </a:pPr>
            <a:r>
              <a:rPr lang="en-US" sz="2000" b="1" dirty="0" smtClean="0">
                <a:solidFill>
                  <a:srgbClr val="7030A0"/>
                </a:solidFill>
                <a:latin typeface="Arial" panose="020B0604020202020204" pitchFamily="34" charset="0"/>
                <a:cs typeface="Arial" panose="020B0604020202020204" pitchFamily="34" charset="0"/>
              </a:rPr>
              <a:t>Ex vivo fast-scan cyclic voltammetry</a:t>
            </a:r>
          </a:p>
          <a:p>
            <a:pPr marL="800100" lvl="1" indent="-342900">
              <a:lnSpc>
                <a:spcPct val="110000"/>
              </a:lnSpc>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Characterize presynaptic DA release &amp; uptake</a:t>
            </a:r>
          </a:p>
          <a:p>
            <a:pPr marL="800100" lvl="1" indent="-342900">
              <a:lnSpc>
                <a:spcPct val="110000"/>
              </a:lnSpc>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Ability of </a:t>
            </a:r>
            <a:r>
              <a:rPr lang="en-US" sz="2000" dirty="0" smtClean="0">
                <a:solidFill>
                  <a:srgbClr val="002060"/>
                </a:solidFill>
                <a:latin typeface="Arial" panose="020B0604020202020204" pitchFamily="34" charset="0"/>
                <a:cs typeface="Arial" panose="020B0604020202020204" pitchFamily="34" charset="0"/>
              </a:rPr>
              <a:t>DA </a:t>
            </a:r>
            <a:r>
              <a:rPr lang="en-US" sz="2000" dirty="0">
                <a:solidFill>
                  <a:srgbClr val="002060"/>
                </a:solidFill>
                <a:latin typeface="Arial" panose="020B0604020202020204" pitchFamily="34" charset="0"/>
                <a:cs typeface="Arial" panose="020B0604020202020204" pitchFamily="34" charset="0"/>
              </a:rPr>
              <a:t>terminal to respond to phasic stimulation patterns in </a:t>
            </a:r>
            <a:r>
              <a:rPr lang="en-US" sz="2000" dirty="0" err="1">
                <a:solidFill>
                  <a:srgbClr val="002060"/>
                </a:solidFill>
                <a:latin typeface="Arial" panose="020B0604020202020204" pitchFamily="34" charset="0"/>
                <a:cs typeface="Arial" panose="020B0604020202020204" pitchFamily="34" charset="0"/>
              </a:rPr>
              <a:t>NAcS</a:t>
            </a:r>
            <a:endParaRPr lang="en-US" sz="2000" dirty="0">
              <a:solidFill>
                <a:srgbClr val="002060"/>
              </a:solidFill>
              <a:latin typeface="Arial" panose="020B0604020202020204" pitchFamily="34" charset="0"/>
              <a:cs typeface="Arial" panose="020B0604020202020204" pitchFamily="34" charset="0"/>
            </a:endParaRPr>
          </a:p>
          <a:p>
            <a:pPr marL="342900" indent="-342900">
              <a:lnSpc>
                <a:spcPct val="110000"/>
              </a:lnSpc>
              <a:spcBef>
                <a:spcPts val="600"/>
              </a:spcBef>
              <a:buFont typeface="Arial" panose="020B0604020202020204" pitchFamily="34" charset="0"/>
              <a:buChar char="•"/>
            </a:pPr>
            <a:endParaRPr lang="en-US" sz="2000" b="1" dirty="0" smtClean="0">
              <a:solidFill>
                <a:srgbClr val="7030A0"/>
              </a:solidFill>
              <a:latin typeface="Arial" panose="020B0604020202020204" pitchFamily="34" charset="0"/>
              <a:cs typeface="Arial" panose="020B0604020202020204" pitchFamily="34" charset="0"/>
            </a:endParaRPr>
          </a:p>
        </p:txBody>
      </p:sp>
      <p:sp>
        <p:nvSpPr>
          <p:cNvPr id="18" name="Rectangle 17"/>
          <p:cNvSpPr/>
          <p:nvPr/>
        </p:nvSpPr>
        <p:spPr>
          <a:xfrm>
            <a:off x="5449429" y="5206916"/>
            <a:ext cx="6552071" cy="1569660"/>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(Top: 2A-B) </a:t>
            </a:r>
            <a:r>
              <a:rPr lang="en-US" sz="1600" dirty="0" smtClean="0">
                <a:latin typeface="Arial" panose="020B0604020202020204" pitchFamily="34" charset="0"/>
                <a:cs typeface="Arial" panose="020B0604020202020204" pitchFamily="34" charset="0"/>
              </a:rPr>
              <a:t>Experimental Design.</a:t>
            </a:r>
            <a:endParaRPr lang="en-US" sz="1600" b="1" dirty="0" smtClean="0">
              <a:latin typeface="Arial" panose="020B0604020202020204" pitchFamily="34" charset="0"/>
              <a:cs typeface="Arial" panose="020B0604020202020204" pitchFamily="34" charset="0"/>
            </a:endParaRPr>
          </a:p>
          <a:p>
            <a:r>
              <a:rPr lang="en-US" sz="1600" b="1" dirty="0" smtClean="0">
                <a:solidFill>
                  <a:srgbClr val="002060"/>
                </a:solidFill>
                <a:latin typeface="Arial" panose="020B0604020202020204" pitchFamily="34" charset="0"/>
                <a:cs typeface="Arial" panose="020B0604020202020204" pitchFamily="34" charset="0"/>
              </a:rPr>
              <a:t>(Bottom 4A) </a:t>
            </a:r>
            <a:r>
              <a:rPr lang="en-US" sz="1600" dirty="0" smtClean="0">
                <a:latin typeface="Arial" panose="020B0604020202020204" pitchFamily="34" charset="0"/>
                <a:cs typeface="Arial" panose="020B0604020202020204" pitchFamily="34" charset="0"/>
              </a:rPr>
              <a:t>Social Interaction Ratio 24h after last defeat</a:t>
            </a:r>
          </a:p>
          <a:p>
            <a:r>
              <a:rPr lang="en-US" sz="1600" b="1" dirty="0" smtClean="0">
                <a:solidFill>
                  <a:srgbClr val="002060"/>
                </a:solidFill>
                <a:latin typeface="Arial" panose="020B0604020202020204" pitchFamily="34" charset="0"/>
                <a:cs typeface="Arial" panose="020B0604020202020204" pitchFamily="34" charset="0"/>
              </a:rPr>
              <a:t>(Bottom 4B) </a:t>
            </a:r>
            <a:r>
              <a:rPr lang="en-US" sz="1600" dirty="0" smtClean="0">
                <a:latin typeface="Arial" panose="020B0604020202020204" pitchFamily="34" charset="0"/>
                <a:cs typeface="Arial" panose="020B0604020202020204" pitchFamily="34" charset="0"/>
              </a:rPr>
              <a:t>Color plots show evoked DA release from </a:t>
            </a:r>
            <a:r>
              <a:rPr lang="en-US" sz="1600" dirty="0" err="1" smtClean="0">
                <a:latin typeface="Arial" panose="020B0604020202020204" pitchFamily="34" charset="0"/>
                <a:cs typeface="Arial" panose="020B0604020202020204" pitchFamily="34" charset="0"/>
              </a:rPr>
              <a:t>CTRL+eYFP</a:t>
            </a:r>
            <a:r>
              <a:rPr lang="en-US" sz="1600" dirty="0" smtClean="0">
                <a:latin typeface="Arial" panose="020B0604020202020204" pitchFamily="34" charset="0"/>
                <a:cs typeface="Arial" panose="020B0604020202020204" pitchFamily="34" charset="0"/>
              </a:rPr>
              <a:t>, CSDS+EYFP, </a:t>
            </a:r>
            <a:r>
              <a:rPr lang="en-US" sz="1600" dirty="0" err="1" smtClean="0">
                <a:latin typeface="Arial" panose="020B0604020202020204" pitchFamily="34" charset="0"/>
                <a:cs typeface="Arial" panose="020B0604020202020204" pitchFamily="34" charset="0"/>
              </a:rPr>
              <a:t>CSDS+eYFP</a:t>
            </a:r>
            <a:r>
              <a:rPr lang="en-US" sz="1600" dirty="0" smtClean="0">
                <a:latin typeface="Arial" panose="020B0604020202020204" pitchFamily="34" charset="0"/>
                <a:cs typeface="Arial" panose="020B0604020202020204" pitchFamily="34" charset="0"/>
              </a:rPr>
              <a:t>, &amp; CSDS+ChR2</a:t>
            </a:r>
          </a:p>
          <a:p>
            <a:r>
              <a:rPr lang="en-US" sz="1600" b="1" dirty="0">
                <a:solidFill>
                  <a:srgbClr val="002060"/>
                </a:solidFill>
                <a:latin typeface="Arial" panose="020B0604020202020204" pitchFamily="34" charset="0"/>
                <a:cs typeface="Arial" panose="020B0604020202020204" pitchFamily="34" charset="0"/>
              </a:rPr>
              <a:t>(Bottom </a:t>
            </a:r>
            <a:r>
              <a:rPr lang="en-US" sz="1600" b="1" dirty="0" smtClean="0">
                <a:solidFill>
                  <a:srgbClr val="002060"/>
                </a:solidFill>
                <a:latin typeface="Arial" panose="020B0604020202020204" pitchFamily="34" charset="0"/>
                <a:cs typeface="Arial" panose="020B0604020202020204" pitchFamily="34" charset="0"/>
              </a:rPr>
              <a:t>4C) </a:t>
            </a:r>
            <a:r>
              <a:rPr lang="en-US" sz="1600" dirty="0" smtClean="0">
                <a:latin typeface="Arial" panose="020B0604020202020204" pitchFamily="34" charset="0"/>
                <a:cs typeface="Arial" panose="020B0604020202020204" pitchFamily="34" charset="0"/>
              </a:rPr>
              <a:t>Evoked DA release to single pulse and 5 pulses across frequencies highlight frequency response in magnitude of DA in </a:t>
            </a:r>
            <a:r>
              <a:rPr lang="en-US" sz="1600" dirty="0" err="1" smtClean="0">
                <a:latin typeface="Arial" panose="020B0604020202020204" pitchFamily="34" charset="0"/>
                <a:cs typeface="Arial" panose="020B0604020202020204" pitchFamily="34" charset="0"/>
              </a:rPr>
              <a:t>NAcS</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b="62476"/>
          <a:stretch/>
        </p:blipFill>
        <p:spPr>
          <a:xfrm>
            <a:off x="5267620" y="1397038"/>
            <a:ext cx="6580435" cy="1212812"/>
          </a:xfrm>
          <a:prstGeom prst="rect">
            <a:avLst/>
          </a:prstGeom>
        </p:spPr>
      </p:pic>
      <p:pic>
        <p:nvPicPr>
          <p:cNvPr id="5" name="Picture 4"/>
          <p:cNvPicPr>
            <a:picLocks noChangeAspect="1"/>
          </p:cNvPicPr>
          <p:nvPr/>
        </p:nvPicPr>
        <p:blipFill>
          <a:blip r:embed="rId4"/>
          <a:stretch>
            <a:fillRect/>
          </a:stretch>
        </p:blipFill>
        <p:spPr>
          <a:xfrm>
            <a:off x="5869610" y="2845015"/>
            <a:ext cx="3763343" cy="2126736"/>
          </a:xfrm>
          <a:prstGeom prst="rect">
            <a:avLst/>
          </a:prstGeom>
        </p:spPr>
      </p:pic>
      <p:pic>
        <p:nvPicPr>
          <p:cNvPr id="7" name="Picture 6"/>
          <p:cNvPicPr>
            <a:picLocks noChangeAspect="1"/>
          </p:cNvPicPr>
          <p:nvPr/>
        </p:nvPicPr>
        <p:blipFill>
          <a:blip r:embed="rId5"/>
          <a:stretch>
            <a:fillRect/>
          </a:stretch>
        </p:blipFill>
        <p:spPr>
          <a:xfrm>
            <a:off x="10075808" y="2796254"/>
            <a:ext cx="1456861" cy="2126736"/>
          </a:xfrm>
          <a:prstGeom prst="rect">
            <a:avLst/>
          </a:prstGeom>
        </p:spPr>
      </p:pic>
    </p:spTree>
    <p:extLst>
      <p:ext uri="{BB962C8B-B14F-4D97-AF65-F5344CB8AC3E}">
        <p14:creationId xmlns:p14="http://schemas.microsoft.com/office/powerpoint/2010/main" val="53581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Exp4: </a:t>
            </a:r>
            <a:r>
              <a:rPr lang="en-US" sz="2800" i="1" dirty="0" smtClean="0">
                <a:solidFill>
                  <a:schemeClr val="accent5">
                    <a:lumMod val="50000"/>
                  </a:schemeClr>
                </a:solidFill>
                <a:latin typeface="Arial" panose="020B0604020202020204" pitchFamily="34" charset="0"/>
                <a:cs typeface="Arial" panose="020B0604020202020204" pitchFamily="34" charset="0"/>
              </a:rPr>
              <a:t>Ex Vivo </a:t>
            </a:r>
            <a:r>
              <a:rPr lang="en-US" sz="2800" dirty="0" smtClean="0">
                <a:solidFill>
                  <a:schemeClr val="accent5">
                    <a:lumMod val="50000"/>
                  </a:schemeClr>
                </a:solidFill>
                <a:latin typeface="Arial" panose="020B0604020202020204" pitchFamily="34" charset="0"/>
                <a:cs typeface="Arial" panose="020B0604020202020204" pitchFamily="34" charset="0"/>
              </a:rPr>
              <a:t>Fast-Scan Cyclic Voltammetry</a:t>
            </a:r>
          </a:p>
        </p:txBody>
      </p:sp>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209550" y="1200718"/>
            <a:ext cx="5239879" cy="5127558"/>
          </a:xfrm>
          <a:prstGeom prst="rect">
            <a:avLst/>
          </a:prstGeom>
          <a:noFill/>
        </p:spPr>
        <p:txBody>
          <a:bodyPr wrap="square" rtlCol="0">
            <a:spAutoFit/>
          </a:bodyPr>
          <a:lstStyle/>
          <a:p>
            <a:pPr>
              <a:lnSpc>
                <a:spcPct val="110000"/>
              </a:lnSpc>
              <a:spcBef>
                <a:spcPts val="600"/>
              </a:spcBef>
            </a:pPr>
            <a:r>
              <a:rPr lang="en-US" b="1" dirty="0" smtClean="0">
                <a:solidFill>
                  <a:srgbClr val="7030A0"/>
                </a:solidFill>
                <a:latin typeface="Arial" panose="020B0604020202020204" pitchFamily="34" charset="0"/>
                <a:cs typeface="Arial" panose="020B0604020202020204" pitchFamily="34" charset="0"/>
              </a:rPr>
              <a:t>Purpose:</a:t>
            </a:r>
          </a:p>
          <a:p>
            <a:pPr marL="342900"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Characterize presynaptic DA release &amp; uptake</a:t>
            </a:r>
          </a:p>
          <a:p>
            <a:pPr marL="342900"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Ability of the DA terminal to respond to phasic stimulation patterns in </a:t>
            </a:r>
            <a:r>
              <a:rPr lang="en-US" dirty="0" err="1" smtClean="0">
                <a:solidFill>
                  <a:srgbClr val="002060"/>
                </a:solidFill>
                <a:latin typeface="Arial" panose="020B0604020202020204" pitchFamily="34" charset="0"/>
                <a:cs typeface="Arial" panose="020B0604020202020204" pitchFamily="34" charset="0"/>
              </a:rPr>
              <a:t>NAcS</a:t>
            </a:r>
            <a:endParaRPr lang="en-US" dirty="0" smtClean="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b="1" dirty="0" smtClean="0">
                <a:solidFill>
                  <a:srgbClr val="7030A0"/>
                </a:solidFill>
                <a:latin typeface="Arial" panose="020B0604020202020204" pitchFamily="34" charset="0"/>
                <a:cs typeface="Arial" panose="020B0604020202020204" pitchFamily="34" charset="0"/>
              </a:rPr>
              <a:t>Methods </a:t>
            </a:r>
            <a:r>
              <a:rPr lang="en-US" dirty="0" smtClean="0">
                <a:solidFill>
                  <a:srgbClr val="7030A0"/>
                </a:solidFill>
                <a:latin typeface="Arial" panose="020B0604020202020204" pitchFamily="34" charset="0"/>
                <a:cs typeface="Arial" panose="020B0604020202020204" pitchFamily="34" charset="0"/>
              </a:rPr>
              <a:t>(18-22h after SI):</a:t>
            </a:r>
          </a:p>
          <a:p>
            <a:pPr marL="285750"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Baseline (BL) recordings (400um sections)</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BL: Single-pulse stimulation (350 </a:t>
            </a:r>
            <a:r>
              <a:rPr lang="en-US" dirty="0" err="1" smtClean="0">
                <a:solidFill>
                  <a:srgbClr val="002060"/>
                </a:solidFill>
                <a:latin typeface="Arial" panose="020B0604020202020204" pitchFamily="34" charset="0"/>
                <a:cs typeface="Arial" panose="020B0604020202020204" pitchFamily="34" charset="0"/>
              </a:rPr>
              <a:t>uA</a:t>
            </a:r>
            <a:r>
              <a:rPr lang="en-US" dirty="0" smtClean="0">
                <a:solidFill>
                  <a:srgbClr val="002060"/>
                </a:solidFill>
                <a:latin typeface="Arial" panose="020B0604020202020204" pitchFamily="34" charset="0"/>
                <a:cs typeface="Arial" panose="020B0604020202020204" pitchFamily="34" charset="0"/>
              </a:rPr>
              <a:t>, 4ms, 5-20Hz) every 5 min (-400 to +400mV)</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Phasic stimulation curves</a:t>
            </a:r>
          </a:p>
          <a:p>
            <a:pPr marL="742950" lvl="1" indent="-28575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Ex: single- &amp; multiple pulse stimulations (5 stimulations at 5-20 Hz) </a:t>
            </a:r>
            <a:r>
              <a:rPr lang="en-US" b="1" dirty="0" smtClean="0">
                <a:solidFill>
                  <a:srgbClr val="7030A0"/>
                </a:solidFill>
                <a:latin typeface="Arial" panose="020B0604020202020204" pitchFamily="34" charset="0"/>
                <a:cs typeface="Arial" panose="020B0604020202020204" pitchFamily="34" charset="0"/>
              </a:rPr>
              <a:t>(Fig 4C)</a:t>
            </a:r>
          </a:p>
          <a:p>
            <a:pPr>
              <a:lnSpc>
                <a:spcPct val="110000"/>
              </a:lnSpc>
              <a:spcBef>
                <a:spcPts val="600"/>
              </a:spcBef>
            </a:pPr>
            <a:r>
              <a:rPr lang="en-US" b="1" dirty="0" smtClean="0">
                <a:solidFill>
                  <a:srgbClr val="7030A0"/>
                </a:solidFill>
                <a:latin typeface="Arial" panose="020B0604020202020204" pitchFamily="34" charset="0"/>
                <a:cs typeface="Arial" panose="020B0604020202020204" pitchFamily="34" charset="0"/>
              </a:rPr>
              <a:t>Interpretation (Fig 4B):</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 color: ↑ DA oxidation current </a:t>
            </a:r>
          </a:p>
          <a:p>
            <a:pPr marL="800100" lvl="1" indent="-342900">
              <a:lnSpc>
                <a:spcPct val="110000"/>
              </a:lnSpc>
              <a:spcBef>
                <a:spcPts val="600"/>
              </a:spcBef>
              <a:buFont typeface="Arial" panose="020B0604020202020204" pitchFamily="34" charset="0"/>
              <a:buChar char="•"/>
            </a:pPr>
            <a:r>
              <a:rPr lang="en-US" dirty="0" smtClean="0">
                <a:solidFill>
                  <a:srgbClr val="002060"/>
                </a:solidFill>
                <a:latin typeface="Arial" panose="020B0604020202020204" pitchFamily="34" charset="0"/>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 </a:t>
            </a:r>
            <a:r>
              <a:rPr lang="en-US" dirty="0" smtClean="0">
                <a:solidFill>
                  <a:srgbClr val="002060"/>
                </a:solidFill>
                <a:latin typeface="Arial" panose="020B0604020202020204" pitchFamily="34" charset="0"/>
                <a:cs typeface="Arial" panose="020B0604020202020204" pitchFamily="34" charset="0"/>
              </a:rPr>
              <a:t> color: ~ ↑ DA release)</a:t>
            </a:r>
          </a:p>
        </p:txBody>
      </p:sp>
      <p:sp>
        <p:nvSpPr>
          <p:cNvPr id="18" name="Rectangle 17"/>
          <p:cNvSpPr/>
          <p:nvPr/>
        </p:nvSpPr>
        <p:spPr>
          <a:xfrm>
            <a:off x="5144629" y="5472878"/>
            <a:ext cx="6552071" cy="1077218"/>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(4B) </a:t>
            </a:r>
            <a:r>
              <a:rPr lang="en-US" sz="1600" dirty="0" smtClean="0">
                <a:latin typeface="Arial" panose="020B0604020202020204" pitchFamily="34" charset="0"/>
                <a:cs typeface="Arial" panose="020B0604020202020204" pitchFamily="34" charset="0"/>
              </a:rPr>
              <a:t>Color plots: evoked DA release from </a:t>
            </a:r>
            <a:r>
              <a:rPr lang="en-US" sz="1600" dirty="0" err="1" smtClean="0">
                <a:latin typeface="Arial" panose="020B0604020202020204" pitchFamily="34" charset="0"/>
                <a:cs typeface="Arial" panose="020B0604020202020204" pitchFamily="34" charset="0"/>
              </a:rPr>
              <a:t>CTRL+eYFP</a:t>
            </a:r>
            <a:r>
              <a:rPr lang="en-US" sz="1600" dirty="0" smtClean="0">
                <a:latin typeface="Arial" panose="020B0604020202020204" pitchFamily="34" charset="0"/>
                <a:cs typeface="Arial" panose="020B0604020202020204" pitchFamily="34" charset="0"/>
              </a:rPr>
              <a:t>, CSDS+EYFP, </a:t>
            </a:r>
            <a:r>
              <a:rPr lang="en-US" sz="1600" dirty="0" err="1" smtClean="0">
                <a:latin typeface="Arial" panose="020B0604020202020204" pitchFamily="34" charset="0"/>
                <a:cs typeface="Arial" panose="020B0604020202020204" pitchFamily="34" charset="0"/>
              </a:rPr>
              <a:t>CSDS+eYFP</a:t>
            </a:r>
            <a:r>
              <a:rPr lang="en-US" sz="1600" dirty="0" smtClean="0">
                <a:latin typeface="Arial" panose="020B0604020202020204" pitchFamily="34" charset="0"/>
                <a:cs typeface="Arial" panose="020B0604020202020204" pitchFamily="34" charset="0"/>
              </a:rPr>
              <a:t>, &amp; CSDS+ChR2</a:t>
            </a:r>
          </a:p>
          <a:p>
            <a:r>
              <a:rPr lang="en-US" sz="1600" b="1" dirty="0" smtClean="0">
                <a:solidFill>
                  <a:srgbClr val="002060"/>
                </a:solidFill>
                <a:latin typeface="Arial" panose="020B0604020202020204" pitchFamily="34" charset="0"/>
                <a:cs typeface="Arial" panose="020B0604020202020204" pitchFamily="34" charset="0"/>
              </a:rPr>
              <a:t>(4C) </a:t>
            </a:r>
            <a:r>
              <a:rPr lang="en-US" sz="1600" dirty="0" smtClean="0">
                <a:latin typeface="Arial" panose="020B0604020202020204" pitchFamily="34" charset="0"/>
                <a:cs typeface="Arial" panose="020B0604020202020204" pitchFamily="34" charset="0"/>
              </a:rPr>
              <a:t>Evoked DA release to single pulse and 5 pulses across frequencies highlight frequency response in magnitude of DA in </a:t>
            </a:r>
            <a:r>
              <a:rPr lang="en-US" sz="1600" dirty="0" err="1" smtClean="0">
                <a:latin typeface="Arial" panose="020B0604020202020204" pitchFamily="34" charset="0"/>
                <a:cs typeface="Arial" panose="020B0604020202020204" pitchFamily="34" charset="0"/>
              </a:rPr>
              <a:t>NAcS</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48536"/>
          <a:stretch/>
        </p:blipFill>
        <p:spPr>
          <a:xfrm>
            <a:off x="5939991" y="1305945"/>
            <a:ext cx="3318309" cy="3643814"/>
          </a:xfrm>
          <a:prstGeom prst="rect">
            <a:avLst/>
          </a:prstGeom>
        </p:spPr>
      </p:pic>
      <p:pic>
        <p:nvPicPr>
          <p:cNvPr id="7" name="Picture 6"/>
          <p:cNvPicPr>
            <a:picLocks noChangeAspect="1"/>
          </p:cNvPicPr>
          <p:nvPr/>
        </p:nvPicPr>
        <p:blipFill>
          <a:blip r:embed="rId4"/>
          <a:stretch>
            <a:fillRect/>
          </a:stretch>
        </p:blipFill>
        <p:spPr>
          <a:xfrm>
            <a:off x="9748862" y="1842547"/>
            <a:ext cx="1779877" cy="2598277"/>
          </a:xfrm>
          <a:prstGeom prst="rect">
            <a:avLst/>
          </a:prstGeom>
        </p:spPr>
      </p:pic>
    </p:spTree>
    <p:extLst>
      <p:ext uri="{BB962C8B-B14F-4D97-AF65-F5344CB8AC3E}">
        <p14:creationId xmlns:p14="http://schemas.microsoft.com/office/powerpoint/2010/main" val="6261682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8616" y="6402141"/>
            <a:ext cx="3682162" cy="307777"/>
          </a:xfrm>
          <a:prstGeom prst="rect">
            <a:avLst/>
          </a:prstGeom>
          <a:noFill/>
        </p:spPr>
        <p:txBody>
          <a:bodyPr wrap="none" rtlCol="0">
            <a:spAutoFit/>
          </a:bodyPr>
          <a:lstStyle/>
          <a:p>
            <a:r>
              <a:rPr lang="en-US" sz="1400" dirty="0" err="1" smtClean="0">
                <a:latin typeface="Arial" panose="020B0604020202020204" pitchFamily="34" charset="0"/>
                <a:cs typeface="Arial" panose="020B0604020202020204" pitchFamily="34" charset="0"/>
              </a:rPr>
              <a:t>Tye</a:t>
            </a:r>
            <a:r>
              <a:rPr lang="en-US" sz="1400" dirty="0" smtClean="0">
                <a:latin typeface="Arial" panose="020B0604020202020204" pitchFamily="34" charset="0"/>
                <a:cs typeface="Arial" panose="020B0604020202020204" pitchFamily="34" charset="0"/>
              </a:rPr>
              <a:t> et al., (2013). </a:t>
            </a:r>
            <a:r>
              <a:rPr lang="en-US" sz="1400" i="1" dirty="0" smtClean="0">
                <a:latin typeface="Arial" panose="020B0604020202020204" pitchFamily="34" charset="0"/>
                <a:cs typeface="Arial" panose="020B0604020202020204" pitchFamily="34" charset="0"/>
              </a:rPr>
              <a:t>Nature.</a:t>
            </a:r>
            <a:r>
              <a:rPr lang="en-US" sz="1400" dirty="0" smtClean="0">
                <a:latin typeface="Arial" panose="020B0604020202020204" pitchFamily="34" charset="0"/>
                <a:cs typeface="Arial" panose="020B0604020202020204" pitchFamily="34" charset="0"/>
              </a:rPr>
              <a:t> 493(7433):537-41</a:t>
            </a:r>
            <a:endParaRPr lang="en-US" sz="1400" dirty="0">
              <a:latin typeface="Arial" panose="020B0604020202020204" pitchFamily="34" charset="0"/>
              <a:cs typeface="Arial" panose="020B0604020202020204" pitchFamily="34" charset="0"/>
            </a:endParaRPr>
          </a:p>
        </p:txBody>
      </p:sp>
      <p:sp>
        <p:nvSpPr>
          <p:cNvPr id="18" name="Rectangle 17"/>
          <p:cNvSpPr/>
          <p:nvPr/>
        </p:nvSpPr>
        <p:spPr>
          <a:xfrm>
            <a:off x="4993834" y="5275008"/>
            <a:ext cx="6800850" cy="1323439"/>
          </a:xfrm>
          <a:prstGeom prst="rect">
            <a:avLst/>
          </a:prstGeom>
        </p:spPr>
        <p:txBody>
          <a:bodyPr wrap="square">
            <a:spAutoFit/>
          </a:bodyPr>
          <a:lstStyle/>
          <a:p>
            <a:r>
              <a:rPr lang="en-US" sz="1600" b="1" dirty="0" smtClean="0">
                <a:solidFill>
                  <a:srgbClr val="002060"/>
                </a:solidFill>
                <a:latin typeface="Arial" panose="020B0604020202020204" pitchFamily="34" charset="0"/>
                <a:cs typeface="Arial" panose="020B0604020202020204" pitchFamily="34" charset="0"/>
              </a:rPr>
              <a:t>(4A) </a:t>
            </a:r>
            <a:r>
              <a:rPr lang="en-US" sz="1600" dirty="0" smtClean="0">
                <a:latin typeface="Arial" panose="020B0604020202020204" pitchFamily="34" charset="0"/>
                <a:cs typeface="Arial" panose="020B0604020202020204" pitchFamily="34" charset="0"/>
              </a:rPr>
              <a:t>Social Interaction Ratios. CSDS → avoidance, worsened by phasic VTA activation (p&lt;0.001, n=5-7). *p&lt;0.05, ***p&lt;0.001 vs </a:t>
            </a:r>
            <a:r>
              <a:rPr lang="en-US" sz="1600" dirty="0" err="1" smtClean="0">
                <a:latin typeface="Arial" panose="020B0604020202020204" pitchFamily="34" charset="0"/>
                <a:cs typeface="Arial" panose="020B0604020202020204" pitchFamily="34" charset="0"/>
              </a:rPr>
              <a:t>control+eYFP</a:t>
            </a:r>
            <a:r>
              <a:rPr lang="en-US" sz="16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Phasic stimulation ↓ social interaction (CSDS-eYFP vs ChR2 $p&lt;0.05)</a:t>
            </a:r>
          </a:p>
          <a:p>
            <a:r>
              <a:rPr lang="en-US" sz="1600" b="1" dirty="0" smtClean="0">
                <a:solidFill>
                  <a:srgbClr val="002060"/>
                </a:solidFill>
                <a:latin typeface="Arial" panose="020B0604020202020204" pitchFamily="34" charset="0"/>
                <a:cs typeface="Arial" panose="020B0604020202020204" pitchFamily="34" charset="0"/>
              </a:rPr>
              <a:t>(4C) </a:t>
            </a:r>
            <a:r>
              <a:rPr lang="en-US" sz="1600" dirty="0" err="1" smtClean="0">
                <a:latin typeface="Arial" panose="020B0604020202020204" pitchFamily="34" charset="0"/>
                <a:cs typeface="Arial" panose="020B0604020202020204" pitchFamily="34" charset="0"/>
              </a:rPr>
              <a:t>NAcS</a:t>
            </a:r>
            <a:r>
              <a:rPr lang="en-US" sz="1600" dirty="0" smtClean="0">
                <a:latin typeface="Arial" panose="020B0604020202020204" pitchFamily="34" charset="0"/>
                <a:cs typeface="Arial" panose="020B0604020202020204" pitchFamily="34" charset="0"/>
              </a:rPr>
              <a:t> DA release to single pulse and 5 frequency pulses</a:t>
            </a:r>
          </a:p>
          <a:p>
            <a:r>
              <a:rPr lang="en-US" sz="1600" b="1" dirty="0" smtClean="0">
                <a:solidFill>
                  <a:srgbClr val="002060"/>
                </a:solidFill>
                <a:latin typeface="Arial" panose="020B0604020202020204" pitchFamily="34" charset="0"/>
                <a:cs typeface="Arial" panose="020B0604020202020204" pitchFamily="34" charset="0"/>
              </a:rPr>
              <a:t>(4D) </a:t>
            </a:r>
            <a:r>
              <a:rPr lang="en-US" sz="1600" dirty="0" smtClean="0">
                <a:latin typeface="Arial" panose="020B0604020202020204" pitchFamily="34" charset="0"/>
                <a:cs typeface="Arial" panose="020B0604020202020204" pitchFamily="34" charset="0"/>
              </a:rPr>
              <a:t>No effect of </a:t>
            </a:r>
            <a:r>
              <a:rPr lang="en-US" sz="1600" dirty="0" err="1" smtClean="0">
                <a:latin typeface="Arial" panose="020B0604020202020204" pitchFamily="34" charset="0"/>
                <a:cs typeface="Arial" panose="020B0604020202020204" pitchFamily="34" charset="0"/>
              </a:rPr>
              <a:t>CSDS+phasic</a:t>
            </a:r>
            <a:r>
              <a:rPr lang="en-US" sz="1600" dirty="0" smtClean="0">
                <a:latin typeface="Arial" panose="020B0604020202020204" pitchFamily="34" charset="0"/>
                <a:cs typeface="Arial" panose="020B0604020202020204" pitchFamily="34" charset="0"/>
              </a:rPr>
              <a:t> </a:t>
            </a:r>
            <a:r>
              <a:rPr lang="en-US" sz="1600" dirty="0" err="1" smtClean="0">
                <a:latin typeface="Arial" panose="020B0604020202020204" pitchFamily="34" charset="0"/>
                <a:cs typeface="Arial" panose="020B0604020202020204" pitchFamily="34" charset="0"/>
              </a:rPr>
              <a:t>activationon</a:t>
            </a:r>
            <a:r>
              <a:rPr lang="en-US" sz="1600" dirty="0" smtClean="0">
                <a:latin typeface="Arial" panose="020B0604020202020204" pitchFamily="34" charset="0"/>
                <a:cs typeface="Arial" panose="020B0604020202020204" pitchFamily="34" charset="0"/>
              </a:rPr>
              <a:t> DA release (p=0.09). </a:t>
            </a:r>
          </a:p>
        </p:txBody>
      </p:sp>
      <p:sp>
        <p:nvSpPr>
          <p:cNvPr id="21" name="Rectangle 20"/>
          <p:cNvSpPr/>
          <p:nvPr/>
        </p:nvSpPr>
        <p:spPr>
          <a:xfrm>
            <a:off x="10304060" y="2587066"/>
            <a:ext cx="682388" cy="33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03830" y="1317732"/>
            <a:ext cx="6541158" cy="4170372"/>
          </a:xfrm>
          <a:prstGeom prst="rect">
            <a:avLst/>
          </a:prstGeom>
          <a:noFill/>
        </p:spPr>
        <p:txBody>
          <a:bodyPr wrap="square" rtlCol="0">
            <a:spAutoFit/>
          </a:bodyPr>
          <a:lstStyle/>
          <a:p>
            <a:pPr>
              <a:lnSpc>
                <a:spcPct val="110000"/>
              </a:lnSpc>
              <a:spcBef>
                <a:spcPts val="600"/>
              </a:spcBef>
            </a:pPr>
            <a:r>
              <a:rPr lang="en-US" sz="2000" b="1" dirty="0" smtClean="0">
                <a:solidFill>
                  <a:srgbClr val="7030A0"/>
                </a:solidFill>
                <a:latin typeface="Arial" panose="020B0604020202020204" pitchFamily="34" charset="0"/>
                <a:cs typeface="Arial" panose="020B0604020202020204" pitchFamily="34" charset="0"/>
              </a:rPr>
              <a:t>CSDS alone (CTRL-eYFP):</a:t>
            </a: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Induced social avoidance (SI Ratio&lt;100%, </a:t>
            </a:r>
            <a:r>
              <a:rPr lang="en-US" sz="2000" b="1" dirty="0" smtClean="0">
                <a:solidFill>
                  <a:srgbClr val="7030A0"/>
                </a:solidFill>
                <a:latin typeface="Arial" panose="020B0604020202020204" pitchFamily="34" charset="0"/>
                <a:cs typeface="Arial" panose="020B0604020202020204" pitchFamily="34" charset="0"/>
              </a:rPr>
              <a:t>Fig 4A</a:t>
            </a:r>
            <a:r>
              <a:rPr lang="en-US" sz="2000" dirty="0" smtClean="0">
                <a:solidFill>
                  <a:srgbClr val="002060"/>
                </a:solidFill>
                <a:latin typeface="Arial" panose="020B0604020202020204" pitchFamily="34" charset="0"/>
                <a:cs typeface="Arial" panose="020B0604020202020204" pitchFamily="34" charset="0"/>
              </a:rPr>
              <a:t>) </a:t>
            </a: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Did not alter electrically-evoked DA release (</a:t>
            </a:r>
            <a:r>
              <a:rPr lang="en-US" sz="2000" b="1" dirty="0" smtClean="0">
                <a:solidFill>
                  <a:srgbClr val="7030A0"/>
                </a:solidFill>
                <a:latin typeface="Arial" panose="020B0604020202020204" pitchFamily="34" charset="0"/>
                <a:cs typeface="Arial" panose="020B0604020202020204" pitchFamily="34" charset="0"/>
              </a:rPr>
              <a:t>4B-D</a:t>
            </a:r>
            <a:r>
              <a:rPr lang="en-US" sz="2000" dirty="0" smtClean="0">
                <a:solidFill>
                  <a:srgbClr val="002060"/>
                </a:solidFill>
                <a:latin typeface="Arial" panose="020B0604020202020204" pitchFamily="34" charset="0"/>
                <a:cs typeface="Arial" panose="020B0604020202020204" pitchFamily="34" charset="0"/>
              </a:rPr>
              <a:t>)</a:t>
            </a:r>
          </a:p>
          <a:p>
            <a:pPr>
              <a:lnSpc>
                <a:spcPct val="110000"/>
              </a:lnSpc>
              <a:spcBef>
                <a:spcPts val="600"/>
              </a:spcBef>
            </a:pPr>
            <a:endParaRPr lang="en-US" sz="2000" b="1" dirty="0" smtClean="0">
              <a:solidFill>
                <a:srgbClr val="7030A0"/>
              </a:solidFill>
              <a:latin typeface="Arial" panose="020B0604020202020204" pitchFamily="34" charset="0"/>
              <a:cs typeface="Arial" panose="020B0604020202020204" pitchFamily="34" charset="0"/>
            </a:endParaRPr>
          </a:p>
          <a:p>
            <a:pPr>
              <a:lnSpc>
                <a:spcPct val="110000"/>
              </a:lnSpc>
              <a:spcBef>
                <a:spcPts val="600"/>
              </a:spcBef>
            </a:pPr>
            <a:r>
              <a:rPr lang="en-US" sz="2000" b="1" dirty="0" smtClean="0">
                <a:solidFill>
                  <a:srgbClr val="7030A0"/>
                </a:solidFill>
                <a:latin typeface="Arial" panose="020B0604020202020204" pitchFamily="34" charset="0"/>
                <a:cs typeface="Arial" panose="020B0604020202020204" pitchFamily="34" charset="0"/>
              </a:rPr>
              <a:t>CSDS + Phasic </a:t>
            </a:r>
            <a:r>
              <a:rPr lang="en-US" sz="2000" b="1" dirty="0" err="1" smtClean="0">
                <a:solidFill>
                  <a:srgbClr val="7030A0"/>
                </a:solidFill>
                <a:latin typeface="Arial" panose="020B0604020202020204" pitchFamily="34" charset="0"/>
                <a:cs typeface="Arial" panose="020B0604020202020204" pitchFamily="34" charset="0"/>
              </a:rPr>
              <a:t>VTA→NAc</a:t>
            </a:r>
            <a:r>
              <a:rPr lang="en-US" sz="2000" b="1" dirty="0" smtClean="0">
                <a:solidFill>
                  <a:srgbClr val="7030A0"/>
                </a:solidFill>
                <a:latin typeface="Arial" panose="020B0604020202020204" pitchFamily="34" charset="0"/>
                <a:cs typeface="Arial" panose="020B0604020202020204" pitchFamily="34" charset="0"/>
              </a:rPr>
              <a:t> Activation (CSDS-ChR2):</a:t>
            </a: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Worsened avoidance behavior (</a:t>
            </a:r>
            <a:r>
              <a:rPr lang="en-US" sz="2000" b="1" dirty="0" smtClean="0">
                <a:solidFill>
                  <a:srgbClr val="7030A0"/>
                </a:solidFill>
                <a:latin typeface="Arial" panose="020B0604020202020204" pitchFamily="34" charset="0"/>
                <a:cs typeface="Arial" panose="020B0604020202020204" pitchFamily="34" charset="0"/>
              </a:rPr>
              <a:t>Fig 4A</a:t>
            </a:r>
            <a:r>
              <a:rPr lang="en-US" sz="2000" dirty="0" smtClean="0">
                <a:solidFill>
                  <a:srgbClr val="002060"/>
                </a:solidFill>
                <a:latin typeface="Arial" panose="020B0604020202020204" pitchFamily="34" charset="0"/>
                <a:cs typeface="Arial" panose="020B0604020202020204" pitchFamily="34" charset="0"/>
              </a:rPr>
              <a:t>)</a:t>
            </a:r>
          </a:p>
          <a:p>
            <a:pPr marL="285750" indent="-285750">
              <a:lnSpc>
                <a:spcPct val="110000"/>
              </a:lnSpc>
              <a:spcBef>
                <a:spcPts val="600"/>
              </a:spcBef>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Did not alter electrically-evoked DA release (</a:t>
            </a:r>
            <a:r>
              <a:rPr lang="en-US" sz="2000" b="1" dirty="0" smtClean="0">
                <a:solidFill>
                  <a:srgbClr val="7030A0"/>
                </a:solidFill>
                <a:latin typeface="Arial" panose="020B0604020202020204" pitchFamily="34" charset="0"/>
                <a:cs typeface="Arial" panose="020B0604020202020204" pitchFamily="34" charset="0"/>
              </a:rPr>
              <a:t>4B-D</a:t>
            </a:r>
            <a:r>
              <a:rPr lang="en-US" sz="2000" dirty="0" smtClean="0">
                <a:solidFill>
                  <a:srgbClr val="002060"/>
                </a:solidFill>
                <a:latin typeface="Arial" panose="020B0604020202020204" pitchFamily="34" charset="0"/>
                <a:cs typeface="Arial" panose="020B0604020202020204" pitchFamily="34" charset="0"/>
              </a:rPr>
              <a:t>)</a:t>
            </a:r>
          </a:p>
          <a:p>
            <a:pPr>
              <a:lnSpc>
                <a:spcPct val="110000"/>
              </a:lnSpc>
              <a:spcBef>
                <a:spcPts val="600"/>
              </a:spcBef>
            </a:pPr>
            <a:endParaRPr lang="en-US" sz="2000" dirty="0">
              <a:solidFill>
                <a:srgbClr val="002060"/>
              </a:solidFill>
              <a:latin typeface="Arial" panose="020B0604020202020204" pitchFamily="34" charset="0"/>
              <a:cs typeface="Arial" panose="020B0604020202020204" pitchFamily="34" charset="0"/>
            </a:endParaRPr>
          </a:p>
          <a:p>
            <a:pPr>
              <a:lnSpc>
                <a:spcPct val="110000"/>
              </a:lnSpc>
              <a:spcBef>
                <a:spcPts val="600"/>
              </a:spcBef>
            </a:pPr>
            <a:r>
              <a:rPr lang="en-US" sz="2000" b="1" i="1" u="sng" dirty="0" smtClean="0">
                <a:solidFill>
                  <a:srgbClr val="7030A0"/>
                </a:solidFill>
                <a:latin typeface="Arial" panose="020B0604020202020204" pitchFamily="34" charset="0"/>
                <a:cs typeface="Arial" panose="020B0604020202020204" pitchFamily="34" charset="0"/>
              </a:rPr>
              <a:t>Ex vivo </a:t>
            </a:r>
            <a:r>
              <a:rPr lang="en-US" sz="2000" b="1" u="sng" dirty="0" smtClean="0">
                <a:solidFill>
                  <a:srgbClr val="7030A0"/>
                </a:solidFill>
                <a:latin typeface="Arial" panose="020B0604020202020204" pitchFamily="34" charset="0"/>
                <a:cs typeface="Arial" panose="020B0604020202020204" pitchFamily="34" charset="0"/>
              </a:rPr>
              <a:t>Limitation</a:t>
            </a:r>
            <a:r>
              <a:rPr lang="en-US" sz="2000" b="1" dirty="0" smtClean="0">
                <a:solidFill>
                  <a:srgbClr val="7030A0"/>
                </a:solidFill>
                <a:latin typeface="Arial" panose="020B0604020202020204" pitchFamily="34" charset="0"/>
                <a:cs typeface="Arial" panose="020B0604020202020204" pitchFamily="34" charset="0"/>
              </a:rPr>
              <a:t>: (Death-evoked DA release)?</a:t>
            </a:r>
            <a:endParaRPr lang="en-US" sz="2000" dirty="0" smtClean="0">
              <a:solidFill>
                <a:srgbClr val="002060"/>
              </a:solidFill>
              <a:latin typeface="Arial" panose="020B0604020202020204" pitchFamily="34" charset="0"/>
              <a:cs typeface="Arial" panose="020B0604020202020204" pitchFamily="34" charset="0"/>
            </a:endParaRPr>
          </a:p>
          <a:p>
            <a:pPr marL="742950" lvl="1" indent="-285750">
              <a:lnSpc>
                <a:spcPct val="110000"/>
              </a:lnSpc>
              <a:spcBef>
                <a:spcPts val="600"/>
              </a:spcBef>
              <a:buFont typeface="Arial" panose="020B0604020202020204" pitchFamily="34" charset="0"/>
              <a:buChar char="•"/>
            </a:pPr>
            <a:endParaRPr lang="en-US" sz="2000" dirty="0" smtClean="0">
              <a:solidFill>
                <a:srgbClr val="002060"/>
              </a:solidFill>
              <a:latin typeface="Arial" panose="020B0604020202020204" pitchFamily="34" charset="0"/>
              <a:cs typeface="Arial" panose="020B0604020202020204" pitchFamily="34" charset="0"/>
            </a:endParaRPr>
          </a:p>
        </p:txBody>
      </p:sp>
      <p:grpSp>
        <p:nvGrpSpPr>
          <p:cNvPr id="20" name="Group 19"/>
          <p:cNvGrpSpPr/>
          <p:nvPr/>
        </p:nvGrpSpPr>
        <p:grpSpPr>
          <a:xfrm>
            <a:off x="412053" y="1101288"/>
            <a:ext cx="2618752" cy="2635960"/>
            <a:chOff x="1434303" y="1148301"/>
            <a:chExt cx="2618752" cy="2635960"/>
          </a:xfrm>
        </p:grpSpPr>
        <p:grpSp>
          <p:nvGrpSpPr>
            <p:cNvPr id="15" name="Group 14"/>
            <p:cNvGrpSpPr/>
            <p:nvPr/>
          </p:nvGrpSpPr>
          <p:grpSpPr>
            <a:xfrm>
              <a:off x="1871578" y="1148301"/>
              <a:ext cx="2181477" cy="2635960"/>
              <a:chOff x="2019300" y="1447799"/>
              <a:chExt cx="2181477" cy="2635960"/>
            </a:xfrm>
          </p:grpSpPr>
          <p:pic>
            <p:nvPicPr>
              <p:cNvPr id="2" name="Picture 1"/>
              <p:cNvPicPr>
                <a:picLocks noChangeAspect="1"/>
              </p:cNvPicPr>
              <p:nvPr/>
            </p:nvPicPr>
            <p:blipFill rotWithShape="1">
              <a:blip r:embed="rId3"/>
              <a:srcRect l="4385" t="4317" r="56446" b="60686"/>
              <a:stretch/>
            </p:blipFill>
            <p:spPr>
              <a:xfrm>
                <a:off x="2019300" y="1447799"/>
                <a:ext cx="2181477" cy="2156607"/>
              </a:xfrm>
              <a:prstGeom prst="rect">
                <a:avLst/>
              </a:prstGeom>
            </p:spPr>
          </p:pic>
          <p:sp>
            <p:nvSpPr>
              <p:cNvPr id="14" name="TextBox 13"/>
              <p:cNvSpPr txBox="1"/>
              <p:nvPr/>
            </p:nvSpPr>
            <p:spPr>
              <a:xfrm>
                <a:off x="2359697" y="3560539"/>
                <a:ext cx="667170"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CTRL</a:t>
                </a:r>
              </a:p>
              <a:p>
                <a:pPr algn="ctr"/>
                <a:r>
                  <a:rPr lang="en-US" sz="1400" dirty="0" smtClean="0">
                    <a:latin typeface="Arial" panose="020B0604020202020204" pitchFamily="34" charset="0"/>
                    <a:cs typeface="Arial" panose="020B0604020202020204" pitchFamily="34" charset="0"/>
                  </a:rPr>
                  <a:t>eYFP</a:t>
                </a:r>
                <a:endParaRPr lang="en-US" sz="1400" dirty="0">
                  <a:latin typeface="Arial" panose="020B0604020202020204" pitchFamily="34" charset="0"/>
                  <a:cs typeface="Arial" panose="020B0604020202020204" pitchFamily="34" charset="0"/>
                </a:endParaRPr>
              </a:p>
            </p:txBody>
          </p:sp>
          <p:sp>
            <p:nvSpPr>
              <p:cNvPr id="17" name="TextBox 16"/>
              <p:cNvSpPr txBox="1"/>
              <p:nvPr/>
            </p:nvSpPr>
            <p:spPr>
              <a:xfrm>
                <a:off x="2847571" y="3551396"/>
                <a:ext cx="830076" cy="523220"/>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CSDS</a:t>
                </a:r>
              </a:p>
              <a:p>
                <a:pPr algn="ctr"/>
                <a:r>
                  <a:rPr lang="en-US" sz="1400" dirty="0" smtClean="0">
                    <a:latin typeface="Arial" panose="020B0604020202020204" pitchFamily="34" charset="0"/>
                    <a:cs typeface="Arial" panose="020B0604020202020204" pitchFamily="34" charset="0"/>
                  </a:rPr>
                  <a:t>eYFP</a:t>
                </a:r>
                <a:endParaRPr lang="en-US" sz="1400" dirty="0">
                  <a:latin typeface="Arial" panose="020B0604020202020204" pitchFamily="34" charset="0"/>
                  <a:cs typeface="Arial" panose="020B0604020202020204" pitchFamily="34" charset="0"/>
                </a:endParaRPr>
              </a:p>
            </p:txBody>
          </p:sp>
          <p:sp>
            <p:nvSpPr>
              <p:cNvPr id="19" name="TextBox 18"/>
              <p:cNvSpPr txBox="1"/>
              <p:nvPr/>
            </p:nvSpPr>
            <p:spPr>
              <a:xfrm>
                <a:off x="3514373" y="3528510"/>
                <a:ext cx="684803"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CSDS</a:t>
                </a:r>
              </a:p>
              <a:p>
                <a:pPr algn="ctr"/>
                <a:r>
                  <a:rPr lang="en-US" sz="1400" dirty="0" smtClean="0">
                    <a:latin typeface="Arial" panose="020B0604020202020204" pitchFamily="34" charset="0"/>
                    <a:cs typeface="Arial" panose="020B0604020202020204" pitchFamily="34" charset="0"/>
                  </a:rPr>
                  <a:t>ChR2</a:t>
                </a:r>
                <a:endParaRPr lang="en-US" sz="1400" dirty="0">
                  <a:latin typeface="Arial" panose="020B0604020202020204" pitchFamily="34" charset="0"/>
                  <a:cs typeface="Arial" panose="020B0604020202020204" pitchFamily="34" charset="0"/>
                </a:endParaRPr>
              </a:p>
            </p:txBody>
          </p:sp>
        </p:grpSp>
        <p:sp>
          <p:nvSpPr>
            <p:cNvPr id="16" name="TextBox 15"/>
            <p:cNvSpPr txBox="1"/>
            <p:nvPr/>
          </p:nvSpPr>
          <p:spPr>
            <a:xfrm>
              <a:off x="1434303" y="1511792"/>
              <a:ext cx="461665" cy="1336263"/>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SI Ratio (%)</a:t>
              </a:r>
              <a:endParaRPr lang="en-US" dirty="0">
                <a:latin typeface="Arial" panose="020B0604020202020204" pitchFamily="34" charset="0"/>
                <a:cs typeface="Arial" panose="020B0604020202020204" pitchFamily="34" charset="0"/>
              </a:endParaRPr>
            </a:p>
          </p:txBody>
        </p:sp>
      </p:grpSp>
      <p:grpSp>
        <p:nvGrpSpPr>
          <p:cNvPr id="23" name="Group 22"/>
          <p:cNvGrpSpPr/>
          <p:nvPr/>
        </p:nvGrpSpPr>
        <p:grpSpPr>
          <a:xfrm>
            <a:off x="701444" y="3978105"/>
            <a:ext cx="3688232" cy="2230192"/>
            <a:chOff x="852785" y="4171948"/>
            <a:chExt cx="3688232" cy="2230192"/>
          </a:xfrm>
        </p:grpSpPr>
        <p:pic>
          <p:nvPicPr>
            <p:cNvPr id="4" name="Picture 3"/>
            <p:cNvPicPr>
              <a:picLocks noChangeAspect="1"/>
            </p:cNvPicPr>
            <p:nvPr/>
          </p:nvPicPr>
          <p:blipFill rotWithShape="1">
            <a:blip r:embed="rId4"/>
            <a:srcRect l="41483" t="65289" b="-1891"/>
            <a:stretch/>
          </p:blipFill>
          <p:spPr>
            <a:xfrm>
              <a:off x="1314450" y="4171949"/>
              <a:ext cx="3226567" cy="2230191"/>
            </a:xfrm>
            <a:prstGeom prst="rect">
              <a:avLst/>
            </a:prstGeom>
          </p:spPr>
        </p:pic>
        <p:sp>
          <p:nvSpPr>
            <p:cNvPr id="22" name="TextBox 21"/>
            <p:cNvSpPr txBox="1"/>
            <p:nvPr/>
          </p:nvSpPr>
          <p:spPr>
            <a:xfrm>
              <a:off x="852785" y="4171948"/>
              <a:ext cx="461665" cy="1849289"/>
            </a:xfrm>
            <a:prstGeom prst="rect">
              <a:avLst/>
            </a:prstGeom>
            <a:noFill/>
          </p:spPr>
          <p:txBody>
            <a:bodyPr vert="vert270" wrap="none" rtlCol="0">
              <a:spAutoFit/>
            </a:bodyPr>
            <a:lstStyle/>
            <a:p>
              <a:r>
                <a:rPr lang="en-US" dirty="0" smtClean="0">
                  <a:latin typeface="Arial" panose="020B0604020202020204" pitchFamily="34" charset="0"/>
                  <a:cs typeface="Arial" panose="020B0604020202020204" pitchFamily="34" charset="0"/>
                </a:rPr>
                <a:t>DA Release (</a:t>
              </a:r>
              <a:r>
                <a:rPr lang="en-US" dirty="0" err="1" smtClean="0">
                  <a:latin typeface="Arial" panose="020B0604020202020204" pitchFamily="34" charset="0"/>
                  <a:cs typeface="Arial" panose="020B0604020202020204" pitchFamily="34" charset="0"/>
                </a:rPr>
                <a:t>uM</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grpSp>
      <p:pic>
        <p:nvPicPr>
          <p:cNvPr id="24" name="Picture 23"/>
          <p:cNvPicPr>
            <a:picLocks noChangeAspect="1"/>
          </p:cNvPicPr>
          <p:nvPr/>
        </p:nvPicPr>
        <p:blipFill>
          <a:blip r:embed="rId5"/>
          <a:stretch>
            <a:fillRect/>
          </a:stretch>
        </p:blipFill>
        <p:spPr>
          <a:xfrm>
            <a:off x="3469702" y="3796668"/>
            <a:ext cx="1524132" cy="737680"/>
          </a:xfrm>
          <a:prstGeom prst="rect">
            <a:avLst/>
          </a:prstGeom>
        </p:spPr>
      </p:pic>
      <p:sp>
        <p:nvSpPr>
          <p:cNvPr id="25" name="TextBox 24"/>
          <p:cNvSpPr txBox="1"/>
          <p:nvPr/>
        </p:nvSpPr>
        <p:spPr>
          <a:xfrm>
            <a:off x="241063" y="991239"/>
            <a:ext cx="341981"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A</a:t>
            </a:r>
            <a:endParaRPr lang="en-US" sz="2400" dirty="0">
              <a:latin typeface="Arial" panose="020B0604020202020204" pitchFamily="34" charset="0"/>
              <a:cs typeface="Arial" panose="020B0604020202020204" pitchFamily="34" charset="0"/>
            </a:endParaRPr>
          </a:p>
        </p:txBody>
      </p:sp>
      <p:sp>
        <p:nvSpPr>
          <p:cNvPr id="26" name="TextBox 25"/>
          <p:cNvSpPr txBox="1"/>
          <p:nvPr/>
        </p:nvSpPr>
        <p:spPr>
          <a:xfrm>
            <a:off x="241063" y="3635135"/>
            <a:ext cx="481222" cy="584775"/>
          </a:xfrm>
          <a:prstGeom prst="rect">
            <a:avLst/>
          </a:prstGeom>
          <a:noFill/>
        </p:spPr>
        <p:txBody>
          <a:bodyPr wrap="none" rtlCol="0">
            <a:spAutoFit/>
          </a:bodyPr>
          <a:lstStyle/>
          <a:p>
            <a:r>
              <a:rPr lang="en-US" sz="3200" dirty="0" smtClean="0">
                <a:latin typeface="Arial" panose="020B0604020202020204" pitchFamily="34" charset="0"/>
                <a:cs typeface="Arial" panose="020B0604020202020204" pitchFamily="34" charset="0"/>
              </a:rPr>
              <a:t>D</a:t>
            </a:r>
            <a:endParaRPr lang="en-US" sz="3200" dirty="0">
              <a:latin typeface="Arial" panose="020B0604020202020204" pitchFamily="34" charset="0"/>
              <a:cs typeface="Arial" panose="020B0604020202020204" pitchFamily="34" charset="0"/>
            </a:endParaRPr>
          </a:p>
        </p:txBody>
      </p:sp>
      <p:sp>
        <p:nvSpPr>
          <p:cNvPr id="27" name="Down Arrow 26"/>
          <p:cNvSpPr/>
          <p:nvPr/>
        </p:nvSpPr>
        <p:spPr>
          <a:xfrm>
            <a:off x="1965600" y="1153838"/>
            <a:ext cx="228600"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a:off x="2623378" y="4046143"/>
            <a:ext cx="552194" cy="347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3207799" y="830493"/>
            <a:ext cx="1832071" cy="2698390"/>
            <a:chOff x="3174477" y="760409"/>
            <a:chExt cx="1951794" cy="2874726"/>
          </a:xfrm>
        </p:grpSpPr>
        <p:pic>
          <p:nvPicPr>
            <p:cNvPr id="29" name="Picture 28"/>
            <p:cNvPicPr>
              <a:picLocks noChangeAspect="1"/>
            </p:cNvPicPr>
            <p:nvPr/>
          </p:nvPicPr>
          <p:blipFill>
            <a:blip r:embed="rId6"/>
            <a:stretch>
              <a:fillRect/>
            </a:stretch>
          </p:blipFill>
          <p:spPr>
            <a:xfrm>
              <a:off x="3248540" y="903890"/>
              <a:ext cx="1877731" cy="2731245"/>
            </a:xfrm>
            <a:prstGeom prst="rect">
              <a:avLst/>
            </a:prstGeom>
          </p:spPr>
        </p:pic>
        <p:sp>
          <p:nvSpPr>
            <p:cNvPr id="30" name="Rectangle 29"/>
            <p:cNvSpPr/>
            <p:nvPr/>
          </p:nvSpPr>
          <p:spPr>
            <a:xfrm>
              <a:off x="3174477" y="760409"/>
              <a:ext cx="355448" cy="397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0" y="498799"/>
            <a:ext cx="12192000" cy="523220"/>
          </a:xfrm>
          <a:prstGeom prst="rect">
            <a:avLst/>
          </a:prstGeom>
        </p:spPr>
        <p:txBody>
          <a:bodyPr wrap="square">
            <a:spAutoFit/>
          </a:bodyPr>
          <a:lstStyle/>
          <a:p>
            <a:pPr algn="ctr"/>
            <a:r>
              <a:rPr lang="en-US" sz="2800" dirty="0" smtClean="0">
                <a:solidFill>
                  <a:schemeClr val="accent5">
                    <a:lumMod val="50000"/>
                  </a:schemeClr>
                </a:solidFill>
                <a:latin typeface="Arial" panose="020B0604020202020204" pitchFamily="34" charset="0"/>
                <a:cs typeface="Arial" panose="020B0604020202020204" pitchFamily="34" charset="0"/>
              </a:rPr>
              <a:t>Exp4: Effects of CSDS and Phasic VTA Activation on </a:t>
            </a:r>
            <a:r>
              <a:rPr lang="en-US" sz="2800" dirty="0" err="1" smtClean="0">
                <a:solidFill>
                  <a:schemeClr val="accent5">
                    <a:lumMod val="50000"/>
                  </a:schemeClr>
                </a:solidFill>
                <a:latin typeface="Arial" panose="020B0604020202020204" pitchFamily="34" charset="0"/>
                <a:cs typeface="Arial" panose="020B0604020202020204" pitchFamily="34" charset="0"/>
              </a:rPr>
              <a:t>NAcS</a:t>
            </a:r>
            <a:r>
              <a:rPr lang="en-US" sz="2800" dirty="0" smtClean="0">
                <a:solidFill>
                  <a:schemeClr val="accent5">
                    <a:lumMod val="50000"/>
                  </a:schemeClr>
                </a:solidFill>
                <a:latin typeface="Arial" panose="020B0604020202020204" pitchFamily="34" charset="0"/>
                <a:cs typeface="Arial" panose="020B0604020202020204" pitchFamily="34" charset="0"/>
              </a:rPr>
              <a:t> DA Release?</a:t>
            </a:r>
          </a:p>
        </p:txBody>
      </p:sp>
      <p:sp>
        <p:nvSpPr>
          <p:cNvPr id="32" name="TextBox 31"/>
          <p:cNvSpPr txBox="1"/>
          <p:nvPr/>
        </p:nvSpPr>
        <p:spPr>
          <a:xfrm>
            <a:off x="2719207" y="1009577"/>
            <a:ext cx="341981"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C</a:t>
            </a:r>
            <a:endParaRPr lang="en-US" sz="2400" dirty="0">
              <a:latin typeface="Arial" panose="020B0604020202020204" pitchFamily="34" charset="0"/>
              <a:cs typeface="Arial" panose="020B0604020202020204" pitchFamily="34" charset="0"/>
            </a:endParaRPr>
          </a:p>
        </p:txBody>
      </p:sp>
      <p:sp>
        <p:nvSpPr>
          <p:cNvPr id="34" name="Down Arrow 33"/>
          <p:cNvSpPr/>
          <p:nvPr/>
        </p:nvSpPr>
        <p:spPr>
          <a:xfrm>
            <a:off x="2441642" y="1292476"/>
            <a:ext cx="228600"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3534401" y="4601439"/>
            <a:ext cx="552194" cy="3475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927500" y="1063694"/>
            <a:ext cx="378801" cy="424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75733" y="4041328"/>
            <a:ext cx="580789" cy="352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3085969" y="2112408"/>
            <a:ext cx="313180"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3065565" y="2723340"/>
            <a:ext cx="313180"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958572" y="2040141"/>
            <a:ext cx="451672" cy="2659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11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34" grpId="0" animBg="1"/>
      <p:bldP spid="35" grpId="0" animBg="1"/>
      <p:bldP spid="36" grpId="0" animBg="1"/>
      <p:bldP spid="37" grpId="0" animBg="1"/>
      <p:bldP spid="40" grpId="0" animBg="1"/>
      <p:bldP spid="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9325</TotalTime>
  <Words>19873</Words>
  <Application>Microsoft Office PowerPoint</Application>
  <PresentationFormat>Custom</PresentationFormat>
  <Paragraphs>1687</Paragraphs>
  <Slides>115</Slides>
  <Notes>114</Notes>
  <HiddenSlides>0</HiddenSlides>
  <MMClips>0</MMClips>
  <ScaleCrop>false</ScaleCrop>
  <HeadingPairs>
    <vt:vector size="4" baseType="variant">
      <vt:variant>
        <vt:lpstr>Theme</vt:lpstr>
      </vt:variant>
      <vt:variant>
        <vt:i4>1</vt:i4>
      </vt:variant>
      <vt:variant>
        <vt:lpstr>Slide Titles</vt:lpstr>
      </vt:variant>
      <vt:variant>
        <vt:i4>115</vt:i4>
      </vt:variant>
    </vt:vector>
  </HeadingPairs>
  <TitlesOfParts>
    <vt:vector size="116" baseType="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CSDS-Induced Up-Regulation of VTA-NAc Circuitry (and BDNF)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TrkB Antagonist blocks social avoidance elicited by acute stress paradigm (Walsch et al.,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Bray, Brenna</dc:creator>
  <cp:lastModifiedBy>Cliff H Summers</cp:lastModifiedBy>
  <cp:revision>397</cp:revision>
  <cp:lastPrinted>2016-04-07T18:33:25Z</cp:lastPrinted>
  <dcterms:created xsi:type="dcterms:W3CDTF">2016-04-02T22:21:31Z</dcterms:created>
  <dcterms:modified xsi:type="dcterms:W3CDTF">2016-04-29T18:14:54Z</dcterms:modified>
</cp:coreProperties>
</file>